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86"/>
  </p:notesMasterIdLst>
  <p:sldIdLst>
    <p:sldId id="258" r:id="rId2"/>
    <p:sldId id="260" r:id="rId3"/>
    <p:sldId id="269" r:id="rId4"/>
    <p:sldId id="271" r:id="rId5"/>
    <p:sldId id="265" r:id="rId6"/>
    <p:sldId id="349" r:id="rId7"/>
    <p:sldId id="350" r:id="rId8"/>
    <p:sldId id="267" r:id="rId9"/>
    <p:sldId id="268" r:id="rId10"/>
    <p:sldId id="334" r:id="rId11"/>
    <p:sldId id="287" r:id="rId12"/>
    <p:sldId id="293" r:id="rId13"/>
    <p:sldId id="288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1" r:id="rId41"/>
    <p:sldId id="320" r:id="rId42"/>
    <p:sldId id="357" r:id="rId43"/>
    <p:sldId id="360" r:id="rId44"/>
    <p:sldId id="322" r:id="rId45"/>
    <p:sldId id="358" r:id="rId46"/>
    <p:sldId id="323" r:id="rId47"/>
    <p:sldId id="324" r:id="rId48"/>
    <p:sldId id="359" r:id="rId49"/>
    <p:sldId id="325" r:id="rId50"/>
    <p:sldId id="326" r:id="rId51"/>
    <p:sldId id="327" r:id="rId52"/>
    <p:sldId id="328" r:id="rId53"/>
    <p:sldId id="329" r:id="rId54"/>
    <p:sldId id="330" r:id="rId55"/>
    <p:sldId id="331" r:id="rId56"/>
    <p:sldId id="332" r:id="rId57"/>
    <p:sldId id="333" r:id="rId58"/>
    <p:sldId id="272" r:id="rId59"/>
    <p:sldId id="273" r:id="rId60"/>
    <p:sldId id="274" r:id="rId61"/>
    <p:sldId id="275" r:id="rId62"/>
    <p:sldId id="276" r:id="rId63"/>
    <p:sldId id="335" r:id="rId64"/>
    <p:sldId id="336" r:id="rId65"/>
    <p:sldId id="337" r:id="rId66"/>
    <p:sldId id="338" r:id="rId67"/>
    <p:sldId id="345" r:id="rId68"/>
    <p:sldId id="346" r:id="rId69"/>
    <p:sldId id="347" r:id="rId70"/>
    <p:sldId id="348" r:id="rId71"/>
    <p:sldId id="339" r:id="rId72"/>
    <p:sldId id="340" r:id="rId73"/>
    <p:sldId id="341" r:id="rId74"/>
    <p:sldId id="342" r:id="rId75"/>
    <p:sldId id="343" r:id="rId76"/>
    <p:sldId id="344" r:id="rId77"/>
    <p:sldId id="351" r:id="rId78"/>
    <p:sldId id="352" r:id="rId79"/>
    <p:sldId id="353" r:id="rId80"/>
    <p:sldId id="354" r:id="rId81"/>
    <p:sldId id="355" r:id="rId82"/>
    <p:sldId id="356" r:id="rId83"/>
    <p:sldId id="270" r:id="rId84"/>
    <p:sldId id="286" r:id="rId8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FF33"/>
    <a:srgbClr val="D20808"/>
    <a:srgbClr val="FCF97F"/>
    <a:srgbClr val="FFFF66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539" autoAdjust="0"/>
    <p:restoredTop sz="94405" autoAdjust="0"/>
  </p:normalViewPr>
  <p:slideViewPr>
    <p:cSldViewPr>
      <p:cViewPr>
        <p:scale>
          <a:sx n="80" d="100"/>
          <a:sy n="80" d="100"/>
        </p:scale>
        <p:origin x="-756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F168C-F29E-466B-8CFF-4169D6C27F78}" type="datetimeFigureOut">
              <a:rPr lang="en-US" smtClean="0"/>
              <a:pPr/>
              <a:t>5/28/2009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2B8C6-E32F-4EAC-82F6-03F46D67F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8DF934-08D8-451C-837A-C2B21A4A0377}" type="slidenum">
              <a:rPr lang="en-US"/>
              <a:pPr/>
              <a:t>10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2B8C6-E32F-4EAC-82F6-03F46D67F849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E646-3003-4E4C-B3A2-BE29E72409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D8BE7A-7A81-400E-A0D1-0891CE3A5E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4E20A4-0BB7-4A94-98C3-B48FE2199B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93ED3-3BCF-4B1D-84FE-F072EF909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4038600" cy="2338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86188"/>
            <a:ext cx="4038600" cy="2339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C7B00-ADDF-4241-8427-C41679D2D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4522D-A5AF-49BC-9B90-E15F0C87D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46117-1468-4D91-A135-51C3A22BE2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EA2260-DA45-450C-9EE4-46C9C1E239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9D5E6-D63B-494F-879C-6B55E0C2CD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6913D-601B-427A-9817-04FD3AB6DB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516EE-FE8C-46FB-A028-FF5E87ADDB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E3A45-59A4-47E8-88C4-6E95515580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C9B08-E786-44E5-B54D-0EDCD3F1AD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54B2B2F-8E7D-46F4-A0A8-F02E0C09DB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91E15D1-A876-4BFE-8998-A8EE8D964D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craft.com/Survey/" TargetMode="External"/><Relationship Id="rId2" Type="http://schemas.openxmlformats.org/officeDocument/2006/relationships/hyperlink" Target="http://www.php.net/usage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hyperlink" Target="http://academ.hvcc.edu/~kantopet/php/index.php" TargetMode="External"/><Relationship Id="rId7" Type="http://schemas.openxmlformats.org/officeDocument/2006/relationships/hyperlink" Target="http://hotscripts.com/PHP/Scripts_and_Programs/index.html" TargetMode="External"/><Relationship Id="rId2" Type="http://schemas.openxmlformats.org/officeDocument/2006/relationships/hyperlink" Target="http://docs.php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racle.com/technology/pub/articles/php_experts/rasmus_php.html" TargetMode="External"/><Relationship Id="rId5" Type="http://schemas.openxmlformats.org/officeDocument/2006/relationships/hyperlink" Target="http://www.jedit.org/" TargetMode="External"/><Relationship Id="rId4" Type="http://schemas.openxmlformats.org/officeDocument/2006/relationships/hyperlink" Target="http://www.phpide.de/" TargetMode="External"/></Relationships>
</file>

<file path=ppt/slides/_rels/slide8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zend.com/manual/function.str-split.php" TargetMode="External"/><Relationship Id="rId3" Type="http://schemas.openxmlformats.org/officeDocument/2006/relationships/hyperlink" Target="http://www.zend.com/manual/function.array-walk-recursive.php" TargetMode="External"/><Relationship Id="rId7" Type="http://schemas.openxmlformats.org/officeDocument/2006/relationships/hyperlink" Target="http://www.zend.com/manual/function.time-nanosleep.php" TargetMode="External"/><Relationship Id="rId12" Type="http://schemas.openxmlformats.org/officeDocument/2006/relationships/hyperlink" Target="http://www.zend.com/manual/function.php-strip-whitespace.php" TargetMode="External"/><Relationship Id="rId2" Type="http://schemas.openxmlformats.org/officeDocument/2006/relationships/hyperlink" Target="http://www.zend.com/manual/function.array-combin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zend.com/manual/function.date-sunrise.php" TargetMode="External"/><Relationship Id="rId11" Type="http://schemas.openxmlformats.org/officeDocument/2006/relationships/hyperlink" Target="http://www.zend.com/manual/function.php-check-syntax.php" TargetMode="External"/><Relationship Id="rId5" Type="http://schemas.openxmlformats.org/officeDocument/2006/relationships/hyperlink" Target="http://www.zend.com/manual/function.date-sunset.php" TargetMode="External"/><Relationship Id="rId10" Type="http://schemas.openxmlformats.org/officeDocument/2006/relationships/hyperlink" Target="http://www.zend.com/manual/function.substr-compare.php" TargetMode="External"/><Relationship Id="rId4" Type="http://schemas.openxmlformats.org/officeDocument/2006/relationships/hyperlink" Target="http://www.zend.com/manual/function.idate.php" TargetMode="External"/><Relationship Id="rId9" Type="http://schemas.openxmlformats.org/officeDocument/2006/relationships/hyperlink" Target="http://www.zend.com/manual/function.strpbrk.php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4400" dirty="0" smtClean="0"/>
              <a:t>PHP: Hyper-text Preprocessor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4038600"/>
            <a:ext cx="7854696" cy="942536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205  - Week 5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Chunbo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Chu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Server-side Script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pPr eaLnBrk="1" hangingPunct="1"/>
            <a:r>
              <a:rPr lang="en-US" sz="2800" smtClean="0"/>
              <a:t>User-agent (web browser) requests a web page</a:t>
            </a:r>
          </a:p>
        </p:txBody>
      </p:sp>
      <p:pic>
        <p:nvPicPr>
          <p:cNvPr id="22532" name="Picture 4" descr="BD1825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343400"/>
            <a:ext cx="1009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BD18252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2362200"/>
            <a:ext cx="9906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 descr="BD18215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2667000"/>
            <a:ext cx="18954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05000" y="3124200"/>
            <a:ext cx="4419600" cy="685800"/>
            <a:chOff x="1200" y="2208"/>
            <a:chExt cx="2784" cy="432"/>
          </a:xfrm>
        </p:grpSpPr>
        <p:sp>
          <p:nvSpPr>
            <p:cNvPr id="22547" name="AutoShape 8"/>
            <p:cNvSpPr>
              <a:spLocks noChangeArrowheads="1"/>
            </p:cNvSpPr>
            <p:nvPr/>
          </p:nvSpPr>
          <p:spPr bwMode="auto">
            <a:xfrm>
              <a:off x="1200" y="2208"/>
              <a:ext cx="2784" cy="432"/>
            </a:xfrm>
            <a:prstGeom prst="leftArrow">
              <a:avLst>
                <a:gd name="adj1" fmla="val 46296"/>
                <a:gd name="adj2" fmla="val 8670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8" name="Text Box 9"/>
            <p:cNvSpPr txBox="1">
              <a:spLocks noChangeArrowheads="1"/>
            </p:cNvSpPr>
            <p:nvPr/>
          </p:nvSpPr>
          <p:spPr bwMode="auto">
            <a:xfrm>
              <a:off x="2208" y="2304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http request</a:t>
              </a:r>
            </a:p>
          </p:txBody>
        </p:sp>
      </p:grpSp>
      <p:pic>
        <p:nvPicPr>
          <p:cNvPr id="22536" name="Picture 10" descr="BD1825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468813"/>
            <a:ext cx="100965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11" descr="BD1825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4648200"/>
            <a:ext cx="1009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752600" y="4953000"/>
            <a:ext cx="4952962" cy="1066800"/>
            <a:chOff x="1104" y="2544"/>
            <a:chExt cx="4442" cy="1248"/>
          </a:xfrm>
        </p:grpSpPr>
        <p:pic>
          <p:nvPicPr>
            <p:cNvPr id="22545" name="Picture 12" descr="BD18257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04" y="2544"/>
              <a:ext cx="880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46" name="Rectangle 13"/>
            <p:cNvSpPr>
              <a:spLocks noChangeArrowheads="1"/>
            </p:cNvSpPr>
            <p:nvPr/>
          </p:nvSpPr>
          <p:spPr bwMode="auto">
            <a:xfrm>
              <a:off x="1706" y="2544"/>
              <a:ext cx="3840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l" eaLnBrk="1" hangingPunct="1">
                <a:spcBef>
                  <a:spcPct val="20000"/>
                </a:spcBef>
                <a:buFontTx/>
                <a:buChar char="•"/>
              </a:pPr>
              <a:r>
                <a:rPr lang="en-US" sz="1400" dirty="0"/>
                <a:t>Server detects PHP code in page, executes the code, and sends the output to the user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133600" y="4191000"/>
            <a:ext cx="5081588" cy="1066800"/>
            <a:chOff x="1248" y="2832"/>
            <a:chExt cx="3201" cy="672"/>
          </a:xfrm>
        </p:grpSpPr>
        <p:sp>
          <p:nvSpPr>
            <p:cNvPr id="22542" name="AutoShape 21"/>
            <p:cNvSpPr>
              <a:spLocks noChangeArrowheads="1"/>
            </p:cNvSpPr>
            <p:nvPr/>
          </p:nvSpPr>
          <p:spPr bwMode="auto">
            <a:xfrm>
              <a:off x="1248" y="2928"/>
              <a:ext cx="2688" cy="432"/>
            </a:xfrm>
            <a:prstGeom prst="rightArrow">
              <a:avLst>
                <a:gd name="adj1" fmla="val 52917"/>
                <a:gd name="adj2" fmla="val 10093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2543" name="Picture 22" descr="BD18257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36" y="2832"/>
              <a:ext cx="513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44" name="Text Box 23"/>
            <p:cNvSpPr txBox="1">
              <a:spLocks noChangeArrowheads="1"/>
            </p:cNvSpPr>
            <p:nvPr/>
          </p:nvSpPr>
          <p:spPr bwMode="auto">
            <a:xfrm>
              <a:off x="2064" y="3024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http response</a:t>
              </a:r>
            </a:p>
          </p:txBody>
        </p:sp>
      </p:grp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1752600" y="5943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r>
              <a:rPr lang="en-US" sz="2800"/>
              <a:t>Web page (with PHP Output) sent to PC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1676400" y="2209800"/>
            <a:ext cx="7239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r>
              <a:rPr lang="en-US" sz="2800" dirty="0"/>
              <a:t>User never sees the PHP, only the output</a:t>
            </a:r>
          </a:p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endParaRPr lang="en-US" sz="2800" dirty="0"/>
          </a:p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endParaRPr lang="en-US" sz="2800" dirty="0"/>
          </a:p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r>
              <a:rPr lang="en-US" sz="2800" dirty="0"/>
              <a:t>Cannot affect the browser or client PC</a:t>
            </a:r>
          </a:p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36888" grpId="0"/>
      <p:bldP spid="36888" grpId="1"/>
      <p:bldP spid="36889" grpId="0"/>
      <p:bldP spid="3688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8229600" cy="792162"/>
          </a:xfrm>
        </p:spPr>
        <p:txBody>
          <a:bodyPr vert="horz" lIns="0" rIns="0" bIns="0" anchor="b">
            <a:normAutofit fontScale="90000"/>
          </a:bodyPr>
          <a:lstStyle/>
          <a:p>
            <a:pPr>
              <a:defRPr/>
            </a:pPr>
            <a:r>
              <a:rPr lang="en-US" smtClean="0"/>
              <a:t>Getting Started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382000" cy="1219200"/>
          </a:xfrm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en-US" sz="2000" dirty="0" smtClean="0"/>
              <a:t>How to escape from HTML and enter PHP mode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sz="1800" dirty="0" smtClean="0"/>
              <a:t>PHP parses a file by looking for one of the special tags that</a:t>
            </a:r>
            <a:br>
              <a:rPr lang="en-US" sz="1800" dirty="0" smtClean="0"/>
            </a:br>
            <a:r>
              <a:rPr lang="en-US" sz="1800" dirty="0" smtClean="0"/>
              <a:t>tells it to start interpreting the text as PHP code. The parser then executes all of the code it finds until it runs into a PHP closing tag.</a:t>
            </a:r>
          </a:p>
        </p:txBody>
      </p:sp>
      <p:graphicFrame>
        <p:nvGraphicFramePr>
          <p:cNvPr id="74756" name="Group 4"/>
          <p:cNvGraphicFramePr>
            <a:graphicFrameLocks noGrp="1"/>
          </p:cNvGraphicFramePr>
          <p:nvPr>
            <p:ph sz="quarter" idx="2"/>
          </p:nvPr>
        </p:nvGraphicFramePr>
        <p:xfrm>
          <a:off x="685800" y="3352800"/>
          <a:ext cx="7543800" cy="266668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62225"/>
                <a:gridCol w="1171575"/>
                <a:gridCol w="3810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Starting tag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Ending tag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Notes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&lt;?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php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?&gt;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Preferred method as it allows the use of PHP with XHTML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&lt;?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?&gt;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Not recommended. Easier to type, but has to be enabled and may conflict with XML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&lt;script language="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php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"&gt;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?&gt;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Always available, best if used when FrontPage is the HTML editor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&lt;%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%&gt;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Not recommended. ASP tags support was added in 3.0.4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2895600" y="2743200"/>
            <a:ext cx="344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&lt;?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php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echo “Hello World”;</a:t>
            </a:r>
            <a:r>
              <a:rPr lang="en-US" dirty="0">
                <a:solidFill>
                  <a:srgbClr val="FFFF66"/>
                </a:solidFill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?&gt;</a:t>
            </a:r>
          </a:p>
        </p:txBody>
      </p:sp>
      <p:sp>
        <p:nvSpPr>
          <p:cNvPr id="74783" name="AutoShape 31"/>
          <p:cNvSpPr>
            <a:spLocks noChangeArrowheads="1"/>
          </p:cNvSpPr>
          <p:nvPr/>
        </p:nvSpPr>
        <p:spPr bwMode="auto">
          <a:xfrm>
            <a:off x="3200400" y="2514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84" name="AutoShape 32"/>
          <p:cNvSpPr>
            <a:spLocks noChangeArrowheads="1"/>
          </p:cNvSpPr>
          <p:nvPr/>
        </p:nvSpPr>
        <p:spPr bwMode="auto">
          <a:xfrm>
            <a:off x="5410200" y="2514600"/>
            <a:ext cx="228600" cy="2286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85" name="Rectangle 33"/>
          <p:cNvSpPr>
            <a:spLocks noChangeArrowheads="1"/>
          </p:cNvSpPr>
          <p:nvPr/>
        </p:nvSpPr>
        <p:spPr bwMode="auto">
          <a:xfrm>
            <a:off x="3581400" y="2514600"/>
            <a:ext cx="17526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PHP CODE</a:t>
            </a:r>
          </a:p>
        </p:txBody>
      </p:sp>
      <p:sp>
        <p:nvSpPr>
          <p:cNvPr id="74786" name="Rectangle 34"/>
          <p:cNvSpPr>
            <a:spLocks noChangeArrowheads="1"/>
          </p:cNvSpPr>
          <p:nvPr/>
        </p:nvSpPr>
        <p:spPr bwMode="auto">
          <a:xfrm>
            <a:off x="5715000" y="2514600"/>
            <a:ext cx="1676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HTML</a:t>
            </a:r>
          </a:p>
        </p:txBody>
      </p:sp>
      <p:sp>
        <p:nvSpPr>
          <p:cNvPr id="74787" name="Rectangle 35"/>
          <p:cNvSpPr>
            <a:spLocks noChangeArrowheads="1"/>
          </p:cNvSpPr>
          <p:nvPr/>
        </p:nvSpPr>
        <p:spPr bwMode="auto">
          <a:xfrm>
            <a:off x="1371600" y="2514600"/>
            <a:ext cx="1676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/>
              <a:t>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83" grpId="0" animBg="1"/>
      <p:bldP spid="74784" grpId="0" animBg="1"/>
      <p:bldP spid="74785" grpId="0" animBg="1"/>
      <p:bldP spid="74786" grpId="0" animBg="1"/>
      <p:bldP spid="7478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Start your Virtual Machine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rIns="0" bIns="0" anchor="b">
            <a:normAutofit/>
          </a:bodyPr>
          <a:lstStyle/>
          <a:p>
            <a:pPr>
              <a:defRPr/>
            </a:pPr>
            <a:r>
              <a:rPr lang="en-US" sz="4500" smtClean="0"/>
              <a:t>Getting Started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7848600" cy="1524000"/>
          </a:xfrm>
        </p:spPr>
        <p:txBody>
          <a:bodyPr/>
          <a:lstStyle/>
          <a:p>
            <a:pPr marL="533400" indent="-533400" eaLnBrk="1" hangingPunct="1">
              <a:spcBef>
                <a:spcPct val="0"/>
              </a:spcBef>
              <a:buClrTx/>
              <a:buFontTx/>
              <a:buAutoNum type="arabicPeriod" startAt="2"/>
            </a:pPr>
            <a:r>
              <a:rPr lang="en-US" sz="2000" dirty="0" smtClean="0"/>
              <a:t>Simple HTML Page with PHP</a:t>
            </a:r>
          </a:p>
          <a:p>
            <a:pPr marL="533400" indent="-533400" eaLnBrk="1" hangingPunct="1"/>
            <a:r>
              <a:rPr lang="en-US" sz="2000" dirty="0" smtClean="0"/>
              <a:t>The following is a basic example to output text using</a:t>
            </a:r>
            <a:br>
              <a:rPr lang="en-US" sz="2000" dirty="0" smtClean="0"/>
            </a:br>
            <a:r>
              <a:rPr lang="en-US" sz="2000" dirty="0" smtClean="0"/>
              <a:t>PHP.</a:t>
            </a:r>
          </a:p>
          <a:p>
            <a:pPr marL="533400" indent="-533400" eaLnBrk="1" hangingPunct="1"/>
            <a:endParaRPr lang="en-US" sz="2000" b="1" dirty="0" smtClean="0"/>
          </a:p>
        </p:txBody>
      </p:sp>
      <p:graphicFrame>
        <p:nvGraphicFramePr>
          <p:cNvPr id="75830" name="Group 54"/>
          <p:cNvGraphicFramePr>
            <a:graphicFrameLocks noGrp="1"/>
          </p:cNvGraphicFramePr>
          <p:nvPr>
            <p:ph sz="half" idx="2"/>
          </p:nvPr>
        </p:nvGraphicFramePr>
        <p:xfrm>
          <a:off x="1066800" y="2514600"/>
          <a:ext cx="6019800" cy="24079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019800"/>
              </a:tblGrid>
              <a:tr h="198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900" b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html&gt;&lt;head&gt;</a:t>
                      </a:r>
                      <a:br>
                        <a:rPr lang="en-US" sz="1900" b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</a:br>
                      <a:r>
                        <a:rPr lang="en-US" sz="1900" b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&lt;title&gt;My First PHP Page&lt;/title&gt;</a:t>
                      </a:r>
                      <a:br>
                        <a:rPr lang="en-US" sz="1900" b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</a:br>
                      <a:r>
                        <a:rPr lang="en-US" sz="1900" b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&lt;/head&gt;</a:t>
                      </a:r>
                      <a:br>
                        <a:rPr lang="en-US" sz="1900" b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</a:br>
                      <a:r>
                        <a:rPr lang="en-US" sz="1900" b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&lt;body&gt;</a:t>
                      </a:r>
                      <a:br>
                        <a:rPr lang="en-US" sz="1900" b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</a:br>
                      <a:r>
                        <a:rPr lang="en-US" sz="1900" b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&lt;?</a:t>
                      </a:r>
                      <a:r>
                        <a:rPr lang="en-US" sz="1900" b="0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php</a:t>
                      </a:r>
                      <a:r>
                        <a:rPr lang="en-US" sz="1900" b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/>
                      </a:r>
                      <a:br>
                        <a:rPr lang="en-US" sz="1900" b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</a:br>
                      <a:r>
                        <a:rPr lang="en-US" sz="1900" b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echo "Hello World!";</a:t>
                      </a:r>
                      <a:br>
                        <a:rPr lang="en-US" sz="1900" b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</a:br>
                      <a:r>
                        <a:rPr lang="en-US" sz="1900" b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?&gt;</a:t>
                      </a:r>
                      <a:br>
                        <a:rPr lang="en-US" sz="1900" b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</a:br>
                      <a:r>
                        <a:rPr lang="en-US" sz="1900" b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&lt;/body&gt;&lt;/html&gt; 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11274" name="Rectangle 52"/>
          <p:cNvSpPr>
            <a:spLocks noChangeArrowheads="1"/>
          </p:cNvSpPr>
          <p:nvPr/>
        </p:nvSpPr>
        <p:spPr bwMode="auto">
          <a:xfrm>
            <a:off x="685800" y="5015805"/>
            <a:ext cx="75374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000" b="0" dirty="0">
                <a:latin typeface="+mn-lt"/>
              </a:rPr>
              <a:t>Copy the code onto your web server and save it as </a:t>
            </a:r>
            <a:r>
              <a:rPr lang="en-US" sz="2000" b="0" dirty="0" smtClean="0">
                <a:latin typeface="+mn-lt"/>
              </a:rPr>
              <a:t>“hello.php”.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Notice </a:t>
            </a:r>
            <a:r>
              <a:rPr lang="en-US" sz="2000" b="0" dirty="0">
                <a:latin typeface="+mn-lt"/>
              </a:rPr>
              <a:t>that the semicolon is used at the end of each line of PHP code to signify a line break. Like HTML, PHP ignores whitespace</a:t>
            </a:r>
            <a:br>
              <a:rPr lang="en-US" sz="2000" b="0" dirty="0">
                <a:latin typeface="+mn-lt"/>
              </a:rPr>
            </a:br>
            <a:r>
              <a:rPr lang="en-US" sz="2000" b="0" dirty="0">
                <a:latin typeface="+mn-lt"/>
              </a:rPr>
              <a:t>between lines of code. (An HTML equivalent is &lt;BR&gt;) </a:t>
            </a:r>
          </a:p>
        </p:txBody>
      </p:sp>
      <p:sp>
        <p:nvSpPr>
          <p:cNvPr id="6" name="Rectangle 5"/>
          <p:cNvSpPr/>
          <p:nvPr/>
        </p:nvSpPr>
        <p:spPr>
          <a:xfrm>
            <a:off x="4953000" y="2819400"/>
            <a:ext cx="36576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dirty="0" smtClean="0"/>
              <a:t>S</a:t>
            </a:r>
            <a:r>
              <a:rPr lang="tr-TR" dirty="0" smtClean="0"/>
              <a:t>emicolons are </a:t>
            </a:r>
            <a:r>
              <a:rPr lang="en-US" b="1" dirty="0" smtClean="0"/>
              <a:t>must</a:t>
            </a:r>
            <a:r>
              <a:rPr lang="tr-TR" dirty="0" smtClean="0"/>
              <a:t>!</a:t>
            </a:r>
            <a:endParaRPr lang="en-US" dirty="0" smtClean="0"/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rot="10800000" flipV="1">
            <a:off x="3962400" y="3200400"/>
            <a:ext cx="990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8001000" cy="4830763"/>
          </a:xfrm>
        </p:spPr>
        <p:txBody>
          <a:bodyPr/>
          <a:lstStyle/>
          <a:p>
            <a:r>
              <a:rPr lang="en-US" dirty="0" smtClean="0"/>
              <a:t>All variables in PHP start with a $ sign symbol.</a:t>
            </a:r>
          </a:p>
          <a:p>
            <a:r>
              <a:rPr lang="en-US" sz="2000" dirty="0" smtClean="0">
                <a:latin typeface="Courier New" pitchFamily="49" charset="0"/>
              </a:rPr>
              <a:t>$</a:t>
            </a:r>
            <a:r>
              <a:rPr lang="en-US" sz="2000" dirty="0" err="1" smtClean="0">
                <a:latin typeface="Courier New" pitchFamily="49" charset="0"/>
              </a:rPr>
              <a:t>var_name</a:t>
            </a:r>
            <a:r>
              <a:rPr lang="en-US" sz="2000" dirty="0" smtClean="0">
                <a:latin typeface="Courier New" pitchFamily="49" charset="0"/>
              </a:rPr>
              <a:t> = value; </a:t>
            </a:r>
          </a:p>
          <a:p>
            <a:r>
              <a:rPr lang="en-US" sz="2000" dirty="0" smtClean="0">
                <a:latin typeface="Courier New" pitchFamily="49" charset="0"/>
              </a:rPr>
              <a:t>&lt;?</a:t>
            </a:r>
            <a:r>
              <a:rPr lang="en-US" sz="2000" dirty="0" err="1" smtClean="0">
                <a:latin typeface="Courier New" pitchFamily="49" charset="0"/>
              </a:rPr>
              <a:t>php</a:t>
            </a: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$txt="Hello World!";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$x=16;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?&gt;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PHP: Loosely Typed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variable does not need to be declared before adding a value to it.</a:t>
            </a:r>
          </a:p>
          <a:p>
            <a:r>
              <a:rPr lang="en-US" dirty="0" smtClean="0"/>
              <a:t>Do not have to tell PHP which data type the variable is</a:t>
            </a:r>
          </a:p>
          <a:p>
            <a:r>
              <a:rPr lang="en-US" dirty="0" smtClean="0"/>
              <a:t>PHP automatically converts the variable to the correct data type, depending on its value.</a:t>
            </a:r>
          </a:p>
          <a:p>
            <a:r>
              <a:rPr lang="en-US" dirty="0" smtClean="0"/>
              <a:t>Compared to a strongly typed programming language..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Naming Rules for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variable name must start with a letter or an underscore "_"</a:t>
            </a:r>
          </a:p>
          <a:p>
            <a:r>
              <a:rPr lang="en-US" dirty="0" smtClean="0"/>
              <a:t>A variable name can only contain alpha-numeric characters and underscores (a-z, A-Z, 0-9, and _ )</a:t>
            </a:r>
          </a:p>
          <a:p>
            <a:r>
              <a:rPr lang="en-US" dirty="0" smtClean="0"/>
              <a:t>A variable name should not contain spaces. If a variable name is more than one word, it should be separated with an underscore ($</a:t>
            </a:r>
            <a:r>
              <a:rPr lang="en-US" dirty="0" err="1" smtClean="0"/>
              <a:t>my_string</a:t>
            </a:r>
            <a:r>
              <a:rPr lang="en-US" dirty="0" smtClean="0"/>
              <a:t>), or with capitalization ($</a:t>
            </a:r>
            <a:r>
              <a:rPr lang="en-US" dirty="0" err="1" smtClean="0"/>
              <a:t>myString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PHP String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String variables are used for values that contains characters.</a:t>
            </a:r>
          </a:p>
          <a:p>
            <a:r>
              <a:rPr lang="en-US" dirty="0" smtClean="0"/>
              <a:t>A string can be used directly in a function or it can be stored in a variable.</a:t>
            </a:r>
          </a:p>
          <a:p>
            <a:r>
              <a:rPr lang="en-US" dirty="0" smtClean="0"/>
              <a:t>Below, the PHP script assigns the text "Hello World" to a string variable called $txt:</a:t>
            </a:r>
          </a:p>
          <a:p>
            <a:r>
              <a:rPr lang="en-US" sz="2000" dirty="0" smtClean="0">
                <a:latin typeface="Courier New" pitchFamily="49" charset="0"/>
              </a:rPr>
              <a:t>&lt;?</a:t>
            </a:r>
            <a:r>
              <a:rPr lang="en-US" sz="2000" dirty="0" err="1" smtClean="0">
                <a:latin typeface="Courier New" pitchFamily="49" charset="0"/>
              </a:rPr>
              <a:t>php</a:t>
            </a: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$txt="Hello World";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echo $txt;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?&gt;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PHP String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Concatenation Operator</a:t>
            </a:r>
          </a:p>
          <a:p>
            <a:pPr lvl="1"/>
            <a:r>
              <a:rPr lang="en-US" dirty="0" smtClean="0"/>
              <a:t>There is only one string operator in PHP.</a:t>
            </a:r>
          </a:p>
          <a:p>
            <a:pPr lvl="1"/>
            <a:r>
              <a:rPr lang="en-US" dirty="0" smtClean="0"/>
              <a:t>The concatenation operator (.)  is used to put two string values together.</a:t>
            </a:r>
          </a:p>
          <a:p>
            <a:pPr lvl="1"/>
            <a:r>
              <a:rPr lang="en-US" dirty="0" smtClean="0"/>
              <a:t>To concatenate two string variables together, use the concatenation operator: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</a:rPr>
              <a:t>  &lt;?</a:t>
            </a:r>
            <a:r>
              <a:rPr lang="en-US" sz="2000" dirty="0" err="1" smtClean="0">
                <a:latin typeface="Courier New" pitchFamily="49" charset="0"/>
              </a:rPr>
              <a:t>php</a:t>
            </a: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$txt1="Hello World!";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$txt2="What a nice day!";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echo $txt1 . " " . $txt2;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?&gt; </a:t>
            </a:r>
          </a:p>
          <a:p>
            <a:pPr lvl="1">
              <a:buNone/>
            </a:pPr>
            <a:r>
              <a:rPr lang="en-US" dirty="0" smtClean="0"/>
              <a:t> The output: Hello World! What a nice day!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PHP String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strlen</a:t>
            </a:r>
            <a:r>
              <a:rPr lang="en-US" dirty="0" smtClean="0"/>
              <a:t>() function is used to return the length of a string.</a:t>
            </a:r>
          </a:p>
          <a:p>
            <a:r>
              <a:rPr lang="en-US" sz="2200" dirty="0" smtClean="0">
                <a:latin typeface="Courier New" pitchFamily="49" charset="0"/>
              </a:rPr>
              <a:t>&lt;?</a:t>
            </a:r>
            <a:r>
              <a:rPr lang="en-US" sz="2200" dirty="0" err="1" smtClean="0">
                <a:latin typeface="Courier New" pitchFamily="49" charset="0"/>
              </a:rPr>
              <a:t>php</a:t>
            </a:r>
            <a:r>
              <a:rPr lang="en-US" sz="2200" dirty="0" smtClean="0">
                <a:latin typeface="Courier New" pitchFamily="49" charset="0"/>
              </a:rPr>
              <a:t/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>
                <a:latin typeface="Courier New" pitchFamily="49" charset="0"/>
              </a:rPr>
              <a:t>echo </a:t>
            </a:r>
            <a:r>
              <a:rPr lang="en-US" sz="2200" dirty="0" err="1" smtClean="0">
                <a:latin typeface="Courier New" pitchFamily="49" charset="0"/>
              </a:rPr>
              <a:t>strlen</a:t>
            </a:r>
            <a:r>
              <a:rPr lang="en-US" sz="2200" dirty="0" smtClean="0">
                <a:latin typeface="Courier New" pitchFamily="49" charset="0"/>
              </a:rPr>
              <a:t>("Hello world!");</a:t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>
                <a:latin typeface="Courier New" pitchFamily="49" charset="0"/>
              </a:rPr>
              <a:t>?&gt; </a:t>
            </a:r>
          </a:p>
          <a:p>
            <a:r>
              <a:rPr lang="en-US" dirty="0" smtClean="0"/>
              <a:t>The output: 12 </a:t>
            </a:r>
          </a:p>
          <a:p>
            <a:r>
              <a:rPr lang="en-US" dirty="0" smtClean="0"/>
              <a:t>The length of a string is often used in loops or other functions, when it is important to know when the string ends. (i.e. in a loop, we would want to stop the loop after the last character in the string).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 vert="horz" lIns="0" rIns="0" bIns="0" anchor="b">
            <a:normAutofit/>
          </a:bodyPr>
          <a:lstStyle/>
          <a:p>
            <a:pPr>
              <a:defRPr/>
            </a:pPr>
            <a:r>
              <a:rPr lang="en-US" sz="4500" smtClean="0"/>
              <a:t>Agenda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828800" y="1981200"/>
            <a:ext cx="5410200" cy="457200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en-US" sz="2400" dirty="0"/>
              <a:t>1. Brief History of PHP</a:t>
            </a:r>
            <a:endParaRPr lang="en-US" sz="2400" b="0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828800" y="2895600"/>
            <a:ext cx="5410200" cy="457200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</a:rPr>
              <a:t>2. </a:t>
            </a:r>
            <a:r>
              <a:rPr lang="en-US" sz="2400" dirty="0" smtClean="0">
                <a:solidFill>
                  <a:schemeClr val="lt1"/>
                </a:solidFill>
                <a:latin typeface="+mn-lt"/>
              </a:rPr>
              <a:t>Basics</a:t>
            </a:r>
            <a:endParaRPr lang="en-US" sz="2400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gray">
          <a:xfrm>
            <a:off x="1828800" y="3733800"/>
            <a:ext cx="5410200" cy="457200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</a:rPr>
              <a:t>3. </a:t>
            </a:r>
            <a:r>
              <a:rPr lang="en-US" sz="2400" dirty="0" smtClean="0">
                <a:solidFill>
                  <a:schemeClr val="lt1"/>
                </a:solidFill>
                <a:latin typeface="+mn-lt"/>
              </a:rPr>
              <a:t>Advanced</a:t>
            </a:r>
            <a:endParaRPr lang="en-US" sz="2400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PHP String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strpos</a:t>
            </a:r>
            <a:r>
              <a:rPr lang="en-US" dirty="0" smtClean="0"/>
              <a:t>() function is used to search for character within a string.</a:t>
            </a:r>
          </a:p>
          <a:p>
            <a:r>
              <a:rPr lang="en-US" dirty="0" smtClean="0"/>
              <a:t>If a match is found, this function will return the position of the first match. If no match is found, it will return FALSE.</a:t>
            </a:r>
          </a:p>
          <a:p>
            <a:r>
              <a:rPr lang="en-US" sz="2200" dirty="0" smtClean="0">
                <a:latin typeface="Courier New" pitchFamily="49" charset="0"/>
              </a:rPr>
              <a:t>&lt;?</a:t>
            </a:r>
            <a:r>
              <a:rPr lang="en-US" sz="2200" dirty="0" err="1" smtClean="0">
                <a:latin typeface="Courier New" pitchFamily="49" charset="0"/>
              </a:rPr>
              <a:t>php</a:t>
            </a:r>
            <a:r>
              <a:rPr lang="en-US" sz="2200" dirty="0" smtClean="0">
                <a:latin typeface="Courier New" pitchFamily="49" charset="0"/>
              </a:rPr>
              <a:t/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>
                <a:latin typeface="Courier New" pitchFamily="49" charset="0"/>
              </a:rPr>
              <a:t>echo </a:t>
            </a:r>
            <a:r>
              <a:rPr lang="en-US" sz="2200" dirty="0" err="1" smtClean="0">
                <a:latin typeface="Courier New" pitchFamily="49" charset="0"/>
              </a:rPr>
              <a:t>strpos</a:t>
            </a:r>
            <a:r>
              <a:rPr lang="en-US" sz="2200" dirty="0" smtClean="0">
                <a:latin typeface="Courier New" pitchFamily="49" charset="0"/>
              </a:rPr>
              <a:t>("Hello world!","world");</a:t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>
                <a:latin typeface="Courier New" pitchFamily="49" charset="0"/>
              </a:rPr>
              <a:t>?&gt; </a:t>
            </a:r>
          </a:p>
          <a:p>
            <a:r>
              <a:rPr lang="en-US" dirty="0" smtClean="0"/>
              <a:t>The output: 6 </a:t>
            </a:r>
          </a:p>
          <a:p>
            <a:r>
              <a:rPr lang="en-US" dirty="0" smtClean="0"/>
              <a:t>The position of the string "world" in our string is position 6. The reason that it is 6 (and not 7), is that the first position in the string is 0, and not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PHP Operators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0" y="2133600"/>
          <a:ext cx="6172200" cy="437945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25830"/>
                <a:gridCol w="2468880"/>
                <a:gridCol w="1543050"/>
                <a:gridCol w="1234440"/>
              </a:tblGrid>
              <a:tr h="429672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Operator</a:t>
                      </a:r>
                    </a:p>
                  </a:txBody>
                  <a:tcPr marL="74397" marR="74397" marT="37199" marB="3719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Description</a:t>
                      </a:r>
                    </a:p>
                  </a:txBody>
                  <a:tcPr marL="74397" marR="74397" marT="37199" marB="3719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/>
                        <a:t>Example</a:t>
                      </a:r>
                    </a:p>
                  </a:txBody>
                  <a:tcPr marL="74397" marR="74397" marT="37199" marB="3719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Result</a:t>
                      </a:r>
                    </a:p>
                  </a:txBody>
                  <a:tcPr marL="74397" marR="74397" marT="37199" marB="37199" anchor="ctr"/>
                </a:tc>
              </a:tr>
              <a:tr h="470688">
                <a:tc>
                  <a:txBody>
                    <a:bodyPr/>
                    <a:lstStyle/>
                    <a:p>
                      <a:r>
                        <a:rPr lang="en-US" sz="1500"/>
                        <a:t>+</a:t>
                      </a:r>
                    </a:p>
                  </a:txBody>
                  <a:tcPr marL="74397" marR="74397" marT="37199" marB="37199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Addition</a:t>
                      </a:r>
                    </a:p>
                  </a:txBody>
                  <a:tcPr marL="74397" marR="74397" marT="37199" marB="37199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x=2</a:t>
                      </a:r>
                      <a:br>
                        <a:rPr lang="en-US" sz="1500"/>
                      </a:br>
                      <a:r>
                        <a:rPr lang="en-US" sz="1500"/>
                        <a:t>x+2</a:t>
                      </a:r>
                    </a:p>
                  </a:txBody>
                  <a:tcPr marL="74397" marR="74397" marT="37199" marB="37199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4</a:t>
                      </a:r>
                    </a:p>
                  </a:txBody>
                  <a:tcPr marL="74397" marR="74397" marT="37199" marB="37199"/>
                </a:tc>
              </a:tr>
              <a:tr h="470688">
                <a:tc>
                  <a:txBody>
                    <a:bodyPr/>
                    <a:lstStyle/>
                    <a:p>
                      <a:r>
                        <a:rPr lang="en-US" sz="1500" dirty="0"/>
                        <a:t>-</a:t>
                      </a:r>
                    </a:p>
                  </a:txBody>
                  <a:tcPr marL="74397" marR="74397" marT="37199" marB="37199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Subtraction</a:t>
                      </a:r>
                    </a:p>
                  </a:txBody>
                  <a:tcPr marL="74397" marR="74397" marT="37199" marB="37199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x=2</a:t>
                      </a:r>
                      <a:br>
                        <a:rPr lang="en-US" sz="1500"/>
                      </a:br>
                      <a:r>
                        <a:rPr lang="en-US" sz="1500"/>
                        <a:t>5-x</a:t>
                      </a:r>
                    </a:p>
                  </a:txBody>
                  <a:tcPr marL="74397" marR="74397" marT="37199" marB="37199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3</a:t>
                      </a:r>
                    </a:p>
                  </a:txBody>
                  <a:tcPr marL="74397" marR="74397" marT="37199" marB="37199"/>
                </a:tc>
              </a:tr>
              <a:tr h="470688">
                <a:tc>
                  <a:txBody>
                    <a:bodyPr/>
                    <a:lstStyle/>
                    <a:p>
                      <a:r>
                        <a:rPr lang="en-US" sz="1500"/>
                        <a:t>*</a:t>
                      </a:r>
                    </a:p>
                  </a:txBody>
                  <a:tcPr marL="74397" marR="74397" marT="37199" marB="37199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Multiplication</a:t>
                      </a:r>
                    </a:p>
                  </a:txBody>
                  <a:tcPr marL="74397" marR="74397" marT="37199" marB="37199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x=4</a:t>
                      </a:r>
                      <a:br>
                        <a:rPr lang="en-US" sz="1500"/>
                      </a:br>
                      <a:r>
                        <a:rPr lang="en-US" sz="1500"/>
                        <a:t>x*5</a:t>
                      </a:r>
                    </a:p>
                  </a:txBody>
                  <a:tcPr marL="74397" marR="74397" marT="37199" marB="37199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20</a:t>
                      </a:r>
                    </a:p>
                  </a:txBody>
                  <a:tcPr marL="74397" marR="74397" marT="37199" marB="37199"/>
                </a:tc>
              </a:tr>
              <a:tr h="470688">
                <a:tc>
                  <a:txBody>
                    <a:bodyPr/>
                    <a:lstStyle/>
                    <a:p>
                      <a:r>
                        <a:rPr lang="en-US" sz="1500"/>
                        <a:t>/</a:t>
                      </a:r>
                    </a:p>
                  </a:txBody>
                  <a:tcPr marL="74397" marR="74397" marT="37199" marB="37199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Division</a:t>
                      </a:r>
                    </a:p>
                  </a:txBody>
                  <a:tcPr marL="74397" marR="74397" marT="37199" marB="37199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15/5</a:t>
                      </a:r>
                      <a:br>
                        <a:rPr lang="en-US" sz="1500"/>
                      </a:br>
                      <a:r>
                        <a:rPr lang="en-US" sz="1500"/>
                        <a:t>5/2</a:t>
                      </a:r>
                    </a:p>
                  </a:txBody>
                  <a:tcPr marL="74397" marR="74397" marT="37199" marB="37199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3</a:t>
                      </a:r>
                      <a:br>
                        <a:rPr lang="en-US" sz="1500"/>
                      </a:br>
                      <a:r>
                        <a:rPr lang="en-US" sz="1500"/>
                        <a:t>2.5</a:t>
                      </a:r>
                    </a:p>
                  </a:txBody>
                  <a:tcPr marL="74397" marR="74397" marT="37199" marB="37199"/>
                </a:tc>
              </a:tr>
              <a:tr h="673095">
                <a:tc>
                  <a:txBody>
                    <a:bodyPr/>
                    <a:lstStyle/>
                    <a:p>
                      <a:r>
                        <a:rPr lang="en-US" sz="1500"/>
                        <a:t>%</a:t>
                      </a:r>
                    </a:p>
                  </a:txBody>
                  <a:tcPr marL="74397" marR="74397" marT="37199" marB="37199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Modulus (division remainder)</a:t>
                      </a:r>
                    </a:p>
                  </a:txBody>
                  <a:tcPr marL="74397" marR="74397" marT="37199" marB="37199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5%2</a:t>
                      </a:r>
                      <a:br>
                        <a:rPr lang="en-US" sz="1500"/>
                      </a:br>
                      <a:r>
                        <a:rPr lang="en-US" sz="1500"/>
                        <a:t>10%8</a:t>
                      </a:r>
                      <a:br>
                        <a:rPr lang="en-US" sz="1500"/>
                      </a:br>
                      <a:r>
                        <a:rPr lang="en-US" sz="1500"/>
                        <a:t>10%2</a:t>
                      </a:r>
                    </a:p>
                  </a:txBody>
                  <a:tcPr marL="74397" marR="74397" marT="37199" marB="37199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</a:t>
                      </a:r>
                      <a:br>
                        <a:rPr lang="en-US" sz="1500"/>
                      </a:br>
                      <a:r>
                        <a:rPr lang="en-US" sz="1500"/>
                        <a:t>2</a:t>
                      </a:r>
                      <a:br>
                        <a:rPr lang="en-US" sz="1500"/>
                      </a:br>
                      <a:r>
                        <a:rPr lang="en-US" sz="1500"/>
                        <a:t>0</a:t>
                      </a:r>
                    </a:p>
                  </a:txBody>
                  <a:tcPr marL="74397" marR="74397" marT="37199" marB="37199"/>
                </a:tc>
              </a:tr>
              <a:tr h="470688">
                <a:tc>
                  <a:txBody>
                    <a:bodyPr/>
                    <a:lstStyle/>
                    <a:p>
                      <a:r>
                        <a:rPr lang="en-US" sz="1500"/>
                        <a:t>++</a:t>
                      </a:r>
                    </a:p>
                  </a:txBody>
                  <a:tcPr marL="74397" marR="74397" marT="37199" marB="37199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Increment</a:t>
                      </a:r>
                    </a:p>
                  </a:txBody>
                  <a:tcPr marL="74397" marR="74397" marT="37199" marB="37199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x=5</a:t>
                      </a:r>
                      <a:br>
                        <a:rPr lang="en-US" sz="1500"/>
                      </a:br>
                      <a:r>
                        <a:rPr lang="en-US" sz="1500"/>
                        <a:t>x++</a:t>
                      </a:r>
                    </a:p>
                  </a:txBody>
                  <a:tcPr marL="74397" marR="74397" marT="37199" marB="37199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x=6</a:t>
                      </a:r>
                    </a:p>
                  </a:txBody>
                  <a:tcPr marL="74397" marR="74397" marT="37199" marB="37199"/>
                </a:tc>
              </a:tr>
              <a:tr h="470688">
                <a:tc>
                  <a:txBody>
                    <a:bodyPr/>
                    <a:lstStyle/>
                    <a:p>
                      <a:r>
                        <a:rPr lang="en-US" sz="1500" dirty="0"/>
                        <a:t>--</a:t>
                      </a:r>
                    </a:p>
                  </a:txBody>
                  <a:tcPr marL="74397" marR="74397" marT="37199" marB="37199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Decrement</a:t>
                      </a:r>
                    </a:p>
                  </a:txBody>
                  <a:tcPr marL="74397" marR="74397" marT="37199" marB="37199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x=5</a:t>
                      </a:r>
                      <a:br>
                        <a:rPr lang="en-US" sz="1500"/>
                      </a:br>
                      <a:r>
                        <a:rPr lang="en-US" sz="1500"/>
                        <a:t>x--</a:t>
                      </a:r>
                    </a:p>
                  </a:txBody>
                  <a:tcPr marL="74397" marR="74397" marT="37199" marB="37199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x=4</a:t>
                      </a:r>
                    </a:p>
                  </a:txBody>
                  <a:tcPr marL="74397" marR="74397" marT="37199" marB="37199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1676400"/>
            <a:ext cx="304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Arithmetic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Operators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PHP Operators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2514600"/>
          <a:ext cx="6629400" cy="34290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94410"/>
                <a:gridCol w="2651760"/>
                <a:gridCol w="2983230"/>
              </a:tblGrid>
              <a:tr h="428625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Operator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Example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Is The Same As</a:t>
                      </a:r>
                    </a:p>
                  </a:txBody>
                  <a:tcPr marL="0" marR="0" marT="0" marB="0" anchor="ctr"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en-US"/>
                        <a:t>=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x=y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x=y</a:t>
                      </a:r>
                    </a:p>
                  </a:txBody>
                  <a:tcPr marL="0" marR="0" marT="0" marB="0"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en-US"/>
                        <a:t>+=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x+=y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x=x+y</a:t>
                      </a:r>
                    </a:p>
                  </a:txBody>
                  <a:tcPr marL="0" marR="0" marT="0" marB="0"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en-US"/>
                        <a:t>-=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x-=y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x=x-y</a:t>
                      </a:r>
                    </a:p>
                  </a:txBody>
                  <a:tcPr marL="0" marR="0" marT="0" marB="0"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en-US"/>
                        <a:t>*=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x*=y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x=x*y</a:t>
                      </a:r>
                    </a:p>
                  </a:txBody>
                  <a:tcPr marL="0" marR="0" marT="0" marB="0"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en-US"/>
                        <a:t>/=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x/=y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x=x/y</a:t>
                      </a:r>
                    </a:p>
                  </a:txBody>
                  <a:tcPr marL="0" marR="0" marT="0" marB="0"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en-US"/>
                        <a:t>.=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x.=y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x=x.y</a:t>
                      </a:r>
                    </a:p>
                  </a:txBody>
                  <a:tcPr marL="0" marR="0" marT="0" marB="0"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en-US"/>
                        <a:t>%=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x%=y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x=</a:t>
                      </a:r>
                      <a:r>
                        <a:rPr lang="en-US" dirty="0" err="1"/>
                        <a:t>x%y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57200" y="1981200"/>
            <a:ext cx="304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Assignment Operators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PHP Operators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0" y="2971800"/>
          <a:ext cx="6781800" cy="27432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17270"/>
                <a:gridCol w="2712720"/>
                <a:gridCol w="3051810"/>
              </a:tblGrid>
              <a:tr h="34290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Operator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Description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Example</a:t>
                      </a:r>
                    </a:p>
                  </a:txBody>
                  <a:tcPr marL="0" marR="0" marT="0" marB="0" anchor="ctr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/>
                        <a:t>==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is equal to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5==8 returns false</a:t>
                      </a:r>
                    </a:p>
                  </a:txBody>
                  <a:tcPr marL="0" marR="0" marT="0" marB="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/>
                        <a:t>!=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is not equal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5!=8 returns true</a:t>
                      </a:r>
                    </a:p>
                  </a:txBody>
                  <a:tcPr marL="0" marR="0" marT="0" marB="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/>
                        <a:t>&gt;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is greater than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5&gt;8 returns false</a:t>
                      </a:r>
                    </a:p>
                  </a:txBody>
                  <a:tcPr marL="0" marR="0" marT="0" marB="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/>
                        <a:t>&lt;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is less than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5&lt;8 returns true</a:t>
                      </a:r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/>
                        <a:t>&gt;=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is greater than or equal to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5&gt;=8 returns false</a:t>
                      </a:r>
                    </a:p>
                  </a:txBody>
                  <a:tcPr marL="0" marR="0" marT="0" marB="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/>
                        <a:t>&lt;=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is less than or equal to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5&lt;=8 returns true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533400" y="2286000"/>
            <a:ext cx="274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Comparison Operators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PHP Operators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2895600"/>
          <a:ext cx="6858000" cy="31394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28700"/>
                <a:gridCol w="2743200"/>
                <a:gridCol w="3086100"/>
              </a:tblGrid>
              <a:tr h="348827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Operator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Description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Example</a:t>
                      </a:r>
                    </a:p>
                  </a:txBody>
                  <a:tcPr marL="0" marR="0" marT="0" marB="0" anchor="ctr"/>
                </a:tc>
              </a:tr>
              <a:tr h="1046480">
                <a:tc>
                  <a:txBody>
                    <a:bodyPr/>
                    <a:lstStyle/>
                    <a:p>
                      <a:r>
                        <a:rPr lang="en-US"/>
                        <a:t>&amp;&amp;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and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x=6</a:t>
                      </a:r>
                      <a:br>
                        <a:rPr lang="en-US"/>
                      </a:br>
                      <a:r>
                        <a:rPr lang="en-US"/>
                        <a:t>y=3 (x &lt; 10 &amp;&amp; y &gt; 1) returns true</a:t>
                      </a:r>
                    </a:p>
                  </a:txBody>
                  <a:tcPr marL="0" marR="0" marT="0" marB="0"/>
                </a:tc>
              </a:tr>
              <a:tr h="1046480">
                <a:tc>
                  <a:txBody>
                    <a:bodyPr/>
                    <a:lstStyle/>
                    <a:p>
                      <a:r>
                        <a:rPr lang="en-US"/>
                        <a:t>||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or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s-ES"/>
                        <a:t>x=6</a:t>
                      </a:r>
                      <a:br>
                        <a:rPr lang="es-ES"/>
                      </a:br>
                      <a:r>
                        <a:rPr lang="es-ES"/>
                        <a:t>y=3 (x==5 || y==5) returns false</a:t>
                      </a:r>
                    </a:p>
                  </a:txBody>
                  <a:tcPr marL="0" marR="0" marT="0" marB="0"/>
                </a:tc>
              </a:tr>
              <a:tr h="697653">
                <a:tc>
                  <a:txBody>
                    <a:bodyPr/>
                    <a:lstStyle/>
                    <a:p>
                      <a:r>
                        <a:rPr lang="en-US"/>
                        <a:t>!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not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x=6</a:t>
                      </a:r>
                      <a:br>
                        <a:rPr lang="en-US" dirty="0"/>
                      </a:br>
                      <a:r>
                        <a:rPr lang="en-US" dirty="0"/>
                        <a:t>y=3 !(x==y) returns true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533400" y="2133600"/>
            <a:ext cx="266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Logical Operators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Conditional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b="1" dirty="0" smtClean="0"/>
          </a:p>
          <a:p>
            <a:r>
              <a:rPr lang="en-US" sz="2800" dirty="0" smtClean="0"/>
              <a:t>Conditional statements are very useful for displaying specific content to the user. </a:t>
            </a:r>
          </a:p>
          <a:p>
            <a:r>
              <a:rPr lang="en-US" dirty="0" smtClean="0"/>
              <a:t>The if Statement</a:t>
            </a:r>
          </a:p>
          <a:p>
            <a:r>
              <a:rPr lang="en-US" dirty="0" smtClean="0"/>
              <a:t>Use the if statement to execute some code only if a specified condition is true.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if (</a:t>
            </a:r>
            <a:r>
              <a:rPr lang="en-US" i="1" dirty="0" smtClean="0"/>
              <a:t>condition</a:t>
            </a:r>
            <a:r>
              <a:rPr lang="en-US" dirty="0" smtClean="0"/>
              <a:t>) </a:t>
            </a:r>
          </a:p>
          <a:p>
            <a:pPr lvl="1">
              <a:buNone/>
            </a:pPr>
            <a:r>
              <a:rPr lang="en-US" i="1" dirty="0" smtClean="0"/>
              <a:t>   code to be executed if condition is true;</a:t>
            </a:r>
            <a:r>
              <a:rPr lang="en-US" dirty="0" smtClean="0"/>
              <a:t> </a:t>
            </a:r>
          </a:p>
          <a:p>
            <a:r>
              <a:rPr lang="en-US" sz="2400" dirty="0" smtClean="0">
                <a:latin typeface="Courier New" pitchFamily="49" charset="0"/>
              </a:rPr>
              <a:t>&lt;html&gt;</a:t>
            </a:r>
            <a:br>
              <a:rPr lang="en-US" sz="2400" dirty="0" smtClean="0">
                <a:latin typeface="Courier New" pitchFamily="49" charset="0"/>
              </a:rPr>
            </a:br>
            <a:r>
              <a:rPr lang="en-US" sz="2400" dirty="0" smtClean="0">
                <a:latin typeface="Courier New" pitchFamily="49" charset="0"/>
              </a:rPr>
              <a:t>&lt;body&gt;</a:t>
            </a:r>
            <a:br>
              <a:rPr lang="en-US" sz="2400" dirty="0" smtClean="0">
                <a:latin typeface="Courier New" pitchFamily="49" charset="0"/>
              </a:rPr>
            </a:br>
            <a:r>
              <a:rPr lang="en-US" sz="2400" dirty="0" smtClean="0">
                <a:latin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</a:rPr>
            </a:br>
            <a:r>
              <a:rPr lang="en-US" sz="2400" dirty="0" smtClean="0">
                <a:latin typeface="Courier New" pitchFamily="49" charset="0"/>
              </a:rPr>
              <a:t>&lt;?</a:t>
            </a:r>
            <a:r>
              <a:rPr lang="en-US" sz="2400" dirty="0" err="1" smtClean="0">
                <a:latin typeface="Courier New" pitchFamily="49" charset="0"/>
              </a:rPr>
              <a:t>php</a:t>
            </a:r>
            <a:r>
              <a:rPr lang="en-US" sz="2400" dirty="0" smtClean="0">
                <a:latin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</a:rPr>
            </a:br>
            <a:r>
              <a:rPr lang="en-US" sz="2400" dirty="0" smtClean="0">
                <a:latin typeface="Courier New" pitchFamily="49" charset="0"/>
              </a:rPr>
              <a:t>$d=date("D");</a:t>
            </a:r>
            <a:br>
              <a:rPr lang="en-US" sz="2400" dirty="0" smtClean="0">
                <a:latin typeface="Courier New" pitchFamily="49" charset="0"/>
              </a:rPr>
            </a:br>
            <a:r>
              <a:rPr lang="en-US" sz="2400" dirty="0" smtClean="0">
                <a:latin typeface="Courier New" pitchFamily="49" charset="0"/>
              </a:rPr>
              <a:t>if ($d=="Fri") echo "Have a nice weekend!";</a:t>
            </a:r>
            <a:br>
              <a:rPr lang="en-US" sz="2400" dirty="0" smtClean="0">
                <a:latin typeface="Courier New" pitchFamily="49" charset="0"/>
              </a:rPr>
            </a:br>
            <a:r>
              <a:rPr lang="en-US" sz="2400" dirty="0" smtClean="0">
                <a:latin typeface="Courier New" pitchFamily="49" charset="0"/>
              </a:rPr>
              <a:t>?&gt;</a:t>
            </a:r>
            <a:br>
              <a:rPr lang="en-US" sz="2400" dirty="0" smtClean="0">
                <a:latin typeface="Courier New" pitchFamily="49" charset="0"/>
              </a:rPr>
            </a:br>
            <a:r>
              <a:rPr lang="en-US" sz="2400" dirty="0" smtClean="0">
                <a:latin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</a:rPr>
            </a:br>
            <a:r>
              <a:rPr lang="en-US" sz="2400" dirty="0" smtClean="0">
                <a:latin typeface="Courier New" pitchFamily="49" charset="0"/>
              </a:rPr>
              <a:t>&lt;/body&gt;</a:t>
            </a:r>
            <a:br>
              <a:rPr lang="en-US" sz="2400" dirty="0" smtClean="0">
                <a:latin typeface="Courier New" pitchFamily="49" charset="0"/>
              </a:rPr>
            </a:br>
            <a:r>
              <a:rPr lang="en-US" sz="2400" dirty="0" smtClean="0">
                <a:latin typeface="Courier New" pitchFamily="49" charset="0"/>
              </a:rPr>
              <a:t>&lt;/html&gt; </a:t>
            </a:r>
            <a:endParaRPr lang="en-US" sz="24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Conditional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The if...else Statement</a:t>
            </a:r>
          </a:p>
          <a:p>
            <a:r>
              <a:rPr lang="en-US" sz="1400" dirty="0" smtClean="0"/>
              <a:t>if (</a:t>
            </a:r>
            <a:r>
              <a:rPr lang="en-US" sz="1400" i="1" dirty="0" smtClean="0"/>
              <a:t>condition</a:t>
            </a:r>
            <a:r>
              <a:rPr lang="en-US" sz="1400" dirty="0" smtClean="0"/>
              <a:t>)</a:t>
            </a:r>
            <a:br>
              <a:rPr lang="en-US" sz="1400" dirty="0" smtClean="0"/>
            </a:br>
            <a:r>
              <a:rPr lang="en-US" sz="1400" dirty="0" smtClean="0"/>
              <a:t>  </a:t>
            </a:r>
            <a:r>
              <a:rPr lang="en-US" sz="1400" i="1" dirty="0" smtClean="0"/>
              <a:t>code to be executed if condition is true;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else</a:t>
            </a:r>
            <a:br>
              <a:rPr lang="en-US" sz="1400" dirty="0" smtClean="0"/>
            </a:br>
            <a:r>
              <a:rPr lang="en-US" sz="1400" dirty="0" smtClean="0"/>
              <a:t>  </a:t>
            </a:r>
            <a:r>
              <a:rPr lang="en-US" sz="1400" i="1" dirty="0" smtClean="0"/>
              <a:t>code to be executed if condition is false;</a:t>
            </a:r>
          </a:p>
          <a:p>
            <a:r>
              <a:rPr lang="en-US" sz="1400" dirty="0" smtClean="0">
                <a:latin typeface="Courier New" pitchFamily="49" charset="0"/>
              </a:rPr>
              <a:t>&lt;html&gt;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&lt;body&gt;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/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&lt;?</a:t>
            </a:r>
            <a:r>
              <a:rPr lang="en-US" sz="1400" dirty="0" err="1" smtClean="0">
                <a:latin typeface="Courier New" pitchFamily="49" charset="0"/>
              </a:rPr>
              <a:t>php</a:t>
            </a:r>
            <a:r>
              <a:rPr lang="en-US" sz="1400" dirty="0" smtClean="0">
                <a:latin typeface="Courier New" pitchFamily="49" charset="0"/>
              </a:rPr>
              <a:t/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$d=date("D");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if ($d=="Fri")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  {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  echo "Hello!&lt;</a:t>
            </a:r>
            <a:r>
              <a:rPr lang="en-US" sz="1400" dirty="0" err="1" smtClean="0">
                <a:latin typeface="Courier New" pitchFamily="49" charset="0"/>
              </a:rPr>
              <a:t>br</a:t>
            </a:r>
            <a:r>
              <a:rPr lang="en-US" sz="1400" dirty="0" smtClean="0">
                <a:latin typeface="Courier New" pitchFamily="49" charset="0"/>
              </a:rPr>
              <a:t> /&gt;";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  echo "Have a nice weekend!";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  echo "See you on Monday!";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  }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?&gt;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/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&lt;/body&gt;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&lt;/html&gt; </a:t>
            </a:r>
            <a:endParaRPr lang="en-US" sz="14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</a:rPr>
              <a:t>  &lt;html&gt;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&lt;body&gt;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&lt;?</a:t>
            </a:r>
            <a:r>
              <a:rPr lang="en-US" sz="2000" dirty="0" err="1" smtClean="0">
                <a:latin typeface="Courier New" pitchFamily="49" charset="0"/>
              </a:rPr>
              <a:t>php</a:t>
            </a: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$d=date("D");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if ($d=="Fri")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  echo "Have a nice weekend!";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err="1" smtClean="0">
                <a:latin typeface="Courier New" pitchFamily="49" charset="0"/>
              </a:rPr>
              <a:t>elseif</a:t>
            </a:r>
            <a:r>
              <a:rPr lang="en-US" sz="2000" dirty="0" smtClean="0">
                <a:latin typeface="Courier New" pitchFamily="49" charset="0"/>
              </a:rPr>
              <a:t> ($d=="Sun")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  echo "Have a nice Sunday!";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else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  echo "Have a nice day!";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?&gt;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&lt;/body&gt;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&lt;/html&gt; </a:t>
            </a:r>
            <a:endParaRPr lang="en-US" sz="20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Switch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switch 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case </a:t>
            </a:r>
            <a:r>
              <a:rPr lang="en-US" i="1" dirty="0" smtClean="0"/>
              <a:t>label1: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</a:t>
            </a:r>
            <a:r>
              <a:rPr lang="en-US" i="1" dirty="0" smtClean="0"/>
              <a:t>code to be executed if n=label1;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break;</a:t>
            </a:r>
            <a:br>
              <a:rPr lang="en-US" dirty="0" smtClean="0"/>
            </a:br>
            <a:r>
              <a:rPr lang="en-US" dirty="0" smtClean="0"/>
              <a:t>case </a:t>
            </a:r>
            <a:r>
              <a:rPr lang="en-US" i="1" dirty="0" smtClean="0"/>
              <a:t>label2: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</a:t>
            </a:r>
            <a:r>
              <a:rPr lang="en-US" i="1" dirty="0" smtClean="0"/>
              <a:t>code to be executed if n=label2;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break;</a:t>
            </a:r>
            <a:br>
              <a:rPr lang="en-US" dirty="0" smtClean="0"/>
            </a:br>
            <a:r>
              <a:rPr lang="en-US" dirty="0" smtClean="0"/>
              <a:t>default:</a:t>
            </a:r>
            <a:br>
              <a:rPr lang="en-US" dirty="0" smtClean="0"/>
            </a:br>
            <a:r>
              <a:rPr lang="en-US" dirty="0" smtClean="0"/>
              <a:t>  </a:t>
            </a:r>
            <a:r>
              <a:rPr lang="en-US" i="1" dirty="0" smtClean="0"/>
              <a:t>code to be executed if n is different from both label1 and label2;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53000" y="3124200"/>
            <a:ext cx="36576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dirty="0" smtClean="0"/>
              <a:t>Don’t forget break!</a:t>
            </a:r>
          </a:p>
        </p:txBody>
      </p:sp>
      <p:cxnSp>
        <p:nvCxnSpPr>
          <p:cNvPr id="5" name="Straight Arrow Connector 4"/>
          <p:cNvCxnSpPr>
            <a:stCxn id="4" idx="1"/>
          </p:cNvCxnSpPr>
          <p:nvPr/>
        </p:nvCxnSpPr>
        <p:spPr>
          <a:xfrm rot="10800000" flipV="1">
            <a:off x="1905000" y="3505200"/>
            <a:ext cx="3048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</a:rPr>
              <a:t>  &lt;html&gt;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&lt;body&gt;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&lt;?</a:t>
            </a:r>
            <a:r>
              <a:rPr lang="en-US" sz="1600" dirty="0" err="1" smtClean="0">
                <a:latin typeface="Courier New" pitchFamily="49" charset="0"/>
              </a:rPr>
              <a:t>php</a:t>
            </a:r>
            <a:r>
              <a:rPr lang="en-US" sz="1600" dirty="0" smtClean="0">
                <a:latin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switch ($x)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{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case 1: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  echo "Number 1";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  break;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case 2: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  echo "Number 2";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  break;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case 3: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  echo "Number 3";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  break;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default: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  echo "No number between 1 and 3";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}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?&gt;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&lt;/body&gt;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&lt;/html&gt;</a:t>
            </a:r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92163"/>
          </a:xfr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>
              <a:defRPr/>
            </a:pPr>
            <a:r>
              <a:rPr lang="en-US" sz="4500" dirty="0" smtClean="0"/>
              <a:t>Brief History of PHP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PHP</a:t>
            </a:r>
            <a:r>
              <a:rPr lang="en-US" sz="1800" dirty="0" smtClean="0"/>
              <a:t> (PHP: Hypertext Preprocessor)</a:t>
            </a:r>
            <a:r>
              <a:rPr lang="en-US" sz="2800" dirty="0" smtClean="0"/>
              <a:t> </a:t>
            </a:r>
            <a:r>
              <a:rPr lang="en-US" sz="1800" dirty="0" smtClean="0"/>
              <a:t>was created by </a:t>
            </a:r>
            <a:r>
              <a:rPr lang="en-US" sz="1800" dirty="0" err="1" smtClean="0"/>
              <a:t>Rasmus</a:t>
            </a:r>
            <a:r>
              <a:rPr lang="en-US" sz="1800" dirty="0" smtClean="0"/>
              <a:t> </a:t>
            </a:r>
            <a:r>
              <a:rPr lang="en-US" sz="1800" dirty="0" err="1" smtClean="0"/>
              <a:t>Lerdorf</a:t>
            </a:r>
            <a:r>
              <a:rPr lang="en-US" sz="1800" dirty="0" smtClean="0"/>
              <a:t> in 1994. It was initially developed for HTTP usage logging and server-side form generation in Unix.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PHP 2 (1995) </a:t>
            </a:r>
            <a:r>
              <a:rPr lang="en-US" sz="1800" dirty="0" smtClean="0"/>
              <a:t>transformed the language into a Server-side embedded scripting language. Added database support, file uploads, variables, arrays, recursive functions, conditionals, iteration, regular expressions, etc.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PHP 3 (1998) </a:t>
            </a:r>
            <a:r>
              <a:rPr lang="en-US" sz="1800" dirty="0" smtClean="0"/>
              <a:t>added support for ODBC data sources, multiple platform support, email protocols (SNMP,IMAP), and new parser written by </a:t>
            </a:r>
            <a:r>
              <a:rPr lang="en-US" sz="1800" dirty="0" err="1" smtClean="0"/>
              <a:t>Zeev</a:t>
            </a:r>
            <a:r>
              <a:rPr lang="en-US" sz="1800" dirty="0" smtClean="0"/>
              <a:t> </a:t>
            </a:r>
            <a:r>
              <a:rPr lang="en-US" sz="1800" dirty="0" err="1" smtClean="0"/>
              <a:t>Suraski</a:t>
            </a:r>
            <a:r>
              <a:rPr lang="en-US" sz="1800" dirty="0" smtClean="0"/>
              <a:t> and </a:t>
            </a:r>
            <a:r>
              <a:rPr lang="en-US" sz="1800" dirty="0" err="1" smtClean="0"/>
              <a:t>Andi</a:t>
            </a:r>
            <a:r>
              <a:rPr lang="en-US" sz="1800" dirty="0" smtClean="0"/>
              <a:t> </a:t>
            </a:r>
            <a:r>
              <a:rPr lang="en-US" sz="1800" dirty="0" err="1" smtClean="0"/>
              <a:t>Gutmans</a:t>
            </a:r>
            <a:r>
              <a:rPr lang="en-US" sz="1800" dirty="0" smtClean="0"/>
              <a:t> 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PHP 4 (2000) </a:t>
            </a:r>
            <a:r>
              <a:rPr lang="en-US" sz="1800" dirty="0" smtClean="0"/>
              <a:t>became an independent component of the web server for added efficiency. The parser was renamed the </a:t>
            </a:r>
            <a:r>
              <a:rPr lang="en-US" sz="1800" dirty="0" err="1" smtClean="0"/>
              <a:t>Zend</a:t>
            </a:r>
            <a:r>
              <a:rPr lang="en-US" sz="1800" dirty="0" smtClean="0"/>
              <a:t> Engine. Many security features were added.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PHP 5 (2004) </a:t>
            </a:r>
            <a:r>
              <a:rPr lang="en-US" sz="1800" dirty="0" smtClean="0"/>
              <a:t>adds </a:t>
            </a:r>
            <a:r>
              <a:rPr lang="en-US" sz="1800" dirty="0" err="1" smtClean="0"/>
              <a:t>Zend</a:t>
            </a:r>
            <a:r>
              <a:rPr lang="en-US" sz="1800" dirty="0" smtClean="0"/>
              <a:t> Engine II with object oriented programming, robust XML support using the libxml2 library, SOAP extension for interoperability with Web Services, </a:t>
            </a:r>
            <a:r>
              <a:rPr lang="en-US" sz="1800" dirty="0" err="1" smtClean="0"/>
              <a:t>SQLite</a:t>
            </a:r>
            <a:r>
              <a:rPr lang="en-US" sz="1800" dirty="0" smtClean="0"/>
              <a:t> has been bundled with PHP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array is a special variable, which can hold more than one value, at a time.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</a:rPr>
              <a:t>  $cars1="Saab";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$cars2="Volvo";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$cars3="BMW";</a:t>
            </a:r>
          </a:p>
          <a:p>
            <a:r>
              <a:rPr lang="en-US" dirty="0" smtClean="0"/>
              <a:t>An array can hold all your variable values under a single name</a:t>
            </a:r>
          </a:p>
          <a:p>
            <a:r>
              <a:rPr lang="en-US" dirty="0" smtClean="0"/>
              <a:t>Three kinds of arrays:</a:t>
            </a:r>
          </a:p>
          <a:p>
            <a:pPr lvl="1"/>
            <a:r>
              <a:rPr lang="en-US" sz="1400" b="1" dirty="0" smtClean="0"/>
              <a:t>Numeric array</a:t>
            </a:r>
            <a:r>
              <a:rPr lang="en-US" sz="1400" dirty="0" smtClean="0"/>
              <a:t> - An array with a numeric index</a:t>
            </a:r>
          </a:p>
          <a:p>
            <a:pPr lvl="1"/>
            <a:r>
              <a:rPr lang="en-US" sz="1400" b="1" dirty="0" smtClean="0"/>
              <a:t>Associative array</a:t>
            </a:r>
            <a:r>
              <a:rPr lang="en-US" sz="1400" dirty="0" smtClean="0"/>
              <a:t> - An array where each ID key is associated with a value</a:t>
            </a:r>
          </a:p>
          <a:p>
            <a:pPr lvl="1"/>
            <a:r>
              <a:rPr lang="en-US" sz="1400" b="1" dirty="0" smtClean="0"/>
              <a:t>Multidimensional array</a:t>
            </a:r>
            <a:r>
              <a:rPr lang="en-US" sz="1400" dirty="0" smtClean="0"/>
              <a:t> - An array containing one or more arrays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Numeric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Numeric index</a:t>
            </a:r>
          </a:p>
          <a:p>
            <a:r>
              <a:rPr lang="en-US" sz="1800" dirty="0" smtClean="0">
                <a:latin typeface="Courier New" pitchFamily="49" charset="0"/>
              </a:rPr>
              <a:t>$cars=array("</a:t>
            </a:r>
            <a:r>
              <a:rPr lang="en-US" sz="1800" dirty="0" err="1" smtClean="0">
                <a:latin typeface="Courier New" pitchFamily="49" charset="0"/>
              </a:rPr>
              <a:t>Saab","Volvo","BMW","Toyota</a:t>
            </a:r>
            <a:r>
              <a:rPr lang="en-US" sz="1800" dirty="0" smtClean="0">
                <a:latin typeface="Courier New" pitchFamily="49" charset="0"/>
              </a:rPr>
              <a:t>");</a:t>
            </a:r>
          </a:p>
          <a:p>
            <a:endParaRPr lang="en-US" sz="1800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</a:rPr>
              <a:t>  $cars[0]="Saab";</a:t>
            </a:r>
            <a:br>
              <a:rPr lang="en-US" sz="1800" dirty="0" smtClean="0">
                <a:latin typeface="Courier New" pitchFamily="49" charset="0"/>
              </a:rPr>
            </a:br>
            <a:r>
              <a:rPr lang="en-US" sz="1800" dirty="0" smtClean="0">
                <a:latin typeface="Courier New" pitchFamily="49" charset="0"/>
              </a:rPr>
              <a:t>$cars[1]="Volvo";</a:t>
            </a:r>
            <a:br>
              <a:rPr lang="en-US" sz="1800" dirty="0" smtClean="0">
                <a:latin typeface="Courier New" pitchFamily="49" charset="0"/>
              </a:rPr>
            </a:br>
            <a:r>
              <a:rPr lang="en-US" sz="1800" dirty="0" smtClean="0">
                <a:latin typeface="Courier New" pitchFamily="49" charset="0"/>
              </a:rPr>
              <a:t>$cars[2]="BMW";</a:t>
            </a:r>
            <a:br>
              <a:rPr lang="en-US" sz="1800" dirty="0" smtClean="0">
                <a:latin typeface="Courier New" pitchFamily="49" charset="0"/>
              </a:rPr>
            </a:br>
            <a:r>
              <a:rPr lang="en-US" sz="1800" dirty="0" smtClean="0">
                <a:latin typeface="Courier New" pitchFamily="49" charset="0"/>
              </a:rPr>
              <a:t>$cars[3]="Toyota";</a:t>
            </a:r>
          </a:p>
          <a:p>
            <a:pPr>
              <a:buNone/>
            </a:pPr>
            <a:endParaRPr lang="en-US" sz="1800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</a:rPr>
              <a:t>echo $cars[0] . " and " . $cars[1] . " are Swedish cars."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Associative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storing data about specific named values, a numerical array is not always the best way to do it.</a:t>
            </a:r>
          </a:p>
          <a:p>
            <a:r>
              <a:rPr lang="en-US" dirty="0" smtClean="0"/>
              <a:t>Each ID key is associated with a value.</a:t>
            </a:r>
          </a:p>
          <a:p>
            <a:r>
              <a:rPr lang="en-US" dirty="0" smtClean="0"/>
              <a:t>We can use the values as keys and assign values to them.</a:t>
            </a:r>
          </a:p>
          <a:p>
            <a:endParaRPr lang="en-US" dirty="0" smtClean="0"/>
          </a:p>
          <a:p>
            <a:pPr>
              <a:buNone/>
            </a:pPr>
            <a:r>
              <a:rPr lang="fr-FR" sz="1600" dirty="0" smtClean="0">
                <a:latin typeface="Courier New" pitchFamily="49" charset="0"/>
              </a:rPr>
              <a:t>  $</a:t>
            </a:r>
            <a:r>
              <a:rPr lang="fr-FR" sz="1600" dirty="0" err="1" smtClean="0">
                <a:latin typeface="Courier New" pitchFamily="49" charset="0"/>
              </a:rPr>
              <a:t>ages</a:t>
            </a:r>
            <a:r>
              <a:rPr lang="fr-FR" sz="1600" dirty="0" smtClean="0">
                <a:latin typeface="Courier New" pitchFamily="49" charset="0"/>
              </a:rPr>
              <a:t> = </a:t>
            </a:r>
            <a:r>
              <a:rPr lang="fr-FR" sz="1600" dirty="0" err="1" smtClean="0">
                <a:latin typeface="Courier New" pitchFamily="49" charset="0"/>
              </a:rPr>
              <a:t>array</a:t>
            </a:r>
            <a:r>
              <a:rPr lang="fr-FR" sz="1600" dirty="0" smtClean="0">
                <a:latin typeface="Courier New" pitchFamily="49" charset="0"/>
              </a:rPr>
              <a:t>("Peter"=&gt;32, "</a:t>
            </a:r>
            <a:r>
              <a:rPr lang="fr-FR" sz="1600" dirty="0" err="1" smtClean="0">
                <a:latin typeface="Courier New" pitchFamily="49" charset="0"/>
              </a:rPr>
              <a:t>Quagmire</a:t>
            </a:r>
            <a:r>
              <a:rPr lang="fr-FR" sz="1600" dirty="0" smtClean="0">
                <a:latin typeface="Courier New" pitchFamily="49" charset="0"/>
              </a:rPr>
              <a:t>"=&gt;30, "Joe"=&gt;34);</a:t>
            </a:r>
          </a:p>
          <a:p>
            <a:pPr>
              <a:buNone/>
            </a:pPr>
            <a:r>
              <a:rPr lang="fr-FR" sz="1600" dirty="0" smtClean="0"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different way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latin typeface="Courier New" pitchFamily="49" charset="0"/>
              </a:rPr>
              <a:t>&lt;?</a:t>
            </a:r>
            <a:r>
              <a:rPr lang="en-US" sz="1600" dirty="0" err="1" smtClean="0">
                <a:latin typeface="Courier New" pitchFamily="49" charset="0"/>
              </a:rPr>
              <a:t>php</a:t>
            </a:r>
            <a:r>
              <a:rPr lang="en-US" sz="1600" dirty="0" smtClean="0">
                <a:latin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$ages['Peter'] = "32";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$ages['Quagmire'] = "30";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$ages['Joe'] = "34";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echo "Peter is " . $ages['Peter'] . " years old.";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?&gt;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Each element in the main array can also be an array.</a:t>
            </a:r>
          </a:p>
          <a:p>
            <a:r>
              <a:rPr lang="en-US" dirty="0" smtClean="0"/>
              <a:t>Each element in the sub-array can be an array, and so on.</a:t>
            </a:r>
          </a:p>
          <a:p>
            <a:r>
              <a:rPr lang="en-US" dirty="0" smtClean="0">
                <a:latin typeface="Courier New" pitchFamily="49" charset="0"/>
              </a:rPr>
              <a:t>$families = array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  (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  "Griffin"=&gt;array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  (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  "Peter",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  "Lois",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  "Megan"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  ),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  "Quagmire"=&gt;array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  (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  "Glenn"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  ),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  "Brown"=&gt;array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  (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  "Cleveland",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  "Loretta",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  "Junior"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  )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  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</a:rPr>
              <a:t>echo "Is " . $families['Griffin'][2] . 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" a part of the Griffin family?";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code above will output:</a:t>
            </a:r>
          </a:p>
          <a:p>
            <a:pPr>
              <a:buNone/>
            </a:pPr>
            <a:r>
              <a:rPr lang="en-US" dirty="0" smtClean="0"/>
              <a:t>Is Megan a part of the Griffin family?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same block of code to run over and over again</a:t>
            </a:r>
          </a:p>
          <a:p>
            <a:r>
              <a:rPr lang="en-US" dirty="0" smtClean="0"/>
              <a:t>Looping statements:</a:t>
            </a:r>
          </a:p>
          <a:p>
            <a:pPr lvl="1"/>
            <a:r>
              <a:rPr lang="en-US" b="1" dirty="0" smtClean="0"/>
              <a:t>while </a:t>
            </a:r>
            <a:r>
              <a:rPr lang="en-US" dirty="0" smtClean="0"/>
              <a:t>- loops through a block of code while a specified condition is true</a:t>
            </a:r>
          </a:p>
          <a:p>
            <a:pPr lvl="1"/>
            <a:r>
              <a:rPr lang="en-US" b="1" dirty="0" smtClean="0"/>
              <a:t>do...while</a:t>
            </a:r>
            <a:r>
              <a:rPr lang="en-US" dirty="0" smtClean="0"/>
              <a:t> - loops through a block of code once, and then repeats the loop as long as a specified condition is true</a:t>
            </a:r>
          </a:p>
          <a:p>
            <a:pPr lvl="1"/>
            <a:r>
              <a:rPr lang="en-US" b="1" dirty="0" smtClean="0"/>
              <a:t>for </a:t>
            </a:r>
            <a:r>
              <a:rPr lang="en-US" dirty="0" smtClean="0"/>
              <a:t>- loops through a block of code a specified number of times</a:t>
            </a:r>
          </a:p>
          <a:p>
            <a:pPr lvl="1"/>
            <a:r>
              <a:rPr lang="en-US" b="1" dirty="0" err="1" smtClean="0"/>
              <a:t>foreach</a:t>
            </a:r>
            <a:r>
              <a:rPr lang="en-US" b="1" dirty="0" smtClean="0"/>
              <a:t> </a:t>
            </a:r>
            <a:r>
              <a:rPr lang="en-US" dirty="0" smtClean="0"/>
              <a:t>- loops through a block of code for each element in an array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</a:rPr>
              <a:t> &lt;html&gt;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&lt;body&gt;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&lt;?</a:t>
            </a:r>
            <a:r>
              <a:rPr lang="en-US" sz="2000" dirty="0" err="1" smtClean="0">
                <a:latin typeface="Courier New" pitchFamily="49" charset="0"/>
              </a:rPr>
              <a:t>php</a:t>
            </a: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$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=1;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while($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&lt;=5)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  {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  echo "The number is " . $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 . "&lt;</a:t>
            </a:r>
            <a:r>
              <a:rPr lang="en-US" sz="2000" dirty="0" err="1" smtClean="0">
                <a:latin typeface="Courier New" pitchFamily="49" charset="0"/>
              </a:rPr>
              <a:t>br</a:t>
            </a:r>
            <a:r>
              <a:rPr lang="en-US" sz="2000" dirty="0" smtClean="0">
                <a:latin typeface="Courier New" pitchFamily="49" charset="0"/>
              </a:rPr>
              <a:t> /&gt;";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  $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++;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  }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?&gt;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&lt;/body&gt;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&lt;/html&gt;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do...while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</a:rPr>
              <a:t>  &lt;html&gt;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&lt;body&gt;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&lt;?</a:t>
            </a:r>
            <a:r>
              <a:rPr lang="en-US" sz="2000" dirty="0" err="1" smtClean="0">
                <a:latin typeface="Courier New" pitchFamily="49" charset="0"/>
              </a:rPr>
              <a:t>php</a:t>
            </a: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$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=1;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do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  {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  $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++;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  echo "The number is " . $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 . "&lt;</a:t>
            </a:r>
            <a:r>
              <a:rPr lang="en-US" sz="2000" dirty="0" err="1" smtClean="0">
                <a:latin typeface="Courier New" pitchFamily="49" charset="0"/>
              </a:rPr>
              <a:t>br</a:t>
            </a:r>
            <a:r>
              <a:rPr lang="en-US" sz="2000" dirty="0" smtClean="0">
                <a:latin typeface="Courier New" pitchFamily="49" charset="0"/>
              </a:rPr>
              <a:t> /&gt;";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  }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while ($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&lt;=5);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?&gt;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&lt;/body&gt;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&lt;/html&gt;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(</a:t>
            </a:r>
            <a:r>
              <a:rPr lang="en-US" i="1" dirty="0" smtClean="0"/>
              <a:t>init; condition; increment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  {</a:t>
            </a:r>
            <a:br>
              <a:rPr lang="en-US" dirty="0" smtClean="0"/>
            </a:br>
            <a:r>
              <a:rPr lang="en-US" dirty="0" smtClean="0"/>
              <a:t>  </a:t>
            </a:r>
            <a:r>
              <a:rPr lang="en-US" i="1" dirty="0" smtClean="0"/>
              <a:t>code to be executed;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} </a:t>
            </a:r>
          </a:p>
          <a:p>
            <a:r>
              <a:rPr lang="en-US" dirty="0" smtClean="0"/>
              <a:t>Parameters:</a:t>
            </a:r>
          </a:p>
          <a:p>
            <a:pPr lvl="1"/>
            <a:r>
              <a:rPr lang="en-US" i="1" dirty="0" smtClean="0"/>
              <a:t>init</a:t>
            </a:r>
            <a:r>
              <a:rPr lang="en-US" dirty="0" smtClean="0"/>
              <a:t>: Mostly used to set a counter (but can be any code to be executed once at the beginning of the loop)</a:t>
            </a:r>
          </a:p>
          <a:p>
            <a:pPr lvl="1"/>
            <a:r>
              <a:rPr lang="en-US" i="1" dirty="0" smtClean="0"/>
              <a:t>condition</a:t>
            </a:r>
            <a:r>
              <a:rPr lang="en-US" dirty="0" smtClean="0"/>
              <a:t>: Evaluated for each loop iteration. If it evaluates to TRUE, the loop continues. If it evaluates to FALSE, the loop ends.</a:t>
            </a:r>
          </a:p>
          <a:p>
            <a:pPr lvl="1"/>
            <a:r>
              <a:rPr lang="en-US" i="1" dirty="0" smtClean="0"/>
              <a:t>increment</a:t>
            </a:r>
            <a:r>
              <a:rPr lang="en-US" dirty="0" smtClean="0"/>
              <a:t>: Mostly used to increment a counter (but can be any code to be executed at the end of the loop)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381000"/>
          </a:xfrm>
        </p:spPr>
        <p:txBody>
          <a:bodyPr vert="horz" lIns="0" tIns="45720" rIns="0" bIns="0" anchor="b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>
              <a:defRPr/>
            </a:pPr>
            <a:r>
              <a:rPr lang="en-US" sz="4500" dirty="0" smtClean="0"/>
              <a:t/>
            </a:r>
            <a:br>
              <a:rPr lang="en-US" sz="4500" dirty="0" smtClean="0"/>
            </a:br>
            <a:r>
              <a:rPr lang="en-US" sz="4500" dirty="0" smtClean="0"/>
              <a:t> Brief History of PHP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As of July 2007, PHP is used on 20,917,850 domains, 1,224,183 IP addresses. </a:t>
            </a:r>
            <a:r>
              <a:rPr lang="en-US" sz="1800" dirty="0" smtClean="0">
                <a:hlinkClick r:id="rId2"/>
              </a:rPr>
              <a:t>http://www.php.net/usage.php</a:t>
            </a:r>
            <a:r>
              <a:rPr lang="en-US" sz="1800" dirty="0" smtClean="0"/>
              <a:t>   Source: </a:t>
            </a:r>
            <a:r>
              <a:rPr lang="en-US" sz="1800" dirty="0" err="1" smtClean="0">
                <a:hlinkClick r:id="rId3"/>
              </a:rPr>
              <a:t>Netcraft</a:t>
            </a:r>
            <a:endParaRPr lang="en-US" sz="1800" dirty="0" smtClean="0"/>
          </a:p>
          <a:p>
            <a:pPr eaLnBrk="1" hangingPunct="1">
              <a:buFontTx/>
              <a:buNone/>
            </a:pPr>
            <a:endParaRPr lang="en-US" sz="1800" dirty="0" smtClean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743200"/>
            <a:ext cx="74295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</a:rPr>
              <a:t>  &lt;html&gt;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&lt;body&gt;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&lt;?</a:t>
            </a:r>
            <a:r>
              <a:rPr lang="en-US" sz="2000" dirty="0" err="1" smtClean="0">
                <a:latin typeface="Courier New" pitchFamily="49" charset="0"/>
              </a:rPr>
              <a:t>php</a:t>
            </a: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for ($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=1; $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&lt;=5; $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++)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  {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  echo "The number is " . $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 . "&lt;</a:t>
            </a:r>
            <a:r>
              <a:rPr lang="en-US" sz="2000" dirty="0" err="1" smtClean="0">
                <a:latin typeface="Courier New" pitchFamily="49" charset="0"/>
              </a:rPr>
              <a:t>br</a:t>
            </a:r>
            <a:r>
              <a:rPr lang="en-US" sz="2000" dirty="0" smtClean="0">
                <a:latin typeface="Courier New" pitchFamily="49" charset="0"/>
              </a:rPr>
              <a:t> /&gt;";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  }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?&gt;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&lt;/body&gt;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&lt;/html&gt;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</a:rPr>
              <a:t>  &lt;html&gt;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&lt;body&gt;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&lt;?</a:t>
            </a:r>
            <a:r>
              <a:rPr lang="en-US" sz="2000" dirty="0" err="1" smtClean="0">
                <a:latin typeface="Courier New" pitchFamily="49" charset="0"/>
              </a:rPr>
              <a:t>php</a:t>
            </a: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$x=array("</a:t>
            </a:r>
            <a:r>
              <a:rPr lang="en-US" sz="2000" dirty="0" err="1" smtClean="0">
                <a:latin typeface="Courier New" pitchFamily="49" charset="0"/>
              </a:rPr>
              <a:t>one","two","three</a:t>
            </a:r>
            <a:r>
              <a:rPr lang="en-US" sz="2000" dirty="0" smtClean="0">
                <a:latin typeface="Courier New" pitchFamily="49" charset="0"/>
              </a:rPr>
              <a:t>");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err="1" smtClean="0">
                <a:latin typeface="Courier New" pitchFamily="49" charset="0"/>
              </a:rPr>
              <a:t>foreach</a:t>
            </a:r>
            <a:r>
              <a:rPr lang="en-US" sz="2000" dirty="0" smtClean="0">
                <a:latin typeface="Courier New" pitchFamily="49" charset="0"/>
              </a:rPr>
              <a:t> ($x as $value)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  {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  echo $value . "&lt;</a:t>
            </a:r>
            <a:r>
              <a:rPr lang="en-US" sz="2000" dirty="0" err="1" smtClean="0">
                <a:latin typeface="Courier New" pitchFamily="49" charset="0"/>
              </a:rPr>
              <a:t>br</a:t>
            </a:r>
            <a:r>
              <a:rPr lang="en-US" sz="2000" dirty="0" smtClean="0">
                <a:latin typeface="Courier New" pitchFamily="49" charset="0"/>
              </a:rPr>
              <a:t> /&gt;";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  }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?&gt;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&lt;/body&gt;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&lt;/html&gt;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the following table in a multi-dimensional array "student“: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Output the student table in form of a table.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3048000"/>
          <a:ext cx="5867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974"/>
                <a:gridCol w="2395713"/>
                <a:gridCol w="23957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Name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ID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Grade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Tom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0001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John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0005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0006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6400800"/>
          </a:xfrm>
        </p:spPr>
        <p:txBody>
          <a:bodyPr>
            <a:noAutofit/>
          </a:bodyPr>
          <a:lstStyle/>
          <a:p>
            <a:r>
              <a:rPr lang="en-US" sz="1100" dirty="0" smtClean="0"/>
              <a:t>&lt;html&gt;</a:t>
            </a:r>
          </a:p>
          <a:p>
            <a:r>
              <a:rPr lang="en-US" sz="1100" dirty="0" smtClean="0"/>
              <a:t>&lt;body&gt;</a:t>
            </a:r>
          </a:p>
          <a:p>
            <a:endParaRPr lang="en-US" sz="1100" dirty="0" smtClean="0"/>
          </a:p>
          <a:p>
            <a:r>
              <a:rPr lang="en-US" sz="1100" dirty="0" smtClean="0"/>
              <a:t>&lt;?</a:t>
            </a:r>
            <a:r>
              <a:rPr lang="en-US" sz="1100" dirty="0" err="1" smtClean="0"/>
              <a:t>php</a:t>
            </a:r>
            <a:endParaRPr lang="en-US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$student=array(</a:t>
            </a:r>
          </a:p>
          <a:p>
            <a:r>
              <a:rPr lang="en-US" sz="1100" dirty="0" smtClean="0"/>
              <a:t>array("Tom","001", "98"),</a:t>
            </a:r>
          </a:p>
          <a:p>
            <a:r>
              <a:rPr lang="en-US" sz="1100" dirty="0" smtClean="0"/>
              <a:t>array("John","002", "81"),</a:t>
            </a:r>
          </a:p>
          <a:p>
            <a:r>
              <a:rPr lang="en-US" sz="1100" dirty="0" smtClean="0"/>
              <a:t>array("Jane", "003", "67")</a:t>
            </a:r>
          </a:p>
          <a:p>
            <a:r>
              <a:rPr lang="en-US" sz="1100" dirty="0" smtClean="0"/>
              <a:t>);</a:t>
            </a:r>
          </a:p>
          <a:p>
            <a:endParaRPr lang="en-US" sz="1100" dirty="0" smtClean="0"/>
          </a:p>
          <a:p>
            <a:r>
              <a:rPr lang="en-US" sz="1100" dirty="0" smtClean="0"/>
              <a:t>echo "&lt;table border=1&gt; &lt;</a:t>
            </a:r>
            <a:r>
              <a:rPr lang="en-US" sz="1100" dirty="0" err="1" smtClean="0"/>
              <a:t>tr</a:t>
            </a:r>
            <a:r>
              <a:rPr lang="en-US" sz="1100" dirty="0" smtClean="0"/>
              <a:t>&gt; &lt;</a:t>
            </a:r>
            <a:r>
              <a:rPr lang="en-US" sz="1100" dirty="0" err="1" smtClean="0"/>
              <a:t>th</a:t>
            </a:r>
            <a:r>
              <a:rPr lang="en-US" sz="1100" dirty="0" smtClean="0"/>
              <a:t>&gt;Name&lt;/</a:t>
            </a:r>
            <a:r>
              <a:rPr lang="en-US" sz="1100" dirty="0" err="1" smtClean="0"/>
              <a:t>th</a:t>
            </a:r>
            <a:r>
              <a:rPr lang="en-US" sz="1100" dirty="0" smtClean="0"/>
              <a:t>&gt; &lt;</a:t>
            </a:r>
            <a:r>
              <a:rPr lang="en-US" sz="1100" dirty="0" err="1" smtClean="0"/>
              <a:t>th</a:t>
            </a:r>
            <a:r>
              <a:rPr lang="en-US" sz="1100" dirty="0" smtClean="0"/>
              <a:t>&gt;ID&lt;/</a:t>
            </a:r>
            <a:r>
              <a:rPr lang="en-US" sz="1100" dirty="0" err="1" smtClean="0"/>
              <a:t>th</a:t>
            </a:r>
            <a:r>
              <a:rPr lang="en-US" sz="1100" dirty="0" smtClean="0"/>
              <a:t>&gt; &lt;</a:t>
            </a:r>
            <a:r>
              <a:rPr lang="en-US" sz="1100" dirty="0" err="1" smtClean="0"/>
              <a:t>th</a:t>
            </a:r>
            <a:r>
              <a:rPr lang="en-US" sz="1100" dirty="0" smtClean="0"/>
              <a:t>&gt;Score&lt;/</a:t>
            </a:r>
            <a:r>
              <a:rPr lang="en-US" sz="1100" dirty="0" err="1" smtClean="0"/>
              <a:t>th</a:t>
            </a:r>
            <a:r>
              <a:rPr lang="en-US" sz="1100" dirty="0" smtClean="0"/>
              <a:t>&gt;&lt;/</a:t>
            </a:r>
            <a:r>
              <a:rPr lang="en-US" sz="1100" dirty="0" err="1" smtClean="0"/>
              <a:t>tr</a:t>
            </a:r>
            <a:r>
              <a:rPr lang="en-US" sz="1100" dirty="0" smtClean="0"/>
              <a:t>&gt;";</a:t>
            </a:r>
          </a:p>
          <a:p>
            <a:endParaRPr lang="en-US" sz="1100" dirty="0" smtClean="0"/>
          </a:p>
          <a:p>
            <a:r>
              <a:rPr lang="en-US" sz="1100" dirty="0" err="1" smtClean="0"/>
              <a:t>foreach</a:t>
            </a:r>
            <a:r>
              <a:rPr lang="en-US" sz="1100" dirty="0" smtClean="0"/>
              <a:t> ($student as $person)</a:t>
            </a:r>
          </a:p>
          <a:p>
            <a:r>
              <a:rPr lang="en-US" sz="1100" dirty="0" smtClean="0"/>
              <a:t>{</a:t>
            </a:r>
          </a:p>
          <a:p>
            <a:r>
              <a:rPr lang="en-US" sz="1100" dirty="0" smtClean="0"/>
              <a:t>echo "&lt;</a:t>
            </a:r>
            <a:r>
              <a:rPr lang="en-US" sz="1100" dirty="0" err="1" smtClean="0"/>
              <a:t>tr</a:t>
            </a:r>
            <a:r>
              <a:rPr lang="en-US" sz="1100" dirty="0" smtClean="0"/>
              <a:t>&gt;";</a:t>
            </a:r>
          </a:p>
          <a:p>
            <a:endParaRPr lang="en-US" sz="1100" dirty="0" smtClean="0"/>
          </a:p>
          <a:p>
            <a:r>
              <a:rPr lang="en-US" sz="1100" dirty="0" err="1" smtClean="0"/>
              <a:t>foreach</a:t>
            </a:r>
            <a:r>
              <a:rPr lang="en-US" sz="1100" dirty="0" smtClean="0"/>
              <a:t> ($person as $x)</a:t>
            </a:r>
          </a:p>
          <a:p>
            <a:endParaRPr lang="en-US" sz="1100" dirty="0" smtClean="0"/>
          </a:p>
          <a:p>
            <a:r>
              <a:rPr lang="en-US" sz="1100" dirty="0" smtClean="0"/>
              <a:t> echo "&lt;td&gt;". $x."&lt;/td&gt;";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echo "&lt;/</a:t>
            </a:r>
            <a:r>
              <a:rPr lang="en-US" sz="1100" dirty="0" err="1" smtClean="0"/>
              <a:t>tr</a:t>
            </a:r>
            <a:r>
              <a:rPr lang="en-US" sz="1100" dirty="0" smtClean="0"/>
              <a:t>&gt;";</a:t>
            </a:r>
          </a:p>
          <a:p>
            <a:r>
              <a:rPr lang="en-US" sz="1100" dirty="0" smtClean="0"/>
              <a:t>}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echo "&lt;/table&gt;";</a:t>
            </a:r>
          </a:p>
          <a:p>
            <a:endParaRPr lang="en-US" sz="1100" dirty="0" smtClean="0"/>
          </a:p>
          <a:p>
            <a:r>
              <a:rPr lang="en-US" sz="1100" dirty="0" smtClean="0"/>
              <a:t>?&gt;</a:t>
            </a:r>
          </a:p>
          <a:p>
            <a:endParaRPr lang="en-US" sz="1100" dirty="0" smtClean="0"/>
          </a:p>
          <a:p>
            <a:r>
              <a:rPr lang="en-US" sz="1100" dirty="0" smtClean="0"/>
              <a:t>&lt;/body&gt;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real power of PHP: more than 700 built-in functions.</a:t>
            </a:r>
          </a:p>
          <a:p>
            <a:r>
              <a:rPr lang="en-US" dirty="0" smtClean="0"/>
              <a:t>To keep the browser from executing a script when the page loads, you can put your script into a function.</a:t>
            </a:r>
          </a:p>
          <a:p>
            <a:r>
              <a:rPr lang="en-US" dirty="0" smtClean="0"/>
              <a:t>A function will be executed by a call to the function.</a:t>
            </a:r>
          </a:p>
          <a:p>
            <a:r>
              <a:rPr lang="en-US" dirty="0" smtClean="0"/>
              <a:t>You may call a function from anywhere within a page.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PHP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will be executed by a call to the function.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function </a:t>
            </a:r>
            <a:r>
              <a:rPr lang="en-US" i="1" dirty="0" err="1" smtClean="0"/>
              <a:t>functionName</a:t>
            </a:r>
            <a:r>
              <a:rPr lang="en-US" dirty="0" smtClean="0"/>
              <a:t>()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i="1" dirty="0" smtClean="0"/>
              <a:t>code to be executed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</a:rPr>
              <a:t>   &lt;html&gt;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&lt;body&gt;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/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&lt;?</a:t>
            </a:r>
            <a:r>
              <a:rPr lang="en-US" sz="1400" dirty="0" err="1" smtClean="0">
                <a:latin typeface="Courier New" pitchFamily="49" charset="0"/>
              </a:rPr>
              <a:t>php</a:t>
            </a:r>
            <a:r>
              <a:rPr lang="en-US" sz="1400" dirty="0" smtClean="0">
                <a:latin typeface="Courier New" pitchFamily="49" charset="0"/>
              </a:rPr>
              <a:t/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function </a:t>
            </a:r>
            <a:r>
              <a:rPr lang="en-US" sz="1400" dirty="0" err="1" smtClean="0">
                <a:latin typeface="Courier New" pitchFamily="49" charset="0"/>
              </a:rPr>
              <a:t>writeName</a:t>
            </a:r>
            <a:r>
              <a:rPr lang="en-US" sz="1400" dirty="0" smtClean="0">
                <a:latin typeface="Courier New" pitchFamily="49" charset="0"/>
              </a:rPr>
              <a:t>($</a:t>
            </a:r>
            <a:r>
              <a:rPr lang="en-US" sz="1400" dirty="0" err="1" smtClean="0">
                <a:latin typeface="Courier New" pitchFamily="49" charset="0"/>
              </a:rPr>
              <a:t>fname</a:t>
            </a:r>
            <a:r>
              <a:rPr lang="en-US" sz="1400" dirty="0" smtClean="0">
                <a:latin typeface="Courier New" pitchFamily="49" charset="0"/>
              </a:rPr>
              <a:t>)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{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echo $</a:t>
            </a:r>
            <a:r>
              <a:rPr lang="en-US" sz="1400" dirty="0" err="1" smtClean="0">
                <a:latin typeface="Courier New" pitchFamily="49" charset="0"/>
              </a:rPr>
              <a:t>fname</a:t>
            </a:r>
            <a:r>
              <a:rPr lang="en-US" sz="1400" dirty="0" smtClean="0">
                <a:latin typeface="Courier New" pitchFamily="49" charset="0"/>
              </a:rPr>
              <a:t> . " </a:t>
            </a:r>
            <a:r>
              <a:rPr lang="en-US" sz="1400" dirty="0" err="1" smtClean="0">
                <a:latin typeface="Courier New" pitchFamily="49" charset="0"/>
              </a:rPr>
              <a:t>Refsnes</a:t>
            </a:r>
            <a:r>
              <a:rPr lang="en-US" sz="1400" dirty="0" smtClean="0">
                <a:latin typeface="Courier New" pitchFamily="49" charset="0"/>
              </a:rPr>
              <a:t>.&lt;</a:t>
            </a:r>
            <a:r>
              <a:rPr lang="en-US" sz="1400" dirty="0" err="1" smtClean="0">
                <a:latin typeface="Courier New" pitchFamily="49" charset="0"/>
              </a:rPr>
              <a:t>br</a:t>
            </a:r>
            <a:r>
              <a:rPr lang="en-US" sz="1400" dirty="0" smtClean="0">
                <a:latin typeface="Courier New" pitchFamily="49" charset="0"/>
              </a:rPr>
              <a:t> /&gt;";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}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/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echo "My name is ";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err="1" smtClean="0">
                <a:latin typeface="Courier New" pitchFamily="49" charset="0"/>
              </a:rPr>
              <a:t>writeName</a:t>
            </a:r>
            <a:r>
              <a:rPr lang="en-US" sz="1400" dirty="0" smtClean="0">
                <a:latin typeface="Courier New" pitchFamily="49" charset="0"/>
              </a:rPr>
              <a:t>("Kai Jim");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echo "My sister's name is ";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err="1" smtClean="0">
                <a:latin typeface="Courier New" pitchFamily="49" charset="0"/>
              </a:rPr>
              <a:t>writeName</a:t>
            </a:r>
            <a:r>
              <a:rPr lang="en-US" sz="1400" dirty="0" smtClean="0">
                <a:latin typeface="Courier New" pitchFamily="49" charset="0"/>
              </a:rPr>
              <a:t>("</a:t>
            </a:r>
            <a:r>
              <a:rPr lang="en-US" sz="1400" dirty="0" err="1" smtClean="0">
                <a:latin typeface="Courier New" pitchFamily="49" charset="0"/>
              </a:rPr>
              <a:t>Hege</a:t>
            </a:r>
            <a:r>
              <a:rPr lang="en-US" sz="1400" dirty="0" smtClean="0">
                <a:latin typeface="Courier New" pitchFamily="49" charset="0"/>
              </a:rPr>
              <a:t>");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echo "My brother's name is ";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err="1" smtClean="0">
                <a:latin typeface="Courier New" pitchFamily="49" charset="0"/>
              </a:rPr>
              <a:t>writeName</a:t>
            </a:r>
            <a:r>
              <a:rPr lang="en-US" sz="1400" dirty="0" smtClean="0">
                <a:latin typeface="Courier New" pitchFamily="49" charset="0"/>
              </a:rPr>
              <a:t>("Stale");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?&gt;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/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&lt;/body&gt;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&lt;/html&gt;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latin typeface="Courier New" pitchFamily="49" charset="0"/>
              </a:rPr>
              <a:t>  &lt;html&gt;</a:t>
            </a:r>
            <a:br>
              <a:rPr lang="en-US" sz="1800" dirty="0" smtClean="0">
                <a:latin typeface="Courier New" pitchFamily="49" charset="0"/>
              </a:rPr>
            </a:br>
            <a:r>
              <a:rPr lang="en-US" sz="1800" dirty="0" smtClean="0">
                <a:latin typeface="Courier New" pitchFamily="49" charset="0"/>
              </a:rPr>
              <a:t>&lt;body&gt;</a:t>
            </a:r>
            <a:br>
              <a:rPr lang="en-US" sz="1800" dirty="0" smtClean="0">
                <a:latin typeface="Courier New" pitchFamily="49" charset="0"/>
              </a:rPr>
            </a:br>
            <a:r>
              <a:rPr lang="en-US" sz="1800" dirty="0" smtClean="0">
                <a:latin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</a:rPr>
            </a:br>
            <a:r>
              <a:rPr lang="en-US" sz="1800" dirty="0" smtClean="0">
                <a:latin typeface="Courier New" pitchFamily="49" charset="0"/>
              </a:rPr>
              <a:t>&lt;?</a:t>
            </a:r>
            <a:r>
              <a:rPr lang="en-US" sz="1800" dirty="0" err="1" smtClean="0">
                <a:latin typeface="Courier New" pitchFamily="49" charset="0"/>
              </a:rPr>
              <a:t>php</a:t>
            </a:r>
            <a:r>
              <a:rPr lang="en-US" sz="1800" dirty="0" smtClean="0">
                <a:latin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</a:rPr>
            </a:br>
            <a:r>
              <a:rPr lang="en-US" sz="1800" dirty="0" smtClean="0">
                <a:latin typeface="Courier New" pitchFamily="49" charset="0"/>
              </a:rPr>
              <a:t>function add($</a:t>
            </a:r>
            <a:r>
              <a:rPr lang="en-US" sz="1800" dirty="0" err="1" smtClean="0">
                <a:latin typeface="Courier New" pitchFamily="49" charset="0"/>
              </a:rPr>
              <a:t>x,$y</a:t>
            </a:r>
            <a:r>
              <a:rPr lang="en-US" sz="1800" dirty="0" smtClean="0">
                <a:latin typeface="Courier New" pitchFamily="49" charset="0"/>
              </a:rPr>
              <a:t>)</a:t>
            </a:r>
            <a:br>
              <a:rPr lang="en-US" sz="1800" dirty="0" smtClean="0">
                <a:latin typeface="Courier New" pitchFamily="49" charset="0"/>
              </a:rPr>
            </a:br>
            <a:r>
              <a:rPr lang="en-US" sz="1800" dirty="0" smtClean="0">
                <a:latin typeface="Courier New" pitchFamily="49" charset="0"/>
              </a:rPr>
              <a:t>{</a:t>
            </a:r>
            <a:br>
              <a:rPr lang="en-US" sz="1800" dirty="0" smtClean="0">
                <a:latin typeface="Courier New" pitchFamily="49" charset="0"/>
              </a:rPr>
            </a:br>
            <a:r>
              <a:rPr lang="en-US" sz="1800" dirty="0" smtClean="0">
                <a:latin typeface="Courier New" pitchFamily="49" charset="0"/>
              </a:rPr>
              <a:t>$total=$x+$y;</a:t>
            </a:r>
            <a:br>
              <a:rPr lang="en-US" sz="1800" dirty="0" smtClean="0">
                <a:latin typeface="Courier New" pitchFamily="49" charset="0"/>
              </a:rPr>
            </a:br>
            <a:r>
              <a:rPr lang="en-US" sz="1800" dirty="0" smtClean="0">
                <a:latin typeface="Courier New" pitchFamily="49" charset="0"/>
              </a:rPr>
              <a:t>return $total;</a:t>
            </a:r>
            <a:br>
              <a:rPr lang="en-US" sz="1800" dirty="0" smtClean="0">
                <a:latin typeface="Courier New" pitchFamily="49" charset="0"/>
              </a:rPr>
            </a:br>
            <a:r>
              <a:rPr lang="en-US" sz="1800" dirty="0" smtClean="0">
                <a:latin typeface="Courier New" pitchFamily="49" charset="0"/>
              </a:rPr>
              <a:t>}</a:t>
            </a:r>
            <a:br>
              <a:rPr lang="en-US" sz="1800" dirty="0" smtClean="0">
                <a:latin typeface="Courier New" pitchFamily="49" charset="0"/>
              </a:rPr>
            </a:br>
            <a:r>
              <a:rPr lang="en-US" sz="1800" dirty="0" smtClean="0">
                <a:latin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</a:rPr>
            </a:br>
            <a:r>
              <a:rPr lang="en-US" sz="1800" dirty="0" smtClean="0">
                <a:latin typeface="Courier New" pitchFamily="49" charset="0"/>
              </a:rPr>
              <a:t>echo "1 + 16 = " . add(1,16);</a:t>
            </a:r>
            <a:br>
              <a:rPr lang="en-US" sz="1800" dirty="0" smtClean="0">
                <a:latin typeface="Courier New" pitchFamily="49" charset="0"/>
              </a:rPr>
            </a:br>
            <a:r>
              <a:rPr lang="en-US" sz="1800" dirty="0" smtClean="0">
                <a:latin typeface="Courier New" pitchFamily="49" charset="0"/>
              </a:rPr>
              <a:t>?&gt;</a:t>
            </a:r>
            <a:br>
              <a:rPr lang="en-US" sz="1800" dirty="0" smtClean="0">
                <a:latin typeface="Courier New" pitchFamily="49" charset="0"/>
              </a:rPr>
            </a:br>
            <a:r>
              <a:rPr lang="en-US" sz="1800" dirty="0" smtClean="0">
                <a:latin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</a:rPr>
            </a:br>
            <a:r>
              <a:rPr lang="en-US" sz="1800" dirty="0" smtClean="0">
                <a:latin typeface="Courier New" pitchFamily="49" charset="0"/>
              </a:rPr>
              <a:t>&lt;/body&gt;</a:t>
            </a:r>
            <a:br>
              <a:rPr lang="en-US" sz="1800" dirty="0" smtClean="0">
                <a:latin typeface="Courier New" pitchFamily="49" charset="0"/>
              </a:rPr>
            </a:br>
            <a:r>
              <a:rPr lang="en-US" sz="1800" dirty="0" smtClean="0">
                <a:latin typeface="Courier New" pitchFamily="49" charset="0"/>
              </a:rPr>
              <a:t>&lt;/html&gt;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Implement the following functions for the student table: </a:t>
            </a:r>
            <a:br>
              <a:rPr lang="en-US" dirty="0" smtClean="0"/>
            </a:br>
            <a:r>
              <a:rPr lang="en-US" dirty="0" smtClean="0"/>
              <a:t>A “grade($score)" function that convert a numeric score into a letter grade:</a:t>
            </a:r>
          </a:p>
          <a:p>
            <a:pPr>
              <a:buNone/>
            </a:pPr>
            <a:r>
              <a:rPr lang="en-US" dirty="0" smtClean="0"/>
              <a:t>   $score &gt;=90    A</a:t>
            </a:r>
          </a:p>
          <a:p>
            <a:pPr>
              <a:buNone/>
            </a:pPr>
            <a:r>
              <a:rPr lang="en-US" dirty="0" smtClean="0"/>
              <a:t>   $score &gt;=80    B</a:t>
            </a:r>
          </a:p>
          <a:p>
            <a:pPr>
              <a:buNone/>
            </a:pPr>
            <a:r>
              <a:rPr lang="en-US" dirty="0" smtClean="0"/>
              <a:t>   $score &gt;=70    C</a:t>
            </a:r>
          </a:p>
          <a:p>
            <a:pPr>
              <a:buNone/>
            </a:pPr>
            <a:r>
              <a:rPr lang="en-US" dirty="0" smtClean="0"/>
              <a:t>   $score &gt;=60    D</a:t>
            </a:r>
          </a:p>
          <a:p>
            <a:pPr>
              <a:buNone/>
            </a:pPr>
            <a:r>
              <a:rPr lang="en-US" dirty="0" smtClean="0"/>
              <a:t>   $score &lt;60    F</a:t>
            </a:r>
          </a:p>
          <a:p>
            <a:r>
              <a:rPr lang="en-US" dirty="0" smtClean="0"/>
              <a:t>Call grade($score) function and output the table with the letter grade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Forms and User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Any form element in an HTML page will </a:t>
            </a:r>
            <a:r>
              <a:rPr lang="en-US" b="1" dirty="0" smtClean="0"/>
              <a:t>automatically</a:t>
            </a:r>
            <a:r>
              <a:rPr lang="en-US" dirty="0" smtClean="0"/>
              <a:t> be available to your PHP scripts.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900" dirty="0" smtClean="0">
                <a:latin typeface="Courier New" pitchFamily="49" charset="0"/>
              </a:rPr>
              <a:t>  &lt;html&gt;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&lt;body&gt;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/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&lt;form action="welcome.php" method="post"&gt;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Name: &lt;input type="text" name="</a:t>
            </a:r>
            <a:r>
              <a:rPr lang="en-US" sz="1900" dirty="0" err="1" smtClean="0">
                <a:latin typeface="Courier New" pitchFamily="49" charset="0"/>
              </a:rPr>
              <a:t>fname</a:t>
            </a:r>
            <a:r>
              <a:rPr lang="en-US" sz="1900" dirty="0" smtClean="0">
                <a:latin typeface="Courier New" pitchFamily="49" charset="0"/>
              </a:rPr>
              <a:t>" /&gt;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Age: &lt;input type="text" name="age" /&gt;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&lt;input type="submit" /&gt;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&lt;/form&gt;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/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&lt;/body&gt;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&lt;/html&gt;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>
              <a:defRPr/>
            </a:pPr>
            <a:r>
              <a:rPr lang="en-US" sz="4100" dirty="0" smtClean="0"/>
              <a:t>Why is PHP used?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381000" y="1979612"/>
            <a:ext cx="7943850" cy="46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b="0" dirty="0">
                <a:latin typeface="+mn-lt"/>
              </a:rPr>
              <a:t>Easy to Use</a:t>
            </a:r>
            <a:br>
              <a:rPr lang="en-US" b="0" dirty="0">
                <a:latin typeface="+mn-lt"/>
              </a:rPr>
            </a:br>
            <a:r>
              <a:rPr lang="en-US" b="0" dirty="0">
                <a:latin typeface="+mn-lt"/>
              </a:rPr>
              <a:t>Code is embedded into HTML. The PHP code is enclosed in special start and end tags that allow you to jump into and out of "PHP mode".  </a:t>
            </a:r>
          </a:p>
          <a:p>
            <a:pPr marL="342900" indent="-342900">
              <a:buFontTx/>
              <a:buAutoNum type="arabicPeriod"/>
            </a:pPr>
            <a:endParaRPr lang="en-US" sz="1400" b="0" dirty="0"/>
          </a:p>
          <a:p>
            <a:pPr marL="342900" indent="-342900"/>
            <a:r>
              <a:rPr lang="en-US" sz="1400" b="0" dirty="0"/>
              <a:t>	</a:t>
            </a:r>
            <a:r>
              <a:rPr lang="en-US" sz="1900" b="0" dirty="0">
                <a:latin typeface="Courier New" pitchFamily="49" charset="0"/>
              </a:rPr>
              <a:t>&lt;html&gt;</a:t>
            </a:r>
            <a:br>
              <a:rPr lang="en-US" sz="1900" b="0" dirty="0">
                <a:latin typeface="Courier New" pitchFamily="49" charset="0"/>
              </a:rPr>
            </a:br>
            <a:r>
              <a:rPr lang="en-US" sz="1900" b="0" dirty="0">
                <a:latin typeface="Courier New" pitchFamily="49" charset="0"/>
              </a:rPr>
              <a:t>   &lt;head&gt;</a:t>
            </a:r>
            <a:br>
              <a:rPr lang="en-US" sz="1900" b="0" dirty="0">
                <a:latin typeface="Courier New" pitchFamily="49" charset="0"/>
              </a:rPr>
            </a:br>
            <a:r>
              <a:rPr lang="en-US" sz="1900" b="0" dirty="0">
                <a:latin typeface="Courier New" pitchFamily="49" charset="0"/>
              </a:rPr>
              <a:t>       &lt;title&gt;Example&lt;/title&gt;</a:t>
            </a:r>
            <a:br>
              <a:rPr lang="en-US" sz="1900" b="0" dirty="0">
                <a:latin typeface="Courier New" pitchFamily="49" charset="0"/>
              </a:rPr>
            </a:br>
            <a:r>
              <a:rPr lang="en-US" sz="1900" b="0" dirty="0">
                <a:latin typeface="Courier New" pitchFamily="49" charset="0"/>
              </a:rPr>
              <a:t>   &lt;/head&gt;</a:t>
            </a:r>
            <a:br>
              <a:rPr lang="en-US" sz="1900" b="0" dirty="0">
                <a:latin typeface="Courier New" pitchFamily="49" charset="0"/>
              </a:rPr>
            </a:br>
            <a:r>
              <a:rPr lang="en-US" sz="1900" b="0" dirty="0">
                <a:latin typeface="Courier New" pitchFamily="49" charset="0"/>
              </a:rPr>
              <a:t>   &lt;body&gt;</a:t>
            </a:r>
            <a:br>
              <a:rPr lang="en-US" sz="1900" b="0" dirty="0">
                <a:latin typeface="Courier New" pitchFamily="49" charset="0"/>
              </a:rPr>
            </a:br>
            <a:r>
              <a:rPr lang="en-US" sz="1900" b="0" dirty="0">
                <a:latin typeface="Courier New" pitchFamily="49" charset="0"/>
              </a:rPr>
              <a:t/>
            </a:r>
            <a:br>
              <a:rPr lang="en-US" sz="1900" b="0" dirty="0">
                <a:latin typeface="Courier New" pitchFamily="49" charset="0"/>
              </a:rPr>
            </a:br>
            <a:r>
              <a:rPr lang="en-US" sz="1900" dirty="0">
                <a:latin typeface="Courier New" pitchFamily="49" charset="0"/>
              </a:rPr>
              <a:t>       &lt;?</a:t>
            </a:r>
            <a:r>
              <a:rPr lang="en-US" sz="1900" dirty="0" err="1">
                <a:latin typeface="Courier New" pitchFamily="49" charset="0"/>
              </a:rPr>
              <a:t>php</a:t>
            </a:r>
            <a:r>
              <a:rPr lang="en-US" sz="1900" dirty="0">
                <a:latin typeface="Courier New" pitchFamily="49" charset="0"/>
              </a:rPr>
              <a:t> </a:t>
            </a:r>
            <a:br>
              <a:rPr lang="en-US" sz="1900" dirty="0">
                <a:latin typeface="Courier New" pitchFamily="49" charset="0"/>
              </a:rPr>
            </a:br>
            <a:r>
              <a:rPr lang="en-US" sz="1900" dirty="0">
                <a:latin typeface="Courier New" pitchFamily="49" charset="0"/>
              </a:rPr>
              <a:t>       echo "Hi, I'm a PHP script!"; </a:t>
            </a:r>
            <a:br>
              <a:rPr lang="en-US" sz="1900" dirty="0">
                <a:latin typeface="Courier New" pitchFamily="49" charset="0"/>
              </a:rPr>
            </a:br>
            <a:r>
              <a:rPr lang="en-US" sz="1900" dirty="0">
                <a:latin typeface="Courier New" pitchFamily="49" charset="0"/>
              </a:rPr>
              <a:t>       ?&gt;</a:t>
            </a:r>
            <a:r>
              <a:rPr lang="en-US" sz="1900" b="0" dirty="0">
                <a:latin typeface="Courier New" pitchFamily="49" charset="0"/>
              </a:rPr>
              <a:t/>
            </a:r>
            <a:br>
              <a:rPr lang="en-US" sz="1900" b="0" dirty="0">
                <a:latin typeface="Courier New" pitchFamily="49" charset="0"/>
              </a:rPr>
            </a:br>
            <a:r>
              <a:rPr lang="en-US" sz="1900" b="0" dirty="0">
                <a:latin typeface="Courier New" pitchFamily="49" charset="0"/>
              </a:rPr>
              <a:t/>
            </a:r>
            <a:br>
              <a:rPr lang="en-US" sz="1900" b="0" dirty="0">
                <a:latin typeface="Courier New" pitchFamily="49" charset="0"/>
              </a:rPr>
            </a:br>
            <a:r>
              <a:rPr lang="en-US" sz="1900" b="0" dirty="0">
                <a:latin typeface="Courier New" pitchFamily="49" charset="0"/>
              </a:rPr>
              <a:t>   &lt;/body&gt;</a:t>
            </a:r>
            <a:br>
              <a:rPr lang="en-US" sz="1900" b="0" dirty="0">
                <a:latin typeface="Courier New" pitchFamily="49" charset="0"/>
              </a:rPr>
            </a:br>
            <a:r>
              <a:rPr lang="en-US" sz="1900" b="0" dirty="0">
                <a:latin typeface="Courier New" pitchFamily="49" charset="0"/>
              </a:rPr>
              <a:t>&lt;/html&gt;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Courier New" pitchFamily="49" charset="0"/>
              </a:rPr>
              <a:t>welcome.php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407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 smtClean="0">
                <a:latin typeface="Courier New" pitchFamily="49" charset="0"/>
              </a:rPr>
              <a:t>  &lt;html&gt;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&lt;body&gt;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/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Welcome &lt;?</a:t>
            </a:r>
            <a:r>
              <a:rPr lang="en-US" sz="1900" dirty="0" err="1" smtClean="0">
                <a:latin typeface="Courier New" pitchFamily="49" charset="0"/>
              </a:rPr>
              <a:t>php</a:t>
            </a:r>
            <a:r>
              <a:rPr lang="en-US" sz="1900" dirty="0" smtClean="0">
                <a:latin typeface="Courier New" pitchFamily="49" charset="0"/>
              </a:rPr>
              <a:t> echo $_POST["</a:t>
            </a:r>
            <a:r>
              <a:rPr lang="en-US" sz="1900" dirty="0" err="1" smtClean="0">
                <a:latin typeface="Courier New" pitchFamily="49" charset="0"/>
              </a:rPr>
              <a:t>fname</a:t>
            </a:r>
            <a:r>
              <a:rPr lang="en-US" sz="1900" dirty="0" smtClean="0">
                <a:latin typeface="Courier New" pitchFamily="49" charset="0"/>
              </a:rPr>
              <a:t>"]; ?&gt;!&lt;</a:t>
            </a:r>
            <a:r>
              <a:rPr lang="en-US" sz="1900" dirty="0" err="1" smtClean="0">
                <a:latin typeface="Courier New" pitchFamily="49" charset="0"/>
              </a:rPr>
              <a:t>br</a:t>
            </a:r>
            <a:r>
              <a:rPr lang="en-US" sz="1900" dirty="0" smtClean="0">
                <a:latin typeface="Courier New" pitchFamily="49" charset="0"/>
              </a:rPr>
              <a:t> /&gt;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You are &lt;?</a:t>
            </a:r>
            <a:r>
              <a:rPr lang="en-US" sz="1900" dirty="0" err="1" smtClean="0">
                <a:latin typeface="Courier New" pitchFamily="49" charset="0"/>
              </a:rPr>
              <a:t>php</a:t>
            </a:r>
            <a:r>
              <a:rPr lang="en-US" sz="1900" dirty="0" smtClean="0">
                <a:latin typeface="Courier New" pitchFamily="49" charset="0"/>
              </a:rPr>
              <a:t> echo $_POST["age"]; ?&gt; years old.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/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&lt;/body&gt;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&lt;/html&gt;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648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0" dirty="0" smtClean="0">
                <a:latin typeface="+mn-lt"/>
              </a:rPr>
              <a:t>Browser validation is faster and reduces the server load.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latin typeface="+mn-lt"/>
              </a:rPr>
              <a:t>Consider server validation if the user input will be inserted into a database</a:t>
            </a:r>
            <a:endParaRPr lang="en-US" sz="24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$_GET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Built-in $_GET function is used to collect values in a form with method="get".</a:t>
            </a:r>
          </a:p>
          <a:p>
            <a:r>
              <a:rPr lang="en-US" dirty="0" smtClean="0"/>
              <a:t>GET method</a:t>
            </a:r>
          </a:p>
          <a:p>
            <a:pPr lvl="1"/>
            <a:r>
              <a:rPr lang="en-US" dirty="0" smtClean="0"/>
              <a:t>Information is visible to everyone (it will be displayed in the browser's address bar) </a:t>
            </a:r>
          </a:p>
          <a:p>
            <a:pPr lvl="1"/>
            <a:r>
              <a:rPr lang="en-US" dirty="0" smtClean="0"/>
              <a:t>Has limits on the amount of information to send (max. 100 characters).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dirty="0" smtClean="0">
                <a:latin typeface="Courier New" pitchFamily="49" charset="0"/>
              </a:rPr>
              <a:t>&lt;form action="welcome.php" method="get"&gt;</a:t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>
                <a:latin typeface="Courier New" pitchFamily="49" charset="0"/>
              </a:rPr>
              <a:t>Name: &lt;input type="text" name="</a:t>
            </a:r>
            <a:r>
              <a:rPr lang="en-US" sz="2200" dirty="0" err="1" smtClean="0">
                <a:latin typeface="Courier New" pitchFamily="49" charset="0"/>
              </a:rPr>
              <a:t>fname</a:t>
            </a:r>
            <a:r>
              <a:rPr lang="en-US" sz="2200" dirty="0" smtClean="0">
                <a:latin typeface="Courier New" pitchFamily="49" charset="0"/>
              </a:rPr>
              <a:t>" /&gt;</a:t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>
                <a:latin typeface="Courier New" pitchFamily="49" charset="0"/>
              </a:rPr>
              <a:t>Age: &lt;input type="text" name="age" /&gt;</a:t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>
                <a:latin typeface="Courier New" pitchFamily="49" charset="0"/>
              </a:rPr>
              <a:t>&lt;input type="submit" /&gt;</a:t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>
                <a:latin typeface="Courier New" pitchFamily="49" charset="0"/>
              </a:rPr>
              <a:t>&lt;/form&gt; </a:t>
            </a:r>
          </a:p>
          <a:p>
            <a:r>
              <a:rPr lang="en-US" dirty="0" smtClean="0"/>
              <a:t>When the user clicks the "Submit" button, the URL sent to the server could look something like this:</a:t>
            </a:r>
          </a:p>
          <a:p>
            <a:pPr algn="ctr">
              <a:buNone/>
            </a:pPr>
            <a:r>
              <a:rPr lang="en-US" sz="2400" i="1" dirty="0" smtClean="0"/>
              <a:t>http://www.w3schools.com/welcome.php?fname=Peter&amp;age=37 </a:t>
            </a:r>
          </a:p>
          <a:p>
            <a:r>
              <a:rPr lang="en-US" dirty="0" smtClean="0"/>
              <a:t>The "welcome.php" file can now use the $_GET function to collect form data (the names of the form fields will automatically be the keys in the $_GET array):</a:t>
            </a:r>
          </a:p>
          <a:p>
            <a:r>
              <a:rPr lang="en-US" sz="2200" dirty="0" smtClean="0">
                <a:latin typeface="Courier New" pitchFamily="49" charset="0"/>
              </a:rPr>
              <a:t>Welcome &lt;?</a:t>
            </a:r>
            <a:r>
              <a:rPr lang="en-US" sz="2200" dirty="0" err="1" smtClean="0">
                <a:latin typeface="Courier New" pitchFamily="49" charset="0"/>
              </a:rPr>
              <a:t>php</a:t>
            </a:r>
            <a:r>
              <a:rPr lang="en-US" sz="2200" dirty="0" smtClean="0">
                <a:latin typeface="Courier New" pitchFamily="49" charset="0"/>
              </a:rPr>
              <a:t> echo $_GET["</a:t>
            </a:r>
            <a:r>
              <a:rPr lang="en-US" sz="2200" dirty="0" err="1" smtClean="0">
                <a:latin typeface="Courier New" pitchFamily="49" charset="0"/>
              </a:rPr>
              <a:t>fname</a:t>
            </a:r>
            <a:r>
              <a:rPr lang="en-US" sz="2200" dirty="0" smtClean="0">
                <a:latin typeface="Courier New" pitchFamily="49" charset="0"/>
              </a:rPr>
              <a:t>"]; ?&gt;.&lt;</a:t>
            </a:r>
            <a:r>
              <a:rPr lang="en-US" sz="2200" dirty="0" err="1" smtClean="0">
                <a:latin typeface="Courier New" pitchFamily="49" charset="0"/>
              </a:rPr>
              <a:t>br</a:t>
            </a:r>
            <a:r>
              <a:rPr lang="en-US" sz="2200" dirty="0" smtClean="0">
                <a:latin typeface="Courier New" pitchFamily="49" charset="0"/>
              </a:rPr>
              <a:t> /&gt;</a:t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>
                <a:latin typeface="Courier New" pitchFamily="49" charset="0"/>
              </a:rPr>
              <a:t>You are &lt;?</a:t>
            </a:r>
            <a:r>
              <a:rPr lang="en-US" sz="2200" dirty="0" err="1" smtClean="0">
                <a:latin typeface="Courier New" pitchFamily="49" charset="0"/>
              </a:rPr>
              <a:t>php</a:t>
            </a:r>
            <a:r>
              <a:rPr lang="en-US" sz="2200" dirty="0" smtClean="0">
                <a:latin typeface="Courier New" pitchFamily="49" charset="0"/>
              </a:rPr>
              <a:t> echo $_GET["age"]; ?&gt; years old!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to use method="get"?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using method="get" in HTML forms, all variable names and values are displayed in the URL.</a:t>
            </a:r>
          </a:p>
          <a:p>
            <a:r>
              <a:rPr lang="en-US" b="1" dirty="0" smtClean="0"/>
              <a:t>Note:</a:t>
            </a:r>
            <a:r>
              <a:rPr lang="en-US" dirty="0" smtClean="0"/>
              <a:t> This method should not be used when sending passwords or other sensitive information!</a:t>
            </a:r>
          </a:p>
          <a:p>
            <a:r>
              <a:rPr lang="en-US" dirty="0" smtClean="0"/>
              <a:t>However, because the variables are displayed in the URL, it is possible to bookmark the page. This can be useful in some cases.</a:t>
            </a:r>
          </a:p>
          <a:p>
            <a:r>
              <a:rPr lang="en-US" b="1" dirty="0" smtClean="0"/>
              <a:t>Note:</a:t>
            </a:r>
            <a:r>
              <a:rPr lang="en-US" dirty="0" smtClean="0"/>
              <a:t> The get method is not suitable for large variable values; the value cannot exceed 100 characters.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$_POST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Built-in $_POST function is used to collect values from a form sent with method="post".</a:t>
            </a:r>
          </a:p>
          <a:p>
            <a:r>
              <a:rPr lang="en-US" dirty="0" smtClean="0"/>
              <a:t>POST method</a:t>
            </a:r>
          </a:p>
          <a:p>
            <a:pPr lvl="1"/>
            <a:r>
              <a:rPr lang="en-US" dirty="0" smtClean="0"/>
              <a:t>Information sent from a form is invisible to others </a:t>
            </a:r>
          </a:p>
          <a:p>
            <a:pPr lvl="1"/>
            <a:r>
              <a:rPr lang="en-US" dirty="0" smtClean="0"/>
              <a:t>Has no limits on the amount of information to send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200" dirty="0" smtClean="0">
                <a:latin typeface="Courier New" pitchFamily="49" charset="0"/>
              </a:rPr>
              <a:t>  &lt;form action="welcome.php" method="post"&gt;</a:t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>
                <a:latin typeface="Courier New" pitchFamily="49" charset="0"/>
              </a:rPr>
              <a:t>Name: &lt;input type="text" name="</a:t>
            </a:r>
            <a:r>
              <a:rPr lang="en-US" sz="2200" dirty="0" err="1" smtClean="0">
                <a:latin typeface="Courier New" pitchFamily="49" charset="0"/>
              </a:rPr>
              <a:t>fname</a:t>
            </a:r>
            <a:r>
              <a:rPr lang="en-US" sz="2200" dirty="0" smtClean="0">
                <a:latin typeface="Courier New" pitchFamily="49" charset="0"/>
              </a:rPr>
              <a:t>" /&gt;</a:t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>
                <a:latin typeface="Courier New" pitchFamily="49" charset="0"/>
              </a:rPr>
              <a:t>Age: &lt;input type="text" name="age" /&gt;</a:t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>
                <a:latin typeface="Courier New" pitchFamily="49" charset="0"/>
              </a:rPr>
              <a:t>&lt;input type="submit" /&gt;</a:t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>
                <a:latin typeface="Courier New" pitchFamily="49" charset="0"/>
              </a:rPr>
              <a:t>&lt;/form&gt; </a:t>
            </a:r>
          </a:p>
          <a:p>
            <a:r>
              <a:rPr lang="en-US" dirty="0" smtClean="0"/>
              <a:t>When the user clicks the "Submit" button, the URL will look like this:</a:t>
            </a:r>
          </a:p>
          <a:p>
            <a:pPr algn="ctr">
              <a:buNone/>
            </a:pPr>
            <a:r>
              <a:rPr lang="en-US" i="1" dirty="0" smtClean="0"/>
              <a:t>http://www.w3schools.com/welcome.php </a:t>
            </a:r>
          </a:p>
          <a:p>
            <a:r>
              <a:rPr lang="en-US" dirty="0" smtClean="0"/>
              <a:t>The "welcome.php" file can now use the $_POST function to collect form data (the names of the form fields will automatically be the keys in the $_POST array):</a:t>
            </a:r>
          </a:p>
          <a:p>
            <a:r>
              <a:rPr lang="en-US" sz="2200" dirty="0" smtClean="0">
                <a:latin typeface="Courier New" pitchFamily="49" charset="0"/>
              </a:rPr>
              <a:t>Welcome &lt;?</a:t>
            </a:r>
            <a:r>
              <a:rPr lang="en-US" sz="2200" dirty="0" err="1" smtClean="0">
                <a:latin typeface="Courier New" pitchFamily="49" charset="0"/>
              </a:rPr>
              <a:t>php</a:t>
            </a:r>
            <a:r>
              <a:rPr lang="en-US" sz="2200" dirty="0" smtClean="0">
                <a:latin typeface="Courier New" pitchFamily="49" charset="0"/>
              </a:rPr>
              <a:t> echo $_POST["</a:t>
            </a:r>
            <a:r>
              <a:rPr lang="en-US" sz="2200" dirty="0" err="1" smtClean="0">
                <a:latin typeface="Courier New" pitchFamily="49" charset="0"/>
              </a:rPr>
              <a:t>fname</a:t>
            </a:r>
            <a:r>
              <a:rPr lang="en-US" sz="2200" dirty="0" smtClean="0">
                <a:latin typeface="Courier New" pitchFamily="49" charset="0"/>
              </a:rPr>
              <a:t>"]; ?&gt;!&lt;</a:t>
            </a:r>
            <a:r>
              <a:rPr lang="en-US" sz="2200" dirty="0" err="1" smtClean="0">
                <a:latin typeface="Courier New" pitchFamily="49" charset="0"/>
              </a:rPr>
              <a:t>br</a:t>
            </a:r>
            <a:r>
              <a:rPr lang="en-US" sz="2200" dirty="0" smtClean="0">
                <a:latin typeface="Courier New" pitchFamily="49" charset="0"/>
              </a:rPr>
              <a:t> /&gt;</a:t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>
                <a:latin typeface="Courier New" pitchFamily="49" charset="0"/>
              </a:rPr>
              <a:t>You are &lt;?</a:t>
            </a:r>
            <a:r>
              <a:rPr lang="en-US" sz="2200" dirty="0" err="1" smtClean="0">
                <a:latin typeface="Courier New" pitchFamily="49" charset="0"/>
              </a:rPr>
              <a:t>php</a:t>
            </a:r>
            <a:r>
              <a:rPr lang="en-US" sz="2200" dirty="0" smtClean="0">
                <a:latin typeface="Courier New" pitchFamily="49" charset="0"/>
              </a:rPr>
              <a:t> echo $_POST["age"]; ?&gt; years old.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to use method="post"?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Information sent from a form with the POST method is invisible to others and has no limits on the amount of information to send.</a:t>
            </a:r>
          </a:p>
          <a:p>
            <a:r>
              <a:rPr lang="en-US" dirty="0" smtClean="0"/>
              <a:t>However, because the variables are not displayed in the URL, it is not possible to bookmark the page.</a:t>
            </a:r>
          </a:p>
          <a:p>
            <a:r>
              <a:rPr lang="en-US" dirty="0" smtClean="0"/>
              <a:t>The PHP $_REQUEST Function</a:t>
            </a:r>
          </a:p>
          <a:p>
            <a:pPr lvl="1"/>
            <a:r>
              <a:rPr lang="en-US" dirty="0" smtClean="0"/>
              <a:t>The PHP built-in $_REQUEST function contains the contents of both $_GET, $_POST, and $_COOKIE.</a:t>
            </a:r>
          </a:p>
          <a:p>
            <a:pPr lvl="1"/>
            <a:r>
              <a:rPr lang="en-US" dirty="0" smtClean="0"/>
              <a:t>The $_REQUEST function can be used to collect form data sent with both the GET and POST methods.</a:t>
            </a:r>
          </a:p>
          <a:p>
            <a:pPr lvl="1"/>
            <a:r>
              <a:rPr lang="en-US" dirty="0" smtClean="0"/>
              <a:t>Example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</a:rPr>
              <a:t>  Welcome &lt;?</a:t>
            </a:r>
            <a:r>
              <a:rPr lang="en-US" sz="2000" dirty="0" err="1" smtClean="0">
                <a:latin typeface="Courier New" pitchFamily="49" charset="0"/>
              </a:rPr>
              <a:t>php</a:t>
            </a:r>
            <a:r>
              <a:rPr lang="en-US" sz="2000" dirty="0" smtClean="0">
                <a:latin typeface="Courier New" pitchFamily="49" charset="0"/>
              </a:rPr>
              <a:t> echo $_REQUEST["</a:t>
            </a:r>
            <a:r>
              <a:rPr lang="en-US" sz="2000" dirty="0" err="1" smtClean="0">
                <a:latin typeface="Courier New" pitchFamily="49" charset="0"/>
              </a:rPr>
              <a:t>fname</a:t>
            </a:r>
            <a:r>
              <a:rPr lang="en-US" sz="2000" dirty="0" smtClean="0">
                <a:latin typeface="Courier New" pitchFamily="49" charset="0"/>
              </a:rPr>
              <a:t>"]; ?&gt;!&lt;</a:t>
            </a:r>
            <a:r>
              <a:rPr lang="en-US" sz="2000" dirty="0" err="1" smtClean="0">
                <a:latin typeface="Courier New" pitchFamily="49" charset="0"/>
              </a:rPr>
              <a:t>br</a:t>
            </a:r>
            <a:r>
              <a:rPr lang="en-US" sz="2000" dirty="0" smtClean="0">
                <a:latin typeface="Courier New" pitchFamily="49" charset="0"/>
              </a:rPr>
              <a:t> /&gt;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You are &lt;?</a:t>
            </a:r>
            <a:r>
              <a:rPr lang="en-US" sz="2000" dirty="0" err="1" smtClean="0">
                <a:latin typeface="Courier New" pitchFamily="49" charset="0"/>
              </a:rPr>
              <a:t>php</a:t>
            </a:r>
            <a:r>
              <a:rPr lang="en-US" sz="2000" dirty="0" smtClean="0">
                <a:latin typeface="Courier New" pitchFamily="49" charset="0"/>
              </a:rPr>
              <a:t> echo $_REQUEST["age"]; ?&gt; years old.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Advanced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70332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Server Side Includes (SSI)</a:t>
            </a:r>
          </a:p>
          <a:p>
            <a:pPr lvl="1"/>
            <a:r>
              <a:rPr lang="en-US" dirty="0" smtClean="0"/>
              <a:t>You can insert the content of one PHP file into another PHP file before the server executes it, with the include() or require() function.</a:t>
            </a:r>
          </a:p>
          <a:p>
            <a:pPr lvl="1"/>
            <a:r>
              <a:rPr lang="en-US" dirty="0" smtClean="0"/>
              <a:t>The two functions are identical in every way, except how they handle errors:</a:t>
            </a:r>
          </a:p>
          <a:p>
            <a:pPr lvl="1"/>
            <a:r>
              <a:rPr lang="en-US" dirty="0" smtClean="0"/>
              <a:t>include() generates a warning, but the script will continue execution</a:t>
            </a:r>
          </a:p>
          <a:p>
            <a:pPr lvl="1"/>
            <a:r>
              <a:rPr lang="en-US" dirty="0" smtClean="0"/>
              <a:t>require() generates a fatal error, and the script will stop</a:t>
            </a:r>
          </a:p>
          <a:p>
            <a:pPr lvl="1"/>
            <a:r>
              <a:rPr lang="en-US" dirty="0" smtClean="0"/>
              <a:t>These two functions are used to create functions, headers, footers, or elements that will be reused on multiple pages.</a:t>
            </a:r>
          </a:p>
          <a:p>
            <a:pPr lvl="1"/>
            <a:r>
              <a:rPr lang="en-US" dirty="0" smtClean="0"/>
              <a:t>Server side includes saves a lot of work. This means that you can create a standard header, footer, or menu file for all your web pages. When the header needs to be updated, you can only update the include file, or when you add a new page to your site, you can simply change the menu file (instead of updating the links on all your web pages).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 implement templates on your website. 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Examples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001000" cy="13716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Step 1: Universal header and footer in a single file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Create a file called header.php. This file will have all of the</a:t>
            </a:r>
            <a:br>
              <a:rPr lang="en-US" sz="2000" dirty="0" smtClean="0"/>
            </a:br>
            <a:r>
              <a:rPr lang="en-US" sz="2000" dirty="0" smtClean="0"/>
              <a:t>header HTML code. You can use </a:t>
            </a:r>
            <a:r>
              <a:rPr lang="en-US" sz="2000" dirty="0" err="1" smtClean="0"/>
              <a:t>Aptana</a:t>
            </a:r>
            <a:r>
              <a:rPr lang="en-US" sz="2000" dirty="0" smtClean="0"/>
              <a:t>/Dreamweaver to create the header, but remember to remove the closing &lt;/body&gt; and &lt;/html&gt; tags.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  <p:graphicFrame>
        <p:nvGraphicFramePr>
          <p:cNvPr id="55321" name="Group 25"/>
          <p:cNvGraphicFramePr>
            <a:graphicFrameLocks noGrp="1"/>
          </p:cNvGraphicFramePr>
          <p:nvPr>
            <p:ph sz="half" idx="2"/>
          </p:nvPr>
        </p:nvGraphicFramePr>
        <p:xfrm>
          <a:off x="762000" y="2819400"/>
          <a:ext cx="7467600" cy="3276600"/>
        </p:xfrm>
        <a:graphic>
          <a:graphicData uri="http://schemas.openxmlformats.org/drawingml/2006/table">
            <a:tbl>
              <a:tblPr/>
              <a:tblGrid>
                <a:gridCol w="7467600"/>
              </a:tblGrid>
              <a:tr h="327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&lt;html&gt;&lt;head&gt;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&lt;title&gt;UCR Webmaster Support Group&lt;/title&gt;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&lt;link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="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stylesheet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" type="text/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css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"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href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=“mycssfile.css"&gt;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&lt;/head&gt;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&lt;body&gt;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&lt;table width=80% height=30&gt;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&gt;&lt;td&gt;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&lt;div align=center&gt; Page Title &lt;/div&gt;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&lt;/td&gt;&lt;/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&gt;&lt;/table&gt;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11480" marT="3200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382000" cy="46482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90000"/>
              </a:lnSpc>
            </a:pPr>
            <a:r>
              <a:rPr lang="en-US" sz="2800" dirty="0" smtClean="0">
                <a:latin typeface="Courier New" pitchFamily="49" charset="0"/>
              </a:rPr>
              <a:t>echo </a:t>
            </a:r>
            <a:r>
              <a:rPr lang="en-US" dirty="0" smtClean="0"/>
              <a:t>is the common method in outputting data. Since it </a:t>
            </a:r>
            <a:br>
              <a:rPr lang="en-US" dirty="0" smtClean="0"/>
            </a:br>
            <a:r>
              <a:rPr lang="en-US" dirty="0" smtClean="0"/>
              <a:t>is a language construct, echo doesn’t require parenthesis</a:t>
            </a:r>
            <a:br>
              <a:rPr lang="en-US" dirty="0" smtClean="0"/>
            </a:br>
            <a:r>
              <a:rPr lang="en-US" dirty="0" smtClean="0"/>
              <a:t>like print().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marL="457200" indent="-457200" eaLnBrk="1" hangingPunct="1">
              <a:lnSpc>
                <a:spcPct val="90000"/>
              </a:lnSpc>
            </a:pPr>
            <a:r>
              <a:rPr lang="en-US" dirty="0" smtClean="0"/>
              <a:t>Output Text Usage:    </a:t>
            </a:r>
            <a:br>
              <a:rPr lang="en-US" dirty="0" smtClean="0"/>
            </a:br>
            <a:r>
              <a:rPr lang="en-US" sz="2200" dirty="0" smtClean="0">
                <a:latin typeface="Courier New" pitchFamily="49" charset="0"/>
              </a:rPr>
              <a:t>&lt;?</a:t>
            </a:r>
            <a:r>
              <a:rPr lang="en-US" sz="2200" dirty="0" err="1" smtClean="0">
                <a:latin typeface="Courier New" pitchFamily="49" charset="0"/>
              </a:rPr>
              <a:t>php</a:t>
            </a:r>
            <a:r>
              <a:rPr lang="en-US" sz="2200" dirty="0" smtClean="0">
                <a:latin typeface="Courier New" pitchFamily="49" charset="0"/>
              </a:rPr>
              <a:t> echo “Hello World”;  ?&gt;  // prints out Hello World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indent="-457200" eaLnBrk="1" hangingPunct="1">
              <a:lnSpc>
                <a:spcPct val="90000"/>
              </a:lnSpc>
            </a:pPr>
            <a:r>
              <a:rPr lang="en-US" dirty="0" smtClean="0"/>
              <a:t>Output the value of a PHP variable:</a:t>
            </a:r>
            <a:br>
              <a:rPr lang="en-US" dirty="0" smtClean="0"/>
            </a:br>
            <a:r>
              <a:rPr lang="en-US" sz="2200" dirty="0" smtClean="0">
                <a:latin typeface="Courier New" pitchFamily="49" charset="0"/>
              </a:rPr>
              <a:t>&lt;?</a:t>
            </a:r>
            <a:r>
              <a:rPr lang="en-US" sz="2200" dirty="0" err="1" smtClean="0">
                <a:latin typeface="Courier New" pitchFamily="49" charset="0"/>
              </a:rPr>
              <a:t>php</a:t>
            </a:r>
            <a:r>
              <a:rPr lang="en-US" sz="2200" dirty="0" smtClean="0">
                <a:latin typeface="Courier New" pitchFamily="49" charset="0"/>
              </a:rPr>
              <a:t> echo “$hits”; ?&gt;    // prints out the number of hits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en-US" dirty="0" smtClean="0"/>
          </a:p>
          <a:p>
            <a:pPr marL="457200" indent="-457200" eaLnBrk="1" hangingPunct="1">
              <a:lnSpc>
                <a:spcPct val="90000"/>
              </a:lnSpc>
            </a:pPr>
            <a:r>
              <a:rPr lang="en-US" dirty="0" smtClean="0"/>
              <a:t>Echo has a shortcut syntax, but it only works with the “short  open tag” configuration enabled on the server.      </a:t>
            </a:r>
            <a:r>
              <a:rPr lang="en-US" sz="2200" dirty="0" smtClean="0">
                <a:latin typeface="Courier New" pitchFamily="49" charset="0"/>
              </a:rPr>
              <a:t>&lt;?= $hits ?&gt;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en-US" sz="1800" b="1" dirty="0" smtClean="0">
              <a:solidFill>
                <a:srgbClr val="FFFF66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/>
              <a:t>	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output using PHP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Examples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001000" cy="1295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1900" dirty="0" smtClean="0"/>
              <a:t>Step 2: Universal header and footer in a single file</a:t>
            </a:r>
          </a:p>
          <a:p>
            <a:pPr eaLnBrk="1" hangingPunct="1"/>
            <a:endParaRPr lang="en-US" sz="1900" dirty="0" smtClean="0"/>
          </a:p>
          <a:p>
            <a:pPr eaLnBrk="1" hangingPunct="1"/>
            <a:r>
              <a:rPr lang="en-US" sz="1900" dirty="0" smtClean="0"/>
              <a:t>Next, create a file called footer.php. This file will have all of the footer HTML code.</a:t>
            </a:r>
          </a:p>
          <a:p>
            <a:pPr eaLnBrk="1" hangingPunct="1">
              <a:buFontTx/>
              <a:buNone/>
            </a:pPr>
            <a:endParaRPr lang="en-US" sz="16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  <p:graphicFrame>
        <p:nvGraphicFramePr>
          <p:cNvPr id="57348" name="Group 4"/>
          <p:cNvGraphicFramePr>
            <a:graphicFrameLocks noGrp="1"/>
          </p:cNvGraphicFramePr>
          <p:nvPr>
            <p:ph sz="half" idx="2"/>
          </p:nvPr>
        </p:nvGraphicFramePr>
        <p:xfrm>
          <a:off x="762000" y="2819400"/>
          <a:ext cx="7467600" cy="3276600"/>
        </p:xfrm>
        <a:graphic>
          <a:graphicData uri="http://schemas.openxmlformats.org/drawingml/2006/table">
            <a:tbl>
              <a:tblPr/>
              <a:tblGrid>
                <a:gridCol w="7467600"/>
              </a:tblGrid>
              <a:tr h="327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&lt;table width=80% height=30&gt;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&lt;tr&gt;&lt;td&gt;</a:t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&lt;div align=center&gt; UC Riverside Department&lt;BR&gt;</a:t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&lt;a href=mailto:someuser@ucr.edu&gt;someuser@ucr.edu&lt;/a&gt;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&lt;/div&gt;</a:t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&lt;/td&gt;&lt;/tr&gt;&lt;/table&gt;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&lt;/body&gt;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&lt;/html&gt;</a:t>
                      </a:r>
                    </a:p>
                  </a:txBody>
                  <a:tcPr marL="411480" marT="3200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Examples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001000" cy="12954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900" dirty="0" smtClean="0"/>
              <a:t>Step 3: Universal header and footer in a single file</a:t>
            </a:r>
          </a:p>
          <a:p>
            <a:pPr eaLnBrk="1" hangingPunct="1">
              <a:lnSpc>
                <a:spcPct val="90000"/>
              </a:lnSpc>
            </a:pPr>
            <a:endParaRPr lang="en-US" sz="1900" dirty="0" smtClean="0"/>
          </a:p>
          <a:p>
            <a:pPr eaLnBrk="1" hangingPunct="1">
              <a:lnSpc>
                <a:spcPct val="90000"/>
              </a:lnSpc>
            </a:pPr>
            <a:r>
              <a:rPr lang="en-US" sz="1900" dirty="0" smtClean="0"/>
              <a:t>This is the basic template that you will use on all of the pages. Make sure you name the files with a .</a:t>
            </a:r>
            <a:r>
              <a:rPr lang="en-US" sz="1900" dirty="0" err="1" smtClean="0"/>
              <a:t>php</a:t>
            </a:r>
            <a:r>
              <a:rPr lang="en-US" sz="1900" dirty="0" smtClean="0"/>
              <a:t> extension so that the server will process the PHP code. In this example, we assume the header and footer files are located in the same directory.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</p:txBody>
      </p:sp>
      <p:graphicFrame>
        <p:nvGraphicFramePr>
          <p:cNvPr id="58372" name="Group 4"/>
          <p:cNvGraphicFramePr>
            <a:graphicFrameLocks noGrp="1"/>
          </p:cNvGraphicFramePr>
          <p:nvPr>
            <p:ph sz="half" idx="2"/>
          </p:nvPr>
        </p:nvGraphicFramePr>
        <p:xfrm>
          <a:off x="762000" y="2819400"/>
          <a:ext cx="7467600" cy="3276600"/>
        </p:xfrm>
        <a:graphic>
          <a:graphicData uri="http://schemas.openxmlformats.org/drawingml/2006/table">
            <a:tbl>
              <a:tblPr/>
              <a:tblGrid>
                <a:gridCol w="7467600"/>
              </a:tblGrid>
              <a:tr h="327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20808"/>
                          </a:solidFill>
                          <a:effectLst/>
                          <a:latin typeface="Arial" charset="0"/>
                        </a:rPr>
                        <a:t>&lt;?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20808"/>
                          </a:solidFill>
                          <a:effectLst/>
                          <a:latin typeface="Arial" charset="0"/>
                        </a:rPr>
                        <a:t>php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20808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// header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include(“header.php”);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20808"/>
                          </a:solidFill>
                          <a:effectLst/>
                          <a:latin typeface="Arial" charset="0"/>
                        </a:rPr>
                        <a:t>?&gt;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Insert content here!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20808"/>
                          </a:solidFill>
                          <a:effectLst/>
                          <a:latin typeface="Arial" charset="0"/>
                        </a:rPr>
                        <a:t>&lt;?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20808"/>
                          </a:solidFill>
                          <a:effectLst/>
                          <a:latin typeface="Arial" charset="0"/>
                        </a:rPr>
                        <a:t>php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20808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// footer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include(“footer.php”);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20808"/>
                          </a:solidFill>
                          <a:effectLst/>
                          <a:latin typeface="Arial" charset="0"/>
                        </a:rPr>
                        <a:t>?&gt;</a:t>
                      </a:r>
                    </a:p>
                  </a:txBody>
                  <a:tcPr marL="411480" marT="3200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Examples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001000" cy="19050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1900" dirty="0" smtClean="0"/>
              <a:t>Benefits: </a:t>
            </a:r>
          </a:p>
          <a:p>
            <a:pPr eaLnBrk="1" hangingPunct="1">
              <a:buFontTx/>
              <a:buNone/>
            </a:pPr>
            <a:r>
              <a:rPr lang="en-US" sz="1900" dirty="0" smtClean="0"/>
              <a:t>-  Any changes to header or footer only require editing of a single file. This reduces the amount of work necessary for  site maintenance and redesign. </a:t>
            </a:r>
          </a:p>
          <a:p>
            <a:pPr eaLnBrk="1" hangingPunct="1">
              <a:buFontTx/>
              <a:buNone/>
            </a:pPr>
            <a:r>
              <a:rPr lang="en-US" sz="1900" dirty="0" smtClean="0"/>
              <a:t>-  Helps separate the content and design for easier maintenance.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981200" y="3276600"/>
            <a:ext cx="4724400" cy="2667000"/>
            <a:chOff x="1200" y="2304"/>
            <a:chExt cx="2976" cy="1680"/>
          </a:xfrm>
        </p:grpSpPr>
        <p:sp>
          <p:nvSpPr>
            <p:cNvPr id="19461" name="Rectangle 11"/>
            <p:cNvSpPr>
              <a:spLocks noChangeArrowheads="1"/>
            </p:cNvSpPr>
            <p:nvPr/>
          </p:nvSpPr>
          <p:spPr bwMode="auto">
            <a:xfrm>
              <a:off x="1200" y="2832"/>
              <a:ext cx="480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Page 1</a:t>
              </a:r>
            </a:p>
            <a:p>
              <a:pPr algn="ctr"/>
              <a:r>
                <a:rPr lang="en-US" sz="1400">
                  <a:solidFill>
                    <a:srgbClr val="000000"/>
                  </a:solidFill>
                </a:rPr>
                <a:t>Content</a:t>
              </a:r>
            </a:p>
          </p:txBody>
        </p:sp>
        <p:sp>
          <p:nvSpPr>
            <p:cNvPr id="19462" name="Rectangle 12"/>
            <p:cNvSpPr>
              <a:spLocks noChangeArrowheads="1"/>
            </p:cNvSpPr>
            <p:nvPr/>
          </p:nvSpPr>
          <p:spPr bwMode="auto">
            <a:xfrm>
              <a:off x="3696" y="2832"/>
              <a:ext cx="480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Page 5</a:t>
              </a:r>
            </a:p>
            <a:p>
              <a:pPr algn="ctr"/>
              <a:r>
                <a:rPr lang="en-US" sz="1400">
                  <a:solidFill>
                    <a:srgbClr val="000000"/>
                  </a:solidFill>
                </a:rPr>
                <a:t>Content</a:t>
              </a:r>
            </a:p>
          </p:txBody>
        </p:sp>
        <p:sp>
          <p:nvSpPr>
            <p:cNvPr id="19463" name="Rectangle 13"/>
            <p:cNvSpPr>
              <a:spLocks noChangeArrowheads="1"/>
            </p:cNvSpPr>
            <p:nvPr/>
          </p:nvSpPr>
          <p:spPr bwMode="auto">
            <a:xfrm>
              <a:off x="2448" y="2832"/>
              <a:ext cx="480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Page 3</a:t>
              </a:r>
            </a:p>
            <a:p>
              <a:pPr algn="ctr"/>
              <a:r>
                <a:rPr lang="en-US" sz="1400">
                  <a:solidFill>
                    <a:srgbClr val="000000"/>
                  </a:solidFill>
                </a:rPr>
                <a:t>Content</a:t>
              </a:r>
            </a:p>
          </p:txBody>
        </p:sp>
        <p:sp>
          <p:nvSpPr>
            <p:cNvPr id="19464" name="Rectangle 14"/>
            <p:cNvSpPr>
              <a:spLocks noChangeArrowheads="1"/>
            </p:cNvSpPr>
            <p:nvPr/>
          </p:nvSpPr>
          <p:spPr bwMode="auto">
            <a:xfrm>
              <a:off x="1824" y="2832"/>
              <a:ext cx="480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Page 2</a:t>
              </a:r>
            </a:p>
            <a:p>
              <a:pPr algn="ctr"/>
              <a:r>
                <a:rPr lang="en-US" sz="1400">
                  <a:solidFill>
                    <a:srgbClr val="000000"/>
                  </a:solidFill>
                </a:rPr>
                <a:t>Content</a:t>
              </a:r>
            </a:p>
          </p:txBody>
        </p:sp>
        <p:sp>
          <p:nvSpPr>
            <p:cNvPr id="19465" name="Rectangle 15"/>
            <p:cNvSpPr>
              <a:spLocks noChangeArrowheads="1"/>
            </p:cNvSpPr>
            <p:nvPr/>
          </p:nvSpPr>
          <p:spPr bwMode="auto">
            <a:xfrm>
              <a:off x="3072" y="2832"/>
              <a:ext cx="480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Page 4</a:t>
              </a:r>
            </a:p>
            <a:p>
              <a:pPr algn="ctr"/>
              <a:r>
                <a:rPr lang="en-US" sz="1400">
                  <a:solidFill>
                    <a:srgbClr val="000000"/>
                  </a:solidFill>
                </a:rPr>
                <a:t>Content</a:t>
              </a:r>
            </a:p>
          </p:txBody>
        </p:sp>
        <p:sp>
          <p:nvSpPr>
            <p:cNvPr id="19466" name="Rectangle 17"/>
            <p:cNvSpPr>
              <a:spLocks noChangeArrowheads="1"/>
            </p:cNvSpPr>
            <p:nvPr/>
          </p:nvSpPr>
          <p:spPr bwMode="auto">
            <a:xfrm>
              <a:off x="2016" y="2304"/>
              <a:ext cx="129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0000"/>
                  </a:solidFill>
                </a:rPr>
                <a:t>Header</a:t>
              </a:r>
            </a:p>
          </p:txBody>
        </p:sp>
        <p:sp>
          <p:nvSpPr>
            <p:cNvPr id="19467" name="Rectangle 19"/>
            <p:cNvSpPr>
              <a:spLocks noChangeArrowheads="1"/>
            </p:cNvSpPr>
            <p:nvPr/>
          </p:nvSpPr>
          <p:spPr bwMode="auto">
            <a:xfrm>
              <a:off x="2064" y="3744"/>
              <a:ext cx="1296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0000"/>
                  </a:solidFill>
                </a:rPr>
                <a:t>Footer</a:t>
              </a:r>
            </a:p>
          </p:txBody>
        </p:sp>
        <p:cxnSp>
          <p:nvCxnSpPr>
            <p:cNvPr id="19468" name="AutoShape 20"/>
            <p:cNvCxnSpPr>
              <a:cxnSpLocks noChangeShapeType="1"/>
              <a:stCxn id="19461" idx="0"/>
              <a:endCxn id="19466" idx="2"/>
            </p:cNvCxnSpPr>
            <p:nvPr/>
          </p:nvCxnSpPr>
          <p:spPr bwMode="auto">
            <a:xfrm flipV="1">
              <a:off x="1440" y="2544"/>
              <a:ext cx="1224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469" name="AutoShape 21"/>
            <p:cNvCxnSpPr>
              <a:cxnSpLocks noChangeShapeType="1"/>
              <a:stCxn id="19464" idx="0"/>
              <a:endCxn id="19466" idx="2"/>
            </p:cNvCxnSpPr>
            <p:nvPr/>
          </p:nvCxnSpPr>
          <p:spPr bwMode="auto">
            <a:xfrm flipV="1">
              <a:off x="2064" y="2544"/>
              <a:ext cx="60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470" name="AutoShape 22"/>
            <p:cNvCxnSpPr>
              <a:cxnSpLocks noChangeShapeType="1"/>
              <a:stCxn id="19463" idx="0"/>
              <a:endCxn id="19466" idx="2"/>
            </p:cNvCxnSpPr>
            <p:nvPr/>
          </p:nvCxnSpPr>
          <p:spPr bwMode="auto">
            <a:xfrm flipH="1" flipV="1">
              <a:off x="2664" y="2544"/>
              <a:ext cx="24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471" name="AutoShape 23"/>
            <p:cNvCxnSpPr>
              <a:cxnSpLocks noChangeShapeType="1"/>
              <a:stCxn id="19465" idx="0"/>
              <a:endCxn id="19466" idx="2"/>
            </p:cNvCxnSpPr>
            <p:nvPr/>
          </p:nvCxnSpPr>
          <p:spPr bwMode="auto">
            <a:xfrm flipH="1" flipV="1">
              <a:off x="2664" y="2544"/>
              <a:ext cx="648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472" name="AutoShape 24"/>
            <p:cNvCxnSpPr>
              <a:cxnSpLocks noChangeShapeType="1"/>
              <a:stCxn id="19462" idx="0"/>
              <a:endCxn id="19466" idx="2"/>
            </p:cNvCxnSpPr>
            <p:nvPr/>
          </p:nvCxnSpPr>
          <p:spPr bwMode="auto">
            <a:xfrm flipH="1" flipV="1">
              <a:off x="2664" y="2544"/>
              <a:ext cx="1272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473" name="AutoShape 25"/>
            <p:cNvCxnSpPr>
              <a:cxnSpLocks noChangeShapeType="1"/>
              <a:stCxn id="19461" idx="2"/>
              <a:endCxn id="19467" idx="0"/>
            </p:cNvCxnSpPr>
            <p:nvPr/>
          </p:nvCxnSpPr>
          <p:spPr bwMode="auto">
            <a:xfrm>
              <a:off x="1440" y="3216"/>
              <a:ext cx="1272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474" name="AutoShape 26"/>
            <p:cNvCxnSpPr>
              <a:cxnSpLocks noChangeShapeType="1"/>
              <a:stCxn id="19464" idx="2"/>
              <a:endCxn id="19467" idx="0"/>
            </p:cNvCxnSpPr>
            <p:nvPr/>
          </p:nvCxnSpPr>
          <p:spPr bwMode="auto">
            <a:xfrm>
              <a:off x="2064" y="3216"/>
              <a:ext cx="648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475" name="AutoShape 27"/>
            <p:cNvCxnSpPr>
              <a:cxnSpLocks noChangeShapeType="1"/>
              <a:stCxn id="19463" idx="2"/>
              <a:endCxn id="19467" idx="0"/>
            </p:cNvCxnSpPr>
            <p:nvPr/>
          </p:nvCxnSpPr>
          <p:spPr bwMode="auto">
            <a:xfrm>
              <a:off x="2688" y="3216"/>
              <a:ext cx="24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476" name="AutoShape 28"/>
            <p:cNvCxnSpPr>
              <a:cxnSpLocks noChangeShapeType="1"/>
              <a:stCxn id="19465" idx="2"/>
              <a:endCxn id="19467" idx="0"/>
            </p:cNvCxnSpPr>
            <p:nvPr/>
          </p:nvCxnSpPr>
          <p:spPr bwMode="auto">
            <a:xfrm flipH="1">
              <a:off x="2712" y="3216"/>
              <a:ext cx="600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477" name="AutoShape 29"/>
            <p:cNvCxnSpPr>
              <a:cxnSpLocks noChangeShapeType="1"/>
              <a:stCxn id="19462" idx="2"/>
              <a:endCxn id="19467" idx="0"/>
            </p:cNvCxnSpPr>
            <p:nvPr/>
          </p:nvCxnSpPr>
          <p:spPr bwMode="auto">
            <a:xfrm flipH="1">
              <a:off x="2712" y="3216"/>
              <a:ext cx="1224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File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fopen</a:t>
            </a:r>
            <a:r>
              <a:rPr lang="en-US" dirty="0" smtClean="0"/>
              <a:t>() function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000" dirty="0" smtClean="0">
                <a:latin typeface="Courier New" pitchFamily="49" charset="0"/>
              </a:rPr>
              <a:t>&lt;html&gt;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&lt;body&gt;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&lt;?</a:t>
            </a:r>
            <a:r>
              <a:rPr lang="en-US" sz="2000" dirty="0" err="1" smtClean="0">
                <a:latin typeface="Courier New" pitchFamily="49" charset="0"/>
              </a:rPr>
              <a:t>php</a:t>
            </a: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$file=</a:t>
            </a:r>
            <a:r>
              <a:rPr lang="en-US" sz="2000" dirty="0" err="1" smtClean="0">
                <a:latin typeface="Courier New" pitchFamily="49" charset="0"/>
              </a:rPr>
              <a:t>fopen</a:t>
            </a:r>
            <a:r>
              <a:rPr lang="en-US" sz="2000" dirty="0" smtClean="0">
                <a:latin typeface="Courier New" pitchFamily="49" charset="0"/>
              </a:rPr>
              <a:t>("</a:t>
            </a:r>
            <a:r>
              <a:rPr lang="en-US" sz="2000" dirty="0" err="1" smtClean="0">
                <a:latin typeface="Courier New" pitchFamily="49" charset="0"/>
              </a:rPr>
              <a:t>welcome.txt","r</a:t>
            </a:r>
            <a:r>
              <a:rPr lang="en-US" sz="2000" dirty="0" smtClean="0">
                <a:latin typeface="Courier New" pitchFamily="49" charset="0"/>
              </a:rPr>
              <a:t>");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?&gt;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&lt;/body&gt;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&lt;/html&gt;</a:t>
            </a:r>
          </a:p>
          <a:p>
            <a:r>
              <a:rPr lang="en-US" sz="2000" dirty="0" smtClean="0"/>
              <a:t>Returns 0 (false) if unable to open the specified file.</a:t>
            </a:r>
            <a:endParaRPr lang="en-US" sz="2000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open modes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905000"/>
          <a:ext cx="5943600" cy="419100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88720"/>
                <a:gridCol w="4754880"/>
              </a:tblGrid>
              <a:tr h="310125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Modes</a:t>
                      </a:r>
                    </a:p>
                  </a:txBody>
                  <a:tcPr marL="75259" marR="75259" marT="37630" marB="3763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/>
                        <a:t>Description</a:t>
                      </a:r>
                    </a:p>
                  </a:txBody>
                  <a:tcPr marL="75259" marR="75259" marT="37630" marB="37630"/>
                </a:tc>
              </a:tr>
              <a:tr h="310125">
                <a:tc>
                  <a:txBody>
                    <a:bodyPr/>
                    <a:lstStyle/>
                    <a:p>
                      <a:r>
                        <a:rPr lang="en-US" sz="1500"/>
                        <a:t>r</a:t>
                      </a:r>
                    </a:p>
                  </a:txBody>
                  <a:tcPr marL="75259" marR="75259" marT="37630" marB="37630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Read only. Starts at the beginning of the file</a:t>
                      </a:r>
                    </a:p>
                  </a:txBody>
                  <a:tcPr marL="75259" marR="75259" marT="37630" marB="37630"/>
                </a:tc>
              </a:tr>
              <a:tr h="310125">
                <a:tc>
                  <a:txBody>
                    <a:bodyPr/>
                    <a:lstStyle/>
                    <a:p>
                      <a:r>
                        <a:rPr lang="en-US" sz="1500"/>
                        <a:t>r+</a:t>
                      </a:r>
                    </a:p>
                  </a:txBody>
                  <a:tcPr marL="75259" marR="75259" marT="37630" marB="37630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Read/Write. Starts at the beginning of the file</a:t>
                      </a:r>
                    </a:p>
                  </a:txBody>
                  <a:tcPr marL="75259" marR="75259" marT="37630" marB="37630"/>
                </a:tc>
              </a:tr>
              <a:tr h="543438">
                <a:tc>
                  <a:txBody>
                    <a:bodyPr/>
                    <a:lstStyle/>
                    <a:p>
                      <a:r>
                        <a:rPr lang="en-US" sz="1500"/>
                        <a:t>w</a:t>
                      </a:r>
                    </a:p>
                  </a:txBody>
                  <a:tcPr marL="75259" marR="75259" marT="37630" marB="37630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Write only. Opens and clears the contents of file; or creates a new file if it doesn't exist</a:t>
                      </a:r>
                    </a:p>
                  </a:txBody>
                  <a:tcPr marL="75259" marR="75259" marT="37630" marB="37630"/>
                </a:tc>
              </a:tr>
              <a:tr h="543438">
                <a:tc>
                  <a:txBody>
                    <a:bodyPr/>
                    <a:lstStyle/>
                    <a:p>
                      <a:r>
                        <a:rPr lang="en-US" sz="1500"/>
                        <a:t>w+</a:t>
                      </a:r>
                    </a:p>
                  </a:txBody>
                  <a:tcPr marL="75259" marR="75259" marT="37630" marB="37630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Read/Write. Opens and clears the contents of file; or creates a new file if it doesn't exist</a:t>
                      </a:r>
                    </a:p>
                  </a:txBody>
                  <a:tcPr marL="75259" marR="75259" marT="37630" marB="37630"/>
                </a:tc>
              </a:tr>
              <a:tr h="543438">
                <a:tc>
                  <a:txBody>
                    <a:bodyPr/>
                    <a:lstStyle/>
                    <a:p>
                      <a:r>
                        <a:rPr lang="en-US" sz="1500"/>
                        <a:t>a</a:t>
                      </a:r>
                    </a:p>
                  </a:txBody>
                  <a:tcPr marL="75259" marR="75259" marT="37630" marB="37630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Append. Opens and writes to the end of the file or creates a new file if it doesn't exist</a:t>
                      </a:r>
                    </a:p>
                  </a:txBody>
                  <a:tcPr marL="75259" marR="75259" marT="37630" marB="37630"/>
                </a:tc>
              </a:tr>
              <a:tr h="543438">
                <a:tc>
                  <a:txBody>
                    <a:bodyPr/>
                    <a:lstStyle/>
                    <a:p>
                      <a:r>
                        <a:rPr lang="en-US" sz="1500"/>
                        <a:t>a+</a:t>
                      </a:r>
                    </a:p>
                  </a:txBody>
                  <a:tcPr marL="75259" marR="75259" marT="37630" marB="37630" anchor="ctr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Read/Append. Preserves file content by writing to the end of the file</a:t>
                      </a:r>
                    </a:p>
                  </a:txBody>
                  <a:tcPr marL="75259" marR="75259" marT="37630" marB="37630" anchor="ctr"/>
                </a:tc>
              </a:tr>
              <a:tr h="543438">
                <a:tc>
                  <a:txBody>
                    <a:bodyPr/>
                    <a:lstStyle/>
                    <a:p>
                      <a:r>
                        <a:rPr lang="en-US" sz="1500"/>
                        <a:t>x</a:t>
                      </a:r>
                    </a:p>
                  </a:txBody>
                  <a:tcPr marL="75259" marR="75259" marT="37630" marB="37630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Write only. Creates a new file. Returns FALSE and an error if file already exists</a:t>
                      </a:r>
                    </a:p>
                  </a:txBody>
                  <a:tcPr marL="75259" marR="75259" marT="37630" marB="37630"/>
                </a:tc>
              </a:tr>
              <a:tr h="543438">
                <a:tc>
                  <a:txBody>
                    <a:bodyPr/>
                    <a:lstStyle/>
                    <a:p>
                      <a:r>
                        <a:rPr lang="en-US" sz="1500"/>
                        <a:t>x+</a:t>
                      </a:r>
                    </a:p>
                  </a:txBody>
                  <a:tcPr marL="75259" marR="75259" marT="37630" marB="37630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Read/Write. Creates a new file. Returns FALSE and an error if file already exists</a:t>
                      </a:r>
                    </a:p>
                  </a:txBody>
                  <a:tcPr marL="75259" marR="75259" marT="37630" marB="3763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Closing a File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</a:rPr>
              <a:t>  &lt;?</a:t>
            </a:r>
            <a:r>
              <a:rPr lang="en-US" sz="2000" dirty="0" err="1" smtClean="0">
                <a:latin typeface="Courier New" pitchFamily="49" charset="0"/>
              </a:rPr>
              <a:t>php</a:t>
            </a: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$file = </a:t>
            </a:r>
            <a:r>
              <a:rPr lang="en-US" sz="2000" dirty="0" err="1" smtClean="0">
                <a:latin typeface="Courier New" pitchFamily="49" charset="0"/>
              </a:rPr>
              <a:t>fopen</a:t>
            </a:r>
            <a:r>
              <a:rPr lang="en-US" sz="2000" dirty="0" smtClean="0">
                <a:latin typeface="Courier New" pitchFamily="49" charset="0"/>
              </a:rPr>
              <a:t>("</a:t>
            </a:r>
            <a:r>
              <a:rPr lang="en-US" sz="2000" dirty="0" err="1" smtClean="0">
                <a:latin typeface="Courier New" pitchFamily="49" charset="0"/>
              </a:rPr>
              <a:t>test.txt","r</a:t>
            </a:r>
            <a:r>
              <a:rPr lang="en-US" sz="2000" dirty="0" smtClean="0">
                <a:latin typeface="Courier New" pitchFamily="49" charset="0"/>
              </a:rPr>
              <a:t>");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//some code to be executed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err="1" smtClean="0">
                <a:latin typeface="Courier New" pitchFamily="49" charset="0"/>
              </a:rPr>
              <a:t>fclose</a:t>
            </a:r>
            <a:r>
              <a:rPr lang="en-US" sz="2000" dirty="0" smtClean="0">
                <a:latin typeface="Courier New" pitchFamily="49" charset="0"/>
              </a:rPr>
              <a:t>($file);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?&gt;</a:t>
            </a:r>
          </a:p>
          <a:p>
            <a:r>
              <a:rPr lang="en-US" sz="2000" dirty="0" smtClean="0"/>
              <a:t>Check End-of-file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</a:rPr>
              <a:t>  if (</a:t>
            </a:r>
            <a:r>
              <a:rPr lang="en-US" sz="2000" dirty="0" err="1" smtClean="0">
                <a:latin typeface="Courier New" pitchFamily="49" charset="0"/>
              </a:rPr>
              <a:t>feof</a:t>
            </a:r>
            <a:r>
              <a:rPr lang="en-US" sz="2000" dirty="0" smtClean="0">
                <a:latin typeface="Courier New" pitchFamily="49" charset="0"/>
              </a:rPr>
              <a:t>($file)) echo "End of file";</a:t>
            </a:r>
          </a:p>
          <a:p>
            <a:pPr>
              <a:buNone/>
            </a:pPr>
            <a:r>
              <a:rPr lang="en-US" sz="2000" b="1" dirty="0" smtClean="0"/>
              <a:t>Note:</a:t>
            </a:r>
            <a:r>
              <a:rPr lang="en-US" sz="2000" dirty="0" smtClean="0"/>
              <a:t> You cannot read from files opened in w, a, and x mode!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a File Line by Line</a:t>
            </a:r>
          </a:p>
          <a:p>
            <a:r>
              <a:rPr lang="en-US" sz="2000" dirty="0" smtClean="0">
                <a:latin typeface="Courier New" pitchFamily="49" charset="0"/>
              </a:rPr>
              <a:t>echo </a:t>
            </a:r>
            <a:r>
              <a:rPr lang="en-US" sz="2000" dirty="0" err="1" smtClean="0">
                <a:latin typeface="Courier New" pitchFamily="49" charset="0"/>
              </a:rPr>
              <a:t>fgets</a:t>
            </a:r>
            <a:r>
              <a:rPr lang="en-US" sz="2000" dirty="0" smtClean="0">
                <a:latin typeface="Courier New" pitchFamily="49" charset="0"/>
              </a:rPr>
              <a:t>($file);</a:t>
            </a:r>
          </a:p>
          <a:p>
            <a:r>
              <a:rPr lang="en-US" dirty="0" smtClean="0"/>
              <a:t>Reading a File Character by Character</a:t>
            </a:r>
          </a:p>
          <a:p>
            <a:r>
              <a:rPr lang="en-US" sz="2000" dirty="0" smtClean="0">
                <a:latin typeface="Courier New" pitchFamily="49" charset="0"/>
              </a:rPr>
              <a:t>echo </a:t>
            </a:r>
            <a:r>
              <a:rPr lang="en-US" sz="2000" dirty="0" err="1" smtClean="0">
                <a:latin typeface="Courier New" pitchFamily="49" charset="0"/>
              </a:rPr>
              <a:t>fgetc</a:t>
            </a:r>
            <a:r>
              <a:rPr lang="en-US" sz="2000" dirty="0" smtClean="0">
                <a:latin typeface="Courier New" pitchFamily="49" charset="0"/>
              </a:rPr>
              <a:t>($file);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Examples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001000" cy="1981200"/>
          </a:xfrm>
        </p:spPr>
        <p:txBody>
          <a:bodyPr/>
          <a:lstStyle/>
          <a:p>
            <a:r>
              <a:rPr lang="en-US" sz="2000" dirty="0" smtClean="0"/>
              <a:t>To implement a simple page counter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Examples</a:t>
            </a:r>
          </a:p>
        </p:txBody>
      </p:sp>
      <p:graphicFrame>
        <p:nvGraphicFramePr>
          <p:cNvPr id="60432" name="Group 16"/>
          <p:cNvGraphicFramePr>
            <a:graphicFrameLocks noGrp="1"/>
          </p:cNvGraphicFramePr>
          <p:nvPr>
            <p:ph sz="half" idx="2"/>
          </p:nvPr>
        </p:nvGraphicFramePr>
        <p:xfrm>
          <a:off x="762000" y="1752600"/>
          <a:ext cx="7467600" cy="459028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467600"/>
              </a:tblGrid>
              <a:tr h="3886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&lt;?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php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$COUNTER_FILE = “webcounter.txt";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if (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file_exists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($COUNTER_FILE))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	$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fp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=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fopen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("$COUNTER_FILE", "r+");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	flock($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fp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1);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	$hits =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fgets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($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fp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4096);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	$hits += 1;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	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fseek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($fp,0);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	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fputs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($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fp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$hits);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	flock($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fp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3);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	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fclose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($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fp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}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?&gt;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20808"/>
                        </a:solidFill>
                        <a:effectLst/>
                        <a:latin typeface="Arial" charset="0"/>
                      </a:endParaRPr>
                    </a:p>
                  </a:txBody>
                  <a:tcPr marL="411480" marT="320040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Examples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001000" cy="1295400"/>
          </a:xfrm>
        </p:spPr>
        <p:txBody>
          <a:bodyPr/>
          <a:lstStyle/>
          <a:p>
            <a:pPr eaLnBrk="1" hangingPunct="1"/>
            <a:r>
              <a:rPr lang="en-US" sz="1800" b="1" dirty="0" smtClean="0"/>
              <a:t>Next, output the counter value using PHP. </a:t>
            </a:r>
            <a:br>
              <a:rPr lang="en-US" sz="1800" b="1" dirty="0" smtClean="0"/>
            </a:br>
            <a:r>
              <a:rPr lang="en-US" sz="1800" b="1" dirty="0" smtClean="0"/>
              <a:t>Copy this line after the main block of code.</a:t>
            </a:r>
          </a:p>
        </p:txBody>
      </p:sp>
      <p:graphicFrame>
        <p:nvGraphicFramePr>
          <p:cNvPr id="64528" name="Group 16"/>
          <p:cNvGraphicFramePr>
            <a:graphicFrameLocks noGrp="1"/>
          </p:cNvGraphicFramePr>
          <p:nvPr>
            <p:ph sz="half" idx="2"/>
          </p:nvPr>
        </p:nvGraphicFramePr>
        <p:xfrm>
          <a:off x="762000" y="2590800"/>
          <a:ext cx="7467600" cy="838200"/>
        </p:xfrm>
        <a:graphic>
          <a:graphicData uri="http://schemas.openxmlformats.org/drawingml/2006/table">
            <a:tbl>
              <a:tblPr/>
              <a:tblGrid>
                <a:gridCol w="74676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This page has been viewed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20808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&lt;?php echo“$hits”; ?&gt;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20808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times.</a:t>
                      </a:r>
                    </a:p>
                  </a:txBody>
                  <a:tcPr marL="411480" marT="3200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pic>
        <p:nvPicPr>
          <p:cNvPr id="64529" name="Picture 17" descr="counter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038600"/>
            <a:ext cx="31242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9" name="Text Box 18"/>
          <p:cNvSpPr txBox="1">
            <a:spLocks noChangeArrowheads="1"/>
          </p:cNvSpPr>
          <p:nvPr/>
        </p:nvSpPr>
        <p:spPr bwMode="auto">
          <a:xfrm>
            <a:off x="457200" y="3581400"/>
            <a:ext cx="6283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FF9900"/>
              </a:buClr>
              <a:buFont typeface="Arial" charset="0"/>
              <a:buChar char="•"/>
            </a:pPr>
            <a:r>
              <a:rPr lang="en-US"/>
              <a:t>   That’s it! The result should look something similar to: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Examples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382000" cy="4648200"/>
          </a:xfrm>
        </p:spPr>
        <p:txBody>
          <a:bodyPr/>
          <a:lstStyle/>
          <a:p>
            <a:pPr marL="533400" indent="-533400">
              <a:spcBef>
                <a:spcPct val="0"/>
              </a:spcBef>
              <a:buClrTx/>
              <a:buFontTx/>
              <a:buAutoNum type="arabicPeriod" startAt="3"/>
            </a:pPr>
            <a:r>
              <a:rPr lang="en-US" sz="2400" dirty="0" smtClean="0"/>
              <a:t>Other uses with </a:t>
            </a:r>
            <a:r>
              <a:rPr lang="en-US" sz="2400" dirty="0" smtClean="0">
                <a:latin typeface="Courier New" pitchFamily="49" charset="0"/>
              </a:rPr>
              <a:t>echo </a:t>
            </a:r>
            <a:endParaRPr lang="en-US" sz="2400" dirty="0" smtClean="0"/>
          </a:p>
          <a:p>
            <a:pPr marL="533400" indent="-533400" eaLnBrk="1" hangingPunct="1"/>
            <a:endParaRPr lang="en-US" sz="2400" dirty="0" smtClean="0"/>
          </a:p>
          <a:p>
            <a:pPr marL="533400" indent="-533400" eaLnBrk="1" hangingPunct="1"/>
            <a:r>
              <a:rPr lang="en-US" sz="2400" dirty="0" smtClean="0"/>
              <a:t>Automatically generate the year on your pages. This will</a:t>
            </a:r>
            <a:br>
              <a:rPr lang="en-US" sz="2400" dirty="0" smtClean="0"/>
            </a:br>
            <a:r>
              <a:rPr lang="en-US" sz="2400" dirty="0" smtClean="0"/>
              <a:t>print out ©2009 UC Riverside.    </a:t>
            </a:r>
            <a:br>
              <a:rPr lang="en-US" sz="2400" dirty="0" smtClean="0"/>
            </a:br>
            <a:r>
              <a:rPr lang="en-US" sz="2000" dirty="0" err="1" smtClean="0">
                <a:latin typeface="Courier New" pitchFamily="49" charset="0"/>
              </a:rPr>
              <a:t>©&lt;?php echo date(“Y”);  ?&gt;  UC Riverside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533400" indent="-533400" eaLnBrk="1" hangingPunct="1"/>
            <a:r>
              <a:rPr lang="en-US" sz="2400" dirty="0" smtClean="0"/>
              <a:t>You will need to escape any quotation marks with a backslash.</a:t>
            </a:r>
            <a:br>
              <a:rPr lang="en-US" sz="2400" dirty="0" smtClean="0"/>
            </a:br>
            <a:r>
              <a:rPr lang="en-US" sz="2000" dirty="0" err="1" smtClean="0">
                <a:latin typeface="Courier New" pitchFamily="49" charset="0"/>
              </a:rPr>
              <a:t>&lt;?php  echo “I said \”She sells sea shells\” ”; ?&gt;</a:t>
            </a:r>
          </a:p>
          <a:p>
            <a:pPr marL="533400" indent="-533400" eaLnBrk="1" hangingPunct="1">
              <a:buFontTx/>
              <a:buNone/>
            </a:pPr>
            <a:r>
              <a:rPr lang="en-US" sz="2000" b="1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Examples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001000" cy="1295400"/>
          </a:xfrm>
        </p:spPr>
        <p:txBody>
          <a:bodyPr/>
          <a:lstStyle/>
          <a:p>
            <a:pPr eaLnBrk="1" hangingPunct="1"/>
            <a:r>
              <a:rPr lang="en-US" sz="2000" b="1" dirty="0" smtClean="0"/>
              <a:t>You can change the text around the </a:t>
            </a:r>
            <a:br>
              <a:rPr lang="en-US" sz="2000" b="1" dirty="0" smtClean="0"/>
            </a:br>
            <a:r>
              <a:rPr lang="en-US" sz="2000" b="1" dirty="0" smtClean="0"/>
              <a:t>&lt;?</a:t>
            </a:r>
            <a:r>
              <a:rPr lang="en-US" sz="2000" b="1" dirty="0" err="1" smtClean="0"/>
              <a:t>php</a:t>
            </a:r>
            <a:r>
              <a:rPr lang="en-US" sz="2000" b="1" dirty="0" smtClean="0"/>
              <a:t> echo“$hits”; ?&gt; tags to your liking.</a:t>
            </a:r>
          </a:p>
        </p:txBody>
      </p:sp>
      <p:graphicFrame>
        <p:nvGraphicFramePr>
          <p:cNvPr id="66613" name="Group 53"/>
          <p:cNvGraphicFramePr>
            <a:graphicFrameLocks noGrp="1"/>
          </p:cNvGraphicFramePr>
          <p:nvPr>
            <p:ph sz="half" idx="2"/>
          </p:nvPr>
        </p:nvGraphicFramePr>
        <p:xfrm>
          <a:off x="762000" y="2743200"/>
          <a:ext cx="7467600" cy="914400"/>
        </p:xfrm>
        <a:graphic>
          <a:graphicData uri="http://schemas.openxmlformats.org/drawingml/2006/table">
            <a:tbl>
              <a:tblPr/>
              <a:tblGrid>
                <a:gridCol w="7467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&lt;?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php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  echo“$hits”; ?&gt;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20808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visitors.</a:t>
                      </a:r>
                    </a:p>
                  </a:txBody>
                  <a:tcPr marL="411480" marT="320040" marB="3200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File Upload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an Upload-File Form</a:t>
            </a:r>
          </a:p>
          <a:p>
            <a:r>
              <a:rPr lang="en-US" sz="1900" dirty="0" smtClean="0">
                <a:latin typeface="Courier New" pitchFamily="49" charset="0"/>
              </a:rPr>
              <a:t>&lt;html&gt;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&lt;body&gt;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/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&lt;form action="upload_file.php" method="post"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err="1" smtClean="0">
                <a:latin typeface="Courier New" pitchFamily="49" charset="0"/>
              </a:rPr>
              <a:t>enctype</a:t>
            </a:r>
            <a:r>
              <a:rPr lang="en-US" sz="1900" dirty="0" smtClean="0">
                <a:latin typeface="Courier New" pitchFamily="49" charset="0"/>
              </a:rPr>
              <a:t>="multipart/form-data"&gt;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&lt;label for="file"&gt;Filename:&lt;/label&gt;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&lt;input type="file" name="file" id="file" /&gt; 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&lt;</a:t>
            </a:r>
            <a:r>
              <a:rPr lang="en-US" sz="1900" dirty="0" err="1" smtClean="0">
                <a:latin typeface="Courier New" pitchFamily="49" charset="0"/>
              </a:rPr>
              <a:t>br</a:t>
            </a:r>
            <a:r>
              <a:rPr lang="en-US" sz="1900" dirty="0" smtClean="0">
                <a:latin typeface="Courier New" pitchFamily="49" charset="0"/>
              </a:rPr>
              <a:t> /&gt;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&lt;input type="submit" name="submit" value="Submit" /&gt;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&lt;/form&gt;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/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&lt;/body&gt;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&lt;/html&gt;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76600" y="5334000"/>
            <a:ext cx="36576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dirty="0" smtClean="0"/>
              <a:t>specifies which content-type (binary data).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6200000" flipV="1">
            <a:off x="3467100" y="3924300"/>
            <a:ext cx="14478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200400" y="5715000"/>
            <a:ext cx="36576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dirty="0" smtClean="0"/>
              <a:t>input should be processed as a file.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3276600" y="4419600"/>
            <a:ext cx="15240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4" grpId="0" animBg="1"/>
      <p:bldP spid="14" grpId="1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Courier New" pitchFamily="49" charset="0"/>
              </a:rPr>
              <a:t>upload_file.php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900" dirty="0" smtClean="0">
                <a:latin typeface="Courier New" pitchFamily="49" charset="0"/>
              </a:rPr>
              <a:t>&lt;?</a:t>
            </a:r>
            <a:r>
              <a:rPr lang="en-US" sz="1900" dirty="0" err="1" smtClean="0">
                <a:latin typeface="Courier New" pitchFamily="49" charset="0"/>
              </a:rPr>
              <a:t>php</a:t>
            </a:r>
            <a:r>
              <a:rPr lang="en-US" sz="1900" dirty="0" smtClean="0">
                <a:latin typeface="Courier New" pitchFamily="49" charset="0"/>
              </a:rPr>
              <a:t/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if ($_FILES["file"]["error"] &gt; 0)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  {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  echo "Error: " . $_FILES["file"]["error"] . "&lt;</a:t>
            </a:r>
            <a:r>
              <a:rPr lang="en-US" sz="1900" dirty="0" err="1" smtClean="0">
                <a:latin typeface="Courier New" pitchFamily="49" charset="0"/>
              </a:rPr>
              <a:t>br</a:t>
            </a:r>
            <a:r>
              <a:rPr lang="en-US" sz="1900" dirty="0" smtClean="0">
                <a:latin typeface="Courier New" pitchFamily="49" charset="0"/>
              </a:rPr>
              <a:t> /&gt;";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  }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else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  {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  echo "Upload: " . $_FILES["file"]["name"] . "&lt;</a:t>
            </a:r>
            <a:r>
              <a:rPr lang="en-US" sz="1900" dirty="0" err="1" smtClean="0">
                <a:latin typeface="Courier New" pitchFamily="49" charset="0"/>
              </a:rPr>
              <a:t>br</a:t>
            </a:r>
            <a:r>
              <a:rPr lang="en-US" sz="1900" dirty="0" smtClean="0">
                <a:latin typeface="Courier New" pitchFamily="49" charset="0"/>
              </a:rPr>
              <a:t> /&gt;";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  echo "Type: " . $_FILES["file"]["type"] . "&lt;</a:t>
            </a:r>
            <a:r>
              <a:rPr lang="en-US" sz="1900" dirty="0" err="1" smtClean="0">
                <a:latin typeface="Courier New" pitchFamily="49" charset="0"/>
              </a:rPr>
              <a:t>br</a:t>
            </a:r>
            <a:r>
              <a:rPr lang="en-US" sz="1900" dirty="0" smtClean="0">
                <a:latin typeface="Courier New" pitchFamily="49" charset="0"/>
              </a:rPr>
              <a:t> /&gt;";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  echo "Size: " . ($_FILES["file"]["size"] / 1024) . " Kb&lt;</a:t>
            </a:r>
            <a:r>
              <a:rPr lang="en-US" sz="1900" dirty="0" err="1" smtClean="0">
                <a:latin typeface="Courier New" pitchFamily="49" charset="0"/>
              </a:rPr>
              <a:t>br</a:t>
            </a:r>
            <a:r>
              <a:rPr lang="en-US" sz="1900" dirty="0" smtClean="0">
                <a:latin typeface="Courier New" pitchFamily="49" charset="0"/>
              </a:rPr>
              <a:t> /&gt;";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  echo "Stored in: " . $_FILES["file"]["</a:t>
            </a:r>
            <a:r>
              <a:rPr lang="en-US" sz="1900" dirty="0" err="1" smtClean="0">
                <a:latin typeface="Courier New" pitchFamily="49" charset="0"/>
              </a:rPr>
              <a:t>tmp_name</a:t>
            </a:r>
            <a:r>
              <a:rPr lang="en-US" sz="1900" dirty="0" smtClean="0">
                <a:latin typeface="Courier New" pitchFamily="49" charset="0"/>
              </a:rPr>
              <a:t>"];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  }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?&gt;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HTML form and a PHP script that:</a:t>
            </a:r>
          </a:p>
          <a:p>
            <a:pPr lvl="1"/>
            <a:r>
              <a:rPr lang="en-US" dirty="0" smtClean="0"/>
              <a:t>Allow user to upload only JPG image files.</a:t>
            </a:r>
          </a:p>
          <a:p>
            <a:pPr lvl="1">
              <a:buNone/>
            </a:pPr>
            <a:r>
              <a:rPr lang="en-US" dirty="0" smtClean="0"/>
              <a:t>   Hint: For IE to recognize jpg files the type must be </a:t>
            </a:r>
            <a:r>
              <a:rPr lang="en-US" dirty="0" err="1" smtClean="0"/>
              <a:t>pjpeg</a:t>
            </a:r>
            <a:r>
              <a:rPr lang="en-US" dirty="0" smtClean="0"/>
              <a:t>, for </a:t>
            </a:r>
            <a:r>
              <a:rPr lang="en-US" dirty="0" err="1" smtClean="0"/>
              <a:t>FireFox</a:t>
            </a:r>
            <a:r>
              <a:rPr lang="en-US" dirty="0" smtClean="0"/>
              <a:t> it must be jpeg.</a:t>
            </a:r>
          </a:p>
          <a:p>
            <a:pPr lvl="1"/>
            <a:r>
              <a:rPr lang="en-US" dirty="0" smtClean="0"/>
              <a:t>When a JPG is uploaded, display it in the browser.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cookie is often used to identify a user. </a:t>
            </a:r>
          </a:p>
          <a:p>
            <a:r>
              <a:rPr lang="en-US" dirty="0" smtClean="0"/>
              <a:t>A small file that the server embeds on the user's computer. </a:t>
            </a:r>
          </a:p>
          <a:p>
            <a:r>
              <a:rPr lang="en-US" dirty="0" smtClean="0"/>
              <a:t>Each time the same computer requests a page with a browser, it will send the cookie too. </a:t>
            </a:r>
          </a:p>
          <a:p>
            <a:r>
              <a:rPr lang="en-US" dirty="0" smtClean="0"/>
              <a:t>With PHP, you can both create and retrieve cookie values.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 Create a Cookie</a:t>
            </a:r>
          </a:p>
          <a:p>
            <a:r>
              <a:rPr lang="en-US" dirty="0" err="1" smtClean="0"/>
              <a:t>setcookie</a:t>
            </a:r>
            <a:r>
              <a:rPr lang="en-US" dirty="0" smtClean="0"/>
              <a:t>(name, value, expire, path, domain);</a:t>
            </a:r>
          </a:p>
          <a:p>
            <a:endParaRPr lang="en-US" dirty="0" smtClean="0"/>
          </a:p>
          <a:p>
            <a:r>
              <a:rPr lang="en-US" sz="2100" dirty="0" smtClean="0">
                <a:latin typeface="Courier New" pitchFamily="49" charset="0"/>
              </a:rPr>
              <a:t>&lt;?</a:t>
            </a:r>
            <a:r>
              <a:rPr lang="en-US" sz="2100" dirty="0" err="1" smtClean="0">
                <a:latin typeface="Courier New" pitchFamily="49" charset="0"/>
              </a:rPr>
              <a:t>php</a:t>
            </a:r>
            <a:r>
              <a:rPr lang="en-US" sz="2100" dirty="0" smtClean="0">
                <a:latin typeface="Courier New" pitchFamily="49" charset="0"/>
              </a:rPr>
              <a:t/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err="1" smtClean="0">
                <a:latin typeface="Courier New" pitchFamily="49" charset="0"/>
              </a:rPr>
              <a:t>setcookie</a:t>
            </a:r>
            <a:r>
              <a:rPr lang="en-US" sz="2100" dirty="0" smtClean="0">
                <a:latin typeface="Courier New" pitchFamily="49" charset="0"/>
              </a:rPr>
              <a:t>("user", "Alex Porter", time()+3600);</a:t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smtClean="0">
                <a:latin typeface="Courier New" pitchFamily="49" charset="0"/>
              </a:rPr>
              <a:t>?&gt;</a:t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smtClean="0">
                <a:latin typeface="Courier New" pitchFamily="49" charset="0"/>
              </a:rPr>
              <a:t/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smtClean="0">
                <a:latin typeface="Courier New" pitchFamily="49" charset="0"/>
              </a:rPr>
              <a:t>&lt;html&gt;</a:t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smtClean="0">
                <a:latin typeface="Courier New" pitchFamily="49" charset="0"/>
              </a:rPr>
              <a:t>....</a:t>
            </a:r>
          </a:p>
          <a:p>
            <a:r>
              <a:rPr lang="en-US" sz="2400" b="1" dirty="0" smtClean="0"/>
              <a:t>Note:</a:t>
            </a:r>
            <a:r>
              <a:rPr lang="en-US" sz="2400" dirty="0" smtClean="0"/>
              <a:t> The </a:t>
            </a:r>
            <a:r>
              <a:rPr lang="en-US" sz="2400" dirty="0" err="1" smtClean="0"/>
              <a:t>setcookie</a:t>
            </a:r>
            <a:r>
              <a:rPr lang="en-US" sz="2400" dirty="0" smtClean="0"/>
              <a:t>() function must appear BEFORE the &lt;html&gt; tag.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Retrieve a Cookie Value</a:t>
            </a:r>
          </a:p>
          <a:p>
            <a:r>
              <a:rPr lang="en-US" dirty="0" smtClean="0"/>
              <a:t>The PHP $_COOKIE variable is used to retrieve a cookie value</a:t>
            </a:r>
          </a:p>
          <a:p>
            <a:endParaRPr lang="en-US" dirty="0" smtClean="0"/>
          </a:p>
          <a:p>
            <a:r>
              <a:rPr lang="en-US" sz="2200" dirty="0" smtClean="0">
                <a:latin typeface="Courier New" pitchFamily="49" charset="0"/>
              </a:rPr>
              <a:t>&lt;html&gt;</a:t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>
                <a:latin typeface="Courier New" pitchFamily="49" charset="0"/>
              </a:rPr>
              <a:t>&lt;body&gt;</a:t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>
                <a:latin typeface="Courier New" pitchFamily="49" charset="0"/>
              </a:rPr>
              <a:t/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>
                <a:latin typeface="Courier New" pitchFamily="49" charset="0"/>
              </a:rPr>
              <a:t>&lt;?</a:t>
            </a:r>
            <a:r>
              <a:rPr lang="en-US" sz="2200" dirty="0" err="1" smtClean="0">
                <a:latin typeface="Courier New" pitchFamily="49" charset="0"/>
              </a:rPr>
              <a:t>php</a:t>
            </a:r>
            <a:r>
              <a:rPr lang="en-US" sz="2200" dirty="0" smtClean="0">
                <a:latin typeface="Courier New" pitchFamily="49" charset="0"/>
              </a:rPr>
              <a:t/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>
                <a:latin typeface="Courier New" pitchFamily="49" charset="0"/>
              </a:rPr>
              <a:t>if (</a:t>
            </a:r>
            <a:r>
              <a:rPr lang="en-US" sz="2200" dirty="0" err="1" smtClean="0">
                <a:latin typeface="Courier New" pitchFamily="49" charset="0"/>
              </a:rPr>
              <a:t>isset</a:t>
            </a:r>
            <a:r>
              <a:rPr lang="en-US" sz="2200" dirty="0" smtClean="0">
                <a:latin typeface="Courier New" pitchFamily="49" charset="0"/>
              </a:rPr>
              <a:t>($_COOKIE["user"]))</a:t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>
                <a:latin typeface="Courier New" pitchFamily="49" charset="0"/>
              </a:rPr>
              <a:t>  echo "Welcome " . $_COOKIE["user"] . "!&lt;</a:t>
            </a:r>
            <a:r>
              <a:rPr lang="en-US" sz="2200" dirty="0" err="1" smtClean="0">
                <a:latin typeface="Courier New" pitchFamily="49" charset="0"/>
              </a:rPr>
              <a:t>br</a:t>
            </a:r>
            <a:r>
              <a:rPr lang="en-US" sz="2200" dirty="0" smtClean="0">
                <a:latin typeface="Courier New" pitchFamily="49" charset="0"/>
              </a:rPr>
              <a:t> /&gt;";</a:t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>
                <a:latin typeface="Courier New" pitchFamily="49" charset="0"/>
              </a:rPr>
              <a:t>else</a:t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>
                <a:latin typeface="Courier New" pitchFamily="49" charset="0"/>
              </a:rPr>
              <a:t>  echo "Welcome guest!&lt;</a:t>
            </a:r>
            <a:r>
              <a:rPr lang="en-US" sz="2200" dirty="0" err="1" smtClean="0">
                <a:latin typeface="Courier New" pitchFamily="49" charset="0"/>
              </a:rPr>
              <a:t>br</a:t>
            </a:r>
            <a:r>
              <a:rPr lang="en-US" sz="2200" dirty="0" smtClean="0">
                <a:latin typeface="Courier New" pitchFamily="49" charset="0"/>
              </a:rPr>
              <a:t> /&gt;";</a:t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>
                <a:latin typeface="Courier New" pitchFamily="49" charset="0"/>
              </a:rPr>
              <a:t>?&gt;</a:t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>
                <a:latin typeface="Courier New" pitchFamily="49" charset="0"/>
              </a:rPr>
              <a:t/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>
                <a:latin typeface="Courier New" pitchFamily="49" charset="0"/>
              </a:rPr>
              <a:t>&lt;/body&gt;</a:t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>
                <a:latin typeface="Courier New" pitchFamily="49" charset="0"/>
              </a:rPr>
              <a:t>&lt;/html&gt;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How to Delete a Cookie?</a:t>
            </a:r>
          </a:p>
          <a:p>
            <a:r>
              <a:rPr lang="en-US" dirty="0" smtClean="0"/>
              <a:t>When deleting a cookie you should assure that the expiration date is in the past.</a:t>
            </a:r>
          </a:p>
          <a:p>
            <a:r>
              <a:rPr lang="en-US" sz="1900" dirty="0" smtClean="0">
                <a:latin typeface="Courier New" pitchFamily="49" charset="0"/>
              </a:rPr>
              <a:t>&lt;?</a:t>
            </a:r>
            <a:r>
              <a:rPr lang="en-US" sz="1900" dirty="0" err="1" smtClean="0">
                <a:latin typeface="Courier New" pitchFamily="49" charset="0"/>
              </a:rPr>
              <a:t>php</a:t>
            </a:r>
            <a:r>
              <a:rPr lang="en-US" sz="1900" dirty="0" smtClean="0">
                <a:latin typeface="Courier New" pitchFamily="49" charset="0"/>
              </a:rPr>
              <a:t/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// set the expiration date to one hour ago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err="1" smtClean="0">
                <a:latin typeface="Courier New" pitchFamily="49" charset="0"/>
              </a:rPr>
              <a:t>setcookie</a:t>
            </a:r>
            <a:r>
              <a:rPr lang="en-US" sz="1900" dirty="0" smtClean="0">
                <a:latin typeface="Courier New" pitchFamily="49" charset="0"/>
              </a:rPr>
              <a:t>("user", "", time()-3600);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?&gt;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PHP session allows you to store user information on the server for later use (i.e. username, shopping items, etc). </a:t>
            </a:r>
          </a:p>
          <a:p>
            <a:r>
              <a:rPr lang="en-US" dirty="0" smtClean="0"/>
              <a:t>However, session information is temporary and will be deleted after the user has left the website.</a:t>
            </a:r>
          </a:p>
          <a:p>
            <a:r>
              <a:rPr lang="en-US" dirty="0" smtClean="0"/>
              <a:t>If you need a permanent storage you may want to store the data in a database.</a:t>
            </a:r>
          </a:p>
          <a:p>
            <a:r>
              <a:rPr lang="en-US" dirty="0" smtClean="0"/>
              <a:t>Sessions work by creating a unique id (UID) for each visitor and store variables based on this UID. The UID is either stored in a cookie or is propagated in the URL.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Starting a PHP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you can store user information in your PHP session, you must first start up the session.</a:t>
            </a:r>
          </a:p>
          <a:p>
            <a:r>
              <a:rPr lang="en-US" b="1" dirty="0" smtClean="0"/>
              <a:t>Note:</a:t>
            </a:r>
            <a:r>
              <a:rPr lang="en-US" dirty="0" smtClean="0"/>
              <a:t> The </a:t>
            </a:r>
            <a:r>
              <a:rPr lang="en-US" dirty="0" err="1" smtClean="0"/>
              <a:t>session_start</a:t>
            </a:r>
            <a:r>
              <a:rPr lang="en-US" dirty="0" smtClean="0"/>
              <a:t>() function must appear BEFORE the &lt;html&gt; tag:</a:t>
            </a:r>
          </a:p>
          <a:p>
            <a:r>
              <a:rPr lang="en-US" sz="1900" dirty="0" smtClean="0">
                <a:latin typeface="Courier New" pitchFamily="49" charset="0"/>
              </a:rPr>
              <a:t>&lt;?</a:t>
            </a:r>
            <a:r>
              <a:rPr lang="en-US" sz="1900" dirty="0" err="1" smtClean="0">
                <a:latin typeface="Courier New" pitchFamily="49" charset="0"/>
              </a:rPr>
              <a:t>php</a:t>
            </a:r>
            <a:r>
              <a:rPr lang="en-US" sz="1900" dirty="0" smtClean="0">
                <a:latin typeface="Courier New" pitchFamily="49" charset="0"/>
              </a:rPr>
              <a:t> </a:t>
            </a:r>
            <a:r>
              <a:rPr lang="en-US" sz="1900" dirty="0" err="1" smtClean="0">
                <a:latin typeface="Courier New" pitchFamily="49" charset="0"/>
              </a:rPr>
              <a:t>session_start</a:t>
            </a:r>
            <a:r>
              <a:rPr lang="en-US" sz="1900" dirty="0" smtClean="0">
                <a:latin typeface="Courier New" pitchFamily="49" charset="0"/>
              </a:rPr>
              <a:t>(); ?&gt;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/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&lt;html&gt;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&lt;body&gt;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/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&lt;/body&gt;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&lt;/html&gt;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>
              <a:defRPr/>
            </a:pPr>
            <a:r>
              <a:rPr lang="en-US" sz="4100" smtClean="0"/>
              <a:t>Why is PHP used?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1000" y="1905000"/>
            <a:ext cx="794385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</a:pPr>
            <a:r>
              <a:rPr lang="en-US" b="0" dirty="0">
                <a:latin typeface="+mn-lt"/>
              </a:rPr>
              <a:t>Cross Platform</a:t>
            </a:r>
            <a:br>
              <a:rPr lang="en-US" b="0" dirty="0">
                <a:latin typeface="+mn-lt"/>
              </a:rPr>
            </a:br>
            <a:r>
              <a:rPr lang="en-US" b="0" dirty="0">
                <a:latin typeface="+mn-lt"/>
              </a:rPr>
              <a:t>Runs on almost any Web server on several operating systems.</a:t>
            </a:r>
            <a:br>
              <a:rPr lang="en-US" b="0" dirty="0">
                <a:latin typeface="+mn-lt"/>
              </a:rPr>
            </a:br>
            <a:r>
              <a:rPr lang="en-US" b="0" dirty="0">
                <a:latin typeface="+mn-lt"/>
              </a:rPr>
              <a:t>One of the strongest features is the wide range of supported databases</a:t>
            </a:r>
          </a:p>
          <a:p>
            <a:pPr marL="342900" indent="-342900"/>
            <a:endParaRPr lang="en-US" b="0" dirty="0">
              <a:latin typeface="+mn-lt"/>
            </a:endParaRPr>
          </a:p>
          <a:p>
            <a:pPr marL="342900" indent="-342900"/>
            <a:r>
              <a:rPr lang="en-US" b="0" dirty="0">
                <a:latin typeface="+mn-lt"/>
              </a:rPr>
              <a:t>	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Web Servers: </a:t>
            </a:r>
            <a:r>
              <a:rPr lang="en-US" b="0" dirty="0">
                <a:latin typeface="+mn-lt"/>
              </a:rPr>
              <a:t>Apache, Microsoft IIS, </a:t>
            </a:r>
            <a:r>
              <a:rPr lang="en-US" b="0" dirty="0" err="1">
                <a:latin typeface="+mn-lt"/>
              </a:rPr>
              <a:t>Caudium</a:t>
            </a:r>
            <a:r>
              <a:rPr lang="en-US" b="0" dirty="0">
                <a:latin typeface="+mn-lt"/>
              </a:rPr>
              <a:t>, Netscape Enterprise Server</a:t>
            </a:r>
            <a:br>
              <a:rPr lang="en-US" b="0" dirty="0">
                <a:latin typeface="+mn-lt"/>
              </a:rPr>
            </a:br>
            <a:r>
              <a:rPr lang="en-US" b="0" dirty="0">
                <a:latin typeface="+mn-lt"/>
              </a:rPr>
              <a:t/>
            </a:r>
            <a:br>
              <a:rPr lang="en-US" b="0" dirty="0">
                <a:latin typeface="+mn-lt"/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Operating Systems: </a:t>
            </a:r>
            <a:r>
              <a:rPr lang="en-US" b="0" dirty="0">
                <a:latin typeface="+mn-lt"/>
              </a:rPr>
              <a:t>UNIX (HP-</a:t>
            </a:r>
            <a:r>
              <a:rPr lang="en-US" b="0" dirty="0" err="1">
                <a:latin typeface="+mn-lt"/>
              </a:rPr>
              <a:t>UX,OpenBSD,Solaris,Linux</a:t>
            </a:r>
            <a:r>
              <a:rPr lang="en-US" b="0" dirty="0">
                <a:latin typeface="+mn-lt"/>
              </a:rPr>
              <a:t>), Mac OSX, Windows NT/98/2000/XP/2003</a:t>
            </a:r>
          </a:p>
          <a:p>
            <a:pPr marL="342900" indent="-342900"/>
            <a:r>
              <a:rPr lang="en-US" b="0" dirty="0">
                <a:latin typeface="+mn-lt"/>
              </a:rPr>
              <a:t/>
            </a:r>
            <a:br>
              <a:rPr lang="en-US" b="0" dirty="0">
                <a:latin typeface="+mn-lt"/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Supported Databases: </a:t>
            </a:r>
            <a:r>
              <a:rPr lang="en-US" b="0" dirty="0" err="1">
                <a:latin typeface="+mn-lt"/>
              </a:rPr>
              <a:t>Adabas</a:t>
            </a:r>
            <a:r>
              <a:rPr lang="en-US" b="0" dirty="0">
                <a:latin typeface="+mn-lt"/>
              </a:rPr>
              <a:t> D, </a:t>
            </a:r>
            <a:r>
              <a:rPr lang="en-US" b="0" dirty="0" err="1">
                <a:latin typeface="+mn-lt"/>
              </a:rPr>
              <a:t>dBase,Empress</a:t>
            </a:r>
            <a:r>
              <a:rPr lang="en-US" b="0" dirty="0">
                <a:latin typeface="+mn-lt"/>
              </a:rPr>
              <a:t>, </a:t>
            </a:r>
            <a:r>
              <a:rPr lang="en-US" b="0" dirty="0" err="1">
                <a:latin typeface="+mn-lt"/>
              </a:rPr>
              <a:t>FilePro</a:t>
            </a:r>
            <a:r>
              <a:rPr lang="en-US" b="0" dirty="0">
                <a:latin typeface="+mn-lt"/>
              </a:rPr>
              <a:t> (read-only), </a:t>
            </a:r>
            <a:r>
              <a:rPr lang="en-US" b="0" dirty="0" err="1">
                <a:latin typeface="+mn-lt"/>
              </a:rPr>
              <a:t>Hyperwave,IBM</a:t>
            </a:r>
            <a:r>
              <a:rPr lang="en-US" b="0" dirty="0">
                <a:latin typeface="+mn-lt"/>
              </a:rPr>
              <a:t> DB2, Informix, Ingres, </a:t>
            </a:r>
            <a:r>
              <a:rPr lang="en-US" b="0" dirty="0" err="1">
                <a:latin typeface="+mn-lt"/>
              </a:rPr>
              <a:t>InterBase</a:t>
            </a:r>
            <a:r>
              <a:rPr lang="en-US" b="0" dirty="0">
                <a:latin typeface="+mn-lt"/>
              </a:rPr>
              <a:t>, </a:t>
            </a:r>
            <a:r>
              <a:rPr lang="en-US" b="0" dirty="0" err="1">
                <a:latin typeface="+mn-lt"/>
              </a:rPr>
              <a:t>FrontBase</a:t>
            </a:r>
            <a:r>
              <a:rPr lang="en-US" b="0" dirty="0">
                <a:latin typeface="+mn-lt"/>
              </a:rPr>
              <a:t>, </a:t>
            </a:r>
            <a:r>
              <a:rPr lang="en-US" b="0" dirty="0" err="1">
                <a:latin typeface="+mn-lt"/>
              </a:rPr>
              <a:t>mSQL</a:t>
            </a:r>
            <a:r>
              <a:rPr lang="en-US" b="0" dirty="0">
                <a:latin typeface="+mn-lt"/>
              </a:rPr>
              <a:t>, Direct MS-SQL, </a:t>
            </a:r>
            <a:r>
              <a:rPr lang="en-US" b="0" dirty="0" err="1">
                <a:latin typeface="+mn-lt"/>
              </a:rPr>
              <a:t>MySQL</a:t>
            </a:r>
            <a:r>
              <a:rPr lang="en-US" b="0" dirty="0">
                <a:latin typeface="+mn-lt"/>
              </a:rPr>
              <a:t>, ODBC, Oracle (OCI7 and OCI8), </a:t>
            </a:r>
            <a:r>
              <a:rPr lang="en-US" b="0" dirty="0" err="1">
                <a:latin typeface="+mn-lt"/>
              </a:rPr>
              <a:t>Ovrimos</a:t>
            </a:r>
            <a:r>
              <a:rPr lang="en-US" b="0" dirty="0">
                <a:latin typeface="+mn-lt"/>
              </a:rPr>
              <a:t>, </a:t>
            </a:r>
            <a:r>
              <a:rPr lang="en-US" b="0" dirty="0" err="1">
                <a:latin typeface="+mn-lt"/>
              </a:rPr>
              <a:t>PostgreSQL</a:t>
            </a:r>
            <a:r>
              <a:rPr lang="en-US" b="0" dirty="0">
                <a:latin typeface="+mn-lt"/>
              </a:rPr>
              <a:t>, </a:t>
            </a:r>
            <a:r>
              <a:rPr lang="en-US" b="0" dirty="0" err="1">
                <a:latin typeface="+mn-lt"/>
              </a:rPr>
              <a:t>SQLite</a:t>
            </a:r>
            <a:r>
              <a:rPr lang="en-US" b="0" dirty="0">
                <a:latin typeface="+mn-lt"/>
              </a:rPr>
              <a:t>, Solid, Sybase, </a:t>
            </a:r>
            <a:r>
              <a:rPr lang="en-US" b="0" dirty="0" err="1">
                <a:latin typeface="+mn-lt"/>
              </a:rPr>
              <a:t>Velocis,Unix</a:t>
            </a:r>
            <a:r>
              <a:rPr lang="en-US" b="0" dirty="0">
                <a:latin typeface="+mn-lt"/>
              </a:rPr>
              <a:t> </a:t>
            </a:r>
            <a:r>
              <a:rPr lang="en-US" b="0" dirty="0" err="1">
                <a:latin typeface="+mn-lt"/>
              </a:rPr>
              <a:t>dbm</a:t>
            </a:r>
            <a:r>
              <a:rPr lang="en-US" b="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Storing a Session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correct way to store and retrieve session variables is to use the PHP $_SESSION variable:</a:t>
            </a:r>
          </a:p>
          <a:p>
            <a:r>
              <a:rPr lang="en-US" sz="2700" dirty="0" smtClean="0">
                <a:latin typeface="Courier New" pitchFamily="49" charset="0"/>
              </a:rPr>
              <a:t>&lt;?</a:t>
            </a:r>
            <a:r>
              <a:rPr lang="en-US" sz="2700" dirty="0" err="1" smtClean="0">
                <a:latin typeface="Courier New" pitchFamily="49" charset="0"/>
              </a:rPr>
              <a:t>php</a:t>
            </a:r>
            <a:r>
              <a:rPr lang="en-US" sz="2700" dirty="0" smtClean="0">
                <a:latin typeface="Courier New" pitchFamily="49" charset="0"/>
              </a:rPr>
              <a:t/>
            </a:r>
            <a:br>
              <a:rPr lang="en-US" sz="2700" dirty="0" smtClean="0">
                <a:latin typeface="Courier New" pitchFamily="49" charset="0"/>
              </a:rPr>
            </a:br>
            <a:r>
              <a:rPr lang="en-US" sz="2700" dirty="0" err="1" smtClean="0">
                <a:latin typeface="Courier New" pitchFamily="49" charset="0"/>
              </a:rPr>
              <a:t>session_start</a:t>
            </a:r>
            <a:r>
              <a:rPr lang="en-US" sz="2700" dirty="0" smtClean="0">
                <a:latin typeface="Courier New" pitchFamily="49" charset="0"/>
              </a:rPr>
              <a:t>();</a:t>
            </a:r>
            <a:br>
              <a:rPr lang="en-US" sz="2700" dirty="0" smtClean="0">
                <a:latin typeface="Courier New" pitchFamily="49" charset="0"/>
              </a:rPr>
            </a:br>
            <a:r>
              <a:rPr lang="en-US" sz="2700" dirty="0" smtClean="0">
                <a:latin typeface="Courier New" pitchFamily="49" charset="0"/>
              </a:rPr>
              <a:t>// store session data</a:t>
            </a:r>
            <a:br>
              <a:rPr lang="en-US" sz="2700" dirty="0" smtClean="0">
                <a:latin typeface="Courier New" pitchFamily="49" charset="0"/>
              </a:rPr>
            </a:br>
            <a:r>
              <a:rPr lang="en-US" sz="2700" dirty="0" smtClean="0">
                <a:latin typeface="Courier New" pitchFamily="49" charset="0"/>
              </a:rPr>
              <a:t>$_SESSION['views']=1;</a:t>
            </a:r>
            <a:br>
              <a:rPr lang="en-US" sz="2700" dirty="0" smtClean="0">
                <a:latin typeface="Courier New" pitchFamily="49" charset="0"/>
              </a:rPr>
            </a:br>
            <a:r>
              <a:rPr lang="en-US" sz="2700" dirty="0" smtClean="0">
                <a:latin typeface="Courier New" pitchFamily="49" charset="0"/>
              </a:rPr>
              <a:t>?&gt;</a:t>
            </a:r>
            <a:br>
              <a:rPr lang="en-US" sz="2700" dirty="0" smtClean="0">
                <a:latin typeface="Courier New" pitchFamily="49" charset="0"/>
              </a:rPr>
            </a:br>
            <a:r>
              <a:rPr lang="en-US" sz="2700" dirty="0" smtClean="0">
                <a:latin typeface="Courier New" pitchFamily="49" charset="0"/>
              </a:rPr>
              <a:t/>
            </a:r>
            <a:br>
              <a:rPr lang="en-US" sz="2700" dirty="0" smtClean="0">
                <a:latin typeface="Courier New" pitchFamily="49" charset="0"/>
              </a:rPr>
            </a:br>
            <a:r>
              <a:rPr lang="en-US" sz="2700" dirty="0" smtClean="0">
                <a:latin typeface="Courier New" pitchFamily="49" charset="0"/>
              </a:rPr>
              <a:t>&lt;html&gt;</a:t>
            </a:r>
            <a:br>
              <a:rPr lang="en-US" sz="2700" dirty="0" smtClean="0">
                <a:latin typeface="Courier New" pitchFamily="49" charset="0"/>
              </a:rPr>
            </a:br>
            <a:r>
              <a:rPr lang="en-US" sz="2700" dirty="0" smtClean="0">
                <a:latin typeface="Courier New" pitchFamily="49" charset="0"/>
              </a:rPr>
              <a:t>&lt;body&gt;</a:t>
            </a:r>
            <a:br>
              <a:rPr lang="en-US" sz="2700" dirty="0" smtClean="0">
                <a:latin typeface="Courier New" pitchFamily="49" charset="0"/>
              </a:rPr>
            </a:br>
            <a:r>
              <a:rPr lang="en-US" sz="2700" dirty="0" smtClean="0">
                <a:latin typeface="Courier New" pitchFamily="49" charset="0"/>
              </a:rPr>
              <a:t/>
            </a:r>
            <a:br>
              <a:rPr lang="en-US" sz="2700" dirty="0" smtClean="0">
                <a:latin typeface="Courier New" pitchFamily="49" charset="0"/>
              </a:rPr>
            </a:br>
            <a:r>
              <a:rPr lang="en-US" sz="2700" dirty="0" smtClean="0">
                <a:latin typeface="Courier New" pitchFamily="49" charset="0"/>
              </a:rPr>
              <a:t>&lt;?</a:t>
            </a:r>
            <a:r>
              <a:rPr lang="en-US" sz="2700" dirty="0" err="1" smtClean="0">
                <a:latin typeface="Courier New" pitchFamily="49" charset="0"/>
              </a:rPr>
              <a:t>php</a:t>
            </a:r>
            <a:r>
              <a:rPr lang="en-US" sz="2700" dirty="0" smtClean="0">
                <a:latin typeface="Courier New" pitchFamily="49" charset="0"/>
              </a:rPr>
              <a:t/>
            </a:r>
            <a:br>
              <a:rPr lang="en-US" sz="2700" dirty="0" smtClean="0">
                <a:latin typeface="Courier New" pitchFamily="49" charset="0"/>
              </a:rPr>
            </a:br>
            <a:r>
              <a:rPr lang="en-US" sz="2700" dirty="0" smtClean="0">
                <a:latin typeface="Courier New" pitchFamily="49" charset="0"/>
              </a:rPr>
              <a:t>//retrieve session data</a:t>
            </a:r>
            <a:br>
              <a:rPr lang="en-US" sz="2700" dirty="0" smtClean="0">
                <a:latin typeface="Courier New" pitchFamily="49" charset="0"/>
              </a:rPr>
            </a:br>
            <a:r>
              <a:rPr lang="en-US" sz="2700" dirty="0" smtClean="0">
                <a:latin typeface="Courier New" pitchFamily="49" charset="0"/>
              </a:rPr>
              <a:t>echo "</a:t>
            </a:r>
            <a:r>
              <a:rPr lang="en-US" sz="2700" dirty="0" err="1" smtClean="0">
                <a:latin typeface="Courier New" pitchFamily="49" charset="0"/>
              </a:rPr>
              <a:t>Pageviews</a:t>
            </a:r>
            <a:r>
              <a:rPr lang="en-US" sz="2700" dirty="0" smtClean="0">
                <a:latin typeface="Courier New" pitchFamily="49" charset="0"/>
              </a:rPr>
              <a:t>=". $_SESSION['views'];</a:t>
            </a:r>
            <a:br>
              <a:rPr lang="en-US" sz="2700" dirty="0" smtClean="0">
                <a:latin typeface="Courier New" pitchFamily="49" charset="0"/>
              </a:rPr>
            </a:br>
            <a:r>
              <a:rPr lang="en-US" sz="2700" dirty="0" smtClean="0">
                <a:latin typeface="Courier New" pitchFamily="49" charset="0"/>
              </a:rPr>
              <a:t>?&gt;</a:t>
            </a:r>
            <a:br>
              <a:rPr lang="en-US" sz="2700" dirty="0" smtClean="0">
                <a:latin typeface="Courier New" pitchFamily="49" charset="0"/>
              </a:rPr>
            </a:br>
            <a:r>
              <a:rPr lang="en-US" sz="2700" dirty="0" smtClean="0">
                <a:latin typeface="Courier New" pitchFamily="49" charset="0"/>
              </a:rPr>
              <a:t/>
            </a:r>
            <a:br>
              <a:rPr lang="en-US" sz="2700" dirty="0" smtClean="0">
                <a:latin typeface="Courier New" pitchFamily="49" charset="0"/>
              </a:rPr>
            </a:br>
            <a:r>
              <a:rPr lang="en-US" sz="2700" dirty="0" smtClean="0">
                <a:latin typeface="Courier New" pitchFamily="49" charset="0"/>
              </a:rPr>
              <a:t>&lt;/body&gt;</a:t>
            </a:r>
            <a:br>
              <a:rPr lang="en-US" sz="2700" dirty="0" smtClean="0">
                <a:latin typeface="Courier New" pitchFamily="49" charset="0"/>
              </a:rPr>
            </a:br>
            <a:r>
              <a:rPr lang="en-US" sz="2700" dirty="0" smtClean="0">
                <a:latin typeface="Courier New" pitchFamily="49" charset="0"/>
              </a:rPr>
              <a:t>&lt;/html&gt;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isset</a:t>
            </a:r>
            <a:r>
              <a:rPr lang="en-US" dirty="0" smtClean="0"/>
              <a:t>() function checks if the "views" variable has already been set</a:t>
            </a:r>
          </a:p>
          <a:p>
            <a:r>
              <a:rPr lang="en-US" sz="1900" dirty="0" smtClean="0">
                <a:latin typeface="Courier New" pitchFamily="49" charset="0"/>
              </a:rPr>
              <a:t>&lt;?</a:t>
            </a:r>
            <a:r>
              <a:rPr lang="en-US" sz="1900" dirty="0" err="1" smtClean="0">
                <a:latin typeface="Courier New" pitchFamily="49" charset="0"/>
              </a:rPr>
              <a:t>php</a:t>
            </a:r>
            <a:r>
              <a:rPr lang="en-US" sz="1900" dirty="0" smtClean="0">
                <a:latin typeface="Courier New" pitchFamily="49" charset="0"/>
              </a:rPr>
              <a:t/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err="1" smtClean="0">
                <a:latin typeface="Courier New" pitchFamily="49" charset="0"/>
              </a:rPr>
              <a:t>session_start</a:t>
            </a:r>
            <a:r>
              <a:rPr lang="en-US" sz="1900" dirty="0" smtClean="0">
                <a:latin typeface="Courier New" pitchFamily="49" charset="0"/>
              </a:rPr>
              <a:t>();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/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if(</a:t>
            </a:r>
            <a:r>
              <a:rPr lang="en-US" sz="1900" dirty="0" err="1" smtClean="0">
                <a:latin typeface="Courier New" pitchFamily="49" charset="0"/>
              </a:rPr>
              <a:t>isset</a:t>
            </a:r>
            <a:r>
              <a:rPr lang="en-US" sz="1900" dirty="0" smtClean="0">
                <a:latin typeface="Courier New" pitchFamily="49" charset="0"/>
              </a:rPr>
              <a:t>($_SESSION['views']))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$_SESSION['views']=$_SESSION['views']+1;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else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$_SESSION['views']=1;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echo "Views=". $_SESSION['views'];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?&gt;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Destroying a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unset() function is used to free the specified session variable:</a:t>
            </a:r>
          </a:p>
          <a:p>
            <a:r>
              <a:rPr lang="en-US" sz="1900" dirty="0" smtClean="0">
                <a:latin typeface="Courier New" pitchFamily="49" charset="0"/>
              </a:rPr>
              <a:t>&lt;?</a:t>
            </a:r>
            <a:r>
              <a:rPr lang="en-US" sz="1900" dirty="0" err="1" smtClean="0">
                <a:latin typeface="Courier New" pitchFamily="49" charset="0"/>
              </a:rPr>
              <a:t>php</a:t>
            </a:r>
            <a:r>
              <a:rPr lang="en-US" sz="1900" dirty="0" smtClean="0">
                <a:latin typeface="Courier New" pitchFamily="49" charset="0"/>
              </a:rPr>
              <a:t/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unset($_SESSION['views']);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?&gt; </a:t>
            </a:r>
          </a:p>
          <a:p>
            <a:r>
              <a:rPr lang="en-US" dirty="0" smtClean="0"/>
              <a:t>Completely destroy the session by calling the </a:t>
            </a:r>
            <a:r>
              <a:rPr lang="en-US" dirty="0" err="1" smtClean="0"/>
              <a:t>session_destroy</a:t>
            </a:r>
            <a:r>
              <a:rPr lang="en-US" dirty="0" smtClean="0"/>
              <a:t>() function:</a:t>
            </a:r>
          </a:p>
          <a:p>
            <a:r>
              <a:rPr lang="en-US" sz="1900" dirty="0" smtClean="0">
                <a:latin typeface="Courier New" pitchFamily="49" charset="0"/>
              </a:rPr>
              <a:t>&lt;?</a:t>
            </a:r>
            <a:r>
              <a:rPr lang="en-US" sz="1900" dirty="0" err="1" smtClean="0">
                <a:latin typeface="Courier New" pitchFamily="49" charset="0"/>
              </a:rPr>
              <a:t>php</a:t>
            </a:r>
            <a:r>
              <a:rPr lang="en-US" sz="1900" dirty="0" smtClean="0">
                <a:latin typeface="Courier New" pitchFamily="49" charset="0"/>
              </a:rPr>
              <a:t/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err="1" smtClean="0">
                <a:latin typeface="Courier New" pitchFamily="49" charset="0"/>
              </a:rPr>
              <a:t>session_destroy</a:t>
            </a:r>
            <a:r>
              <a:rPr lang="en-US" sz="1900" dirty="0" smtClean="0">
                <a:latin typeface="Courier New" pitchFamily="49" charset="0"/>
              </a:rPr>
              <a:t>();</a:t>
            </a:r>
            <a:br>
              <a:rPr lang="en-US" sz="1900" dirty="0" smtClean="0">
                <a:latin typeface="Courier New" pitchFamily="49" charset="0"/>
              </a:rPr>
            </a:br>
            <a:r>
              <a:rPr lang="en-US" sz="1900" dirty="0" smtClean="0">
                <a:latin typeface="Courier New" pitchFamily="49" charset="0"/>
              </a:rPr>
              <a:t>?&gt;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rIns="0" bIns="0" anchor="b">
            <a:normAutofit/>
          </a:bodyPr>
          <a:lstStyle/>
          <a:p>
            <a:pPr>
              <a:defRPr/>
            </a:pPr>
            <a:r>
              <a:rPr lang="en-US" b="1" smtClean="0"/>
              <a:t>Additional Resources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600" b="1" smtClean="0"/>
              <a:t>PHP Manual </a:t>
            </a:r>
            <a:r>
              <a:rPr lang="en-US" sz="1600" b="1" smtClean="0">
                <a:solidFill>
                  <a:srgbClr val="FCF97F"/>
                </a:solidFill>
                <a:hlinkClick r:id="rId2"/>
              </a:rPr>
              <a:t>http://docs.php.net/</a:t>
            </a:r>
            <a:r>
              <a:rPr lang="en-US" sz="1600" b="1" smtClean="0">
                <a:solidFill>
                  <a:srgbClr val="FCF97F"/>
                </a:solidFill>
              </a:rPr>
              <a:t/>
            </a:r>
            <a:br>
              <a:rPr lang="en-US" sz="1600" b="1" smtClean="0">
                <a:solidFill>
                  <a:srgbClr val="FCF97F"/>
                </a:solidFill>
              </a:rPr>
            </a:br>
            <a:endParaRPr lang="en-US" sz="1600" b="1" smtClean="0">
              <a:solidFill>
                <a:srgbClr val="FCF97F"/>
              </a:solidFill>
            </a:endParaRPr>
          </a:p>
          <a:p>
            <a:pPr eaLnBrk="1" hangingPunct="1"/>
            <a:r>
              <a:rPr lang="en-US" sz="1600" b="1" smtClean="0"/>
              <a:t>PHP Tutorial </a:t>
            </a:r>
            <a:r>
              <a:rPr lang="en-US" sz="1600" b="1" smtClean="0">
                <a:solidFill>
                  <a:srgbClr val="FFFF66"/>
                </a:solidFill>
                <a:hlinkClick r:id="rId3"/>
              </a:rPr>
              <a:t>http://academ.hvcc.edu/~kantopet/php/index.php</a:t>
            </a:r>
            <a:r>
              <a:rPr lang="en-US" sz="1600" b="1" smtClean="0">
                <a:solidFill>
                  <a:srgbClr val="FFFF66"/>
                </a:solidFill>
              </a:rPr>
              <a:t/>
            </a:r>
            <a:br>
              <a:rPr lang="en-US" sz="1600" b="1" smtClean="0">
                <a:solidFill>
                  <a:srgbClr val="FFFF66"/>
                </a:solidFill>
              </a:rPr>
            </a:br>
            <a:endParaRPr lang="en-US" sz="1600" b="1" smtClean="0">
              <a:solidFill>
                <a:srgbClr val="FFFF66"/>
              </a:solidFill>
            </a:endParaRPr>
          </a:p>
          <a:p>
            <a:pPr eaLnBrk="1" hangingPunct="1"/>
            <a:r>
              <a:rPr lang="en-US" sz="1600" b="1" smtClean="0"/>
              <a:t>PHP Coder</a:t>
            </a:r>
            <a:r>
              <a:rPr lang="en-US" sz="1600" b="1" smtClean="0">
                <a:solidFill>
                  <a:srgbClr val="FFFF66"/>
                </a:solidFill>
              </a:rPr>
              <a:t> </a:t>
            </a:r>
            <a:r>
              <a:rPr lang="en-US" sz="1600" b="1" smtClean="0">
                <a:hlinkClick r:id="rId4"/>
              </a:rPr>
              <a:t>http://www.phpide.de/</a:t>
            </a:r>
            <a:endParaRPr lang="en-US" sz="1600" b="1" smtClean="0"/>
          </a:p>
          <a:p>
            <a:pPr eaLnBrk="1" hangingPunct="1"/>
            <a:endParaRPr lang="en-US" sz="1600" b="1" smtClean="0"/>
          </a:p>
          <a:p>
            <a:pPr eaLnBrk="1" hangingPunct="1"/>
            <a:r>
              <a:rPr lang="en-US" sz="1600" b="1" smtClean="0"/>
              <a:t>JEdit </a:t>
            </a:r>
            <a:r>
              <a:rPr lang="en-US" sz="1600" b="1" smtClean="0">
                <a:hlinkClick r:id="rId5"/>
              </a:rPr>
              <a:t>http://www.jedit.org/</a:t>
            </a:r>
            <a:r>
              <a:rPr lang="en-US" sz="1600" b="1" smtClean="0"/>
              <a:t/>
            </a:r>
            <a:br>
              <a:rPr lang="en-US" sz="1600" b="1" smtClean="0"/>
            </a:br>
            <a:endParaRPr lang="en-US" sz="1600" b="1" smtClean="0">
              <a:solidFill>
                <a:srgbClr val="FFFF66"/>
              </a:solidFill>
            </a:endParaRPr>
          </a:p>
          <a:p>
            <a:pPr eaLnBrk="1" hangingPunct="1"/>
            <a:r>
              <a:rPr lang="en-US" sz="1600" b="1" smtClean="0"/>
              <a:t>PHP's creator offers his thoughts on the PHP phenomenon, what has shaped and motivated the language, and where the PHP movement is heading </a:t>
            </a:r>
            <a:r>
              <a:rPr lang="en-US" sz="1600" b="1" smtClean="0">
                <a:solidFill>
                  <a:srgbClr val="FFFF66"/>
                </a:solidFill>
                <a:hlinkClick r:id="rId6"/>
              </a:rPr>
              <a:t>http://www.oracle.com/technology/pub/articles/php_experts/rasmus_php.html</a:t>
            </a:r>
            <a:r>
              <a:rPr lang="en-US" sz="1600" b="1" smtClean="0">
                <a:solidFill>
                  <a:srgbClr val="FFFF66"/>
                </a:solidFill>
              </a:rPr>
              <a:t/>
            </a:r>
            <a:br>
              <a:rPr lang="en-US" sz="1600" b="1" smtClean="0">
                <a:solidFill>
                  <a:srgbClr val="FFFF66"/>
                </a:solidFill>
              </a:rPr>
            </a:br>
            <a:endParaRPr lang="en-US" sz="1600" b="1" smtClean="0">
              <a:solidFill>
                <a:srgbClr val="FFFF66"/>
              </a:solidFill>
            </a:endParaRPr>
          </a:p>
          <a:p>
            <a:pPr eaLnBrk="1" hangingPunct="1"/>
            <a:r>
              <a:rPr lang="en-US" sz="1600" b="1" smtClean="0"/>
              <a:t>Hotscripts – A large number of PHP scripts can be found at:</a:t>
            </a:r>
            <a:r>
              <a:rPr lang="en-US" sz="1600" b="1" smtClean="0">
                <a:solidFill>
                  <a:srgbClr val="FFFF66"/>
                </a:solidFill>
              </a:rPr>
              <a:t> </a:t>
            </a:r>
            <a:r>
              <a:rPr lang="en-US" sz="1600" b="1" smtClean="0">
                <a:hlinkClick r:id="rId7"/>
              </a:rPr>
              <a:t>http://hotscripts.com/PHP/Scripts_and_Programs/index.html</a:t>
            </a:r>
            <a:endParaRPr lang="en-US" sz="1600" b="1" smtClean="0">
              <a:solidFill>
                <a:srgbClr val="FFFF66"/>
              </a:solidFill>
            </a:endParaRPr>
          </a:p>
          <a:p>
            <a:pPr eaLnBrk="1" hangingPunct="1">
              <a:buFontTx/>
              <a:buNone/>
            </a:pPr>
            <a:endParaRPr lang="en-US" sz="1600" b="1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 vert="horz" lIns="0" rIns="0" bIns="0" anchor="b">
            <a:normAutofit/>
          </a:bodyPr>
          <a:lstStyle/>
          <a:p>
            <a:pPr>
              <a:defRPr/>
            </a:pPr>
            <a:r>
              <a:rPr lang="en-US" b="1" dirty="0" smtClean="0"/>
              <a:t>Additional Information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Some of the new functions added in version 5: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1400" b="1" dirty="0" smtClean="0"/>
              <a:t>Arrays:</a:t>
            </a:r>
            <a:br>
              <a:rPr lang="en-US" sz="1400" b="1" dirty="0" smtClean="0"/>
            </a:br>
            <a:r>
              <a:rPr lang="en-US" sz="1400" b="1" dirty="0" err="1" smtClean="0">
                <a:hlinkClick r:id="rId2"/>
              </a:rPr>
              <a:t>array_combine</a:t>
            </a:r>
            <a:r>
              <a:rPr lang="en-US" sz="1400" b="1" dirty="0" smtClean="0">
                <a:hlinkClick r:id="rId2"/>
              </a:rPr>
              <a:t>()</a:t>
            </a:r>
            <a:r>
              <a:rPr lang="en-US" sz="1400" b="1" dirty="0" smtClean="0"/>
              <a:t> - Creates an array by using one array for keys and another for its values 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dirty="0" err="1" smtClean="0">
                <a:hlinkClick r:id="rId3"/>
              </a:rPr>
              <a:t>array_walk_recursive</a:t>
            </a:r>
            <a:r>
              <a:rPr lang="en-US" sz="1400" b="1" dirty="0" smtClean="0">
                <a:hlinkClick r:id="rId3"/>
              </a:rPr>
              <a:t>()</a:t>
            </a:r>
            <a:r>
              <a:rPr lang="en-US" sz="1400" b="1" dirty="0" smtClean="0"/>
              <a:t> - Apply a user function recursively to every member of an array </a:t>
            </a:r>
          </a:p>
          <a:p>
            <a:pPr eaLnBrk="1" hangingPunct="1">
              <a:lnSpc>
                <a:spcPct val="80000"/>
              </a:lnSpc>
            </a:pPr>
            <a:endParaRPr lang="en-US" sz="14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1400" b="1" dirty="0" smtClean="0"/>
              <a:t>Date and Time Related: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dirty="0" err="1" smtClean="0">
                <a:hlinkClick r:id="rId4"/>
              </a:rPr>
              <a:t>idate</a:t>
            </a:r>
            <a:r>
              <a:rPr lang="en-US" sz="1400" b="1" dirty="0" smtClean="0">
                <a:hlinkClick r:id="rId4"/>
              </a:rPr>
              <a:t>()</a:t>
            </a:r>
            <a:r>
              <a:rPr lang="en-US" sz="1400" dirty="0" smtClean="0"/>
              <a:t> - </a:t>
            </a:r>
            <a:r>
              <a:rPr lang="en-US" sz="1400" b="1" dirty="0" smtClean="0"/>
              <a:t>Format a local time/date as integer 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dirty="0" err="1" smtClean="0">
                <a:hlinkClick r:id="rId5"/>
              </a:rPr>
              <a:t>date_sunset</a:t>
            </a:r>
            <a:r>
              <a:rPr lang="en-US" sz="1400" b="1" dirty="0" smtClean="0">
                <a:hlinkClick r:id="rId5"/>
              </a:rPr>
              <a:t>()</a:t>
            </a:r>
            <a:r>
              <a:rPr lang="en-US" sz="1400" dirty="0" smtClean="0"/>
              <a:t> - </a:t>
            </a:r>
            <a:r>
              <a:rPr lang="en-US" sz="1400" b="1" dirty="0" smtClean="0"/>
              <a:t>Time of sunset for a given day and location</a:t>
            </a:r>
            <a:r>
              <a:rPr lang="en-US" sz="1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dirty="0" err="1" smtClean="0">
                <a:hlinkClick r:id="rId6"/>
              </a:rPr>
              <a:t>date_sunrise</a:t>
            </a:r>
            <a:r>
              <a:rPr lang="en-US" sz="1400" b="1" dirty="0" smtClean="0">
                <a:hlinkClick r:id="rId6"/>
              </a:rPr>
              <a:t>()</a:t>
            </a:r>
            <a:r>
              <a:rPr lang="en-US" sz="1400" b="1" dirty="0" smtClean="0"/>
              <a:t> -</a:t>
            </a:r>
            <a:r>
              <a:rPr lang="en-US" sz="1400" dirty="0" smtClean="0"/>
              <a:t> </a:t>
            </a:r>
            <a:r>
              <a:rPr lang="en-US" sz="1400" b="1" dirty="0" smtClean="0"/>
              <a:t>Time of sunrise for a given day and location</a:t>
            </a:r>
            <a:r>
              <a:rPr lang="en-US" sz="1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dirty="0" err="1" smtClean="0">
                <a:hlinkClick r:id="rId7"/>
              </a:rPr>
              <a:t>time_nanosleep</a:t>
            </a:r>
            <a:r>
              <a:rPr lang="en-US" sz="1400" b="1" dirty="0" smtClean="0">
                <a:hlinkClick r:id="rId7"/>
              </a:rPr>
              <a:t>()</a:t>
            </a:r>
            <a:r>
              <a:rPr lang="en-US" sz="1400" dirty="0" smtClean="0"/>
              <a:t> - </a:t>
            </a:r>
            <a:r>
              <a:rPr lang="en-US" sz="1400" b="1" dirty="0" smtClean="0"/>
              <a:t>Delay for a number of seconds and </a:t>
            </a:r>
            <a:r>
              <a:rPr lang="en-US" sz="1400" b="1" dirty="0" err="1" smtClean="0"/>
              <a:t>nano</a:t>
            </a:r>
            <a:r>
              <a:rPr lang="en-US" sz="1400" b="1" dirty="0" smtClean="0"/>
              <a:t> seconds </a:t>
            </a:r>
          </a:p>
          <a:p>
            <a:pPr eaLnBrk="1" hangingPunct="1">
              <a:lnSpc>
                <a:spcPct val="80000"/>
              </a:lnSpc>
            </a:pPr>
            <a:endParaRPr lang="en-US" sz="14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1400" b="1" dirty="0" smtClean="0"/>
              <a:t>Strings: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dirty="0" err="1" smtClean="0">
                <a:hlinkClick r:id="rId8"/>
              </a:rPr>
              <a:t>str_split</a:t>
            </a:r>
            <a:r>
              <a:rPr lang="en-US" sz="1400" b="1" dirty="0" smtClean="0">
                <a:hlinkClick r:id="rId8"/>
              </a:rPr>
              <a:t>()</a:t>
            </a:r>
            <a:r>
              <a:rPr lang="en-US" sz="1400" b="1" dirty="0" smtClean="0"/>
              <a:t> -</a:t>
            </a:r>
            <a:r>
              <a:rPr lang="en-US" sz="1400" dirty="0" smtClean="0"/>
              <a:t> </a:t>
            </a:r>
            <a:r>
              <a:rPr lang="en-US" sz="1400" b="1" dirty="0" smtClean="0"/>
              <a:t>Convert a string to an array</a:t>
            </a:r>
            <a:r>
              <a:rPr lang="en-US" sz="1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dirty="0" err="1" smtClean="0">
                <a:hlinkClick r:id="rId9"/>
              </a:rPr>
              <a:t>strpbrk</a:t>
            </a:r>
            <a:r>
              <a:rPr lang="en-US" sz="1400" b="1" dirty="0" smtClean="0">
                <a:hlinkClick r:id="rId9"/>
              </a:rPr>
              <a:t>()</a:t>
            </a:r>
            <a:r>
              <a:rPr lang="en-US" sz="1400" dirty="0" smtClean="0"/>
              <a:t> - </a:t>
            </a:r>
            <a:r>
              <a:rPr lang="en-US" sz="1400" b="1" dirty="0" smtClean="0"/>
              <a:t>Search a string for any of a set of characters</a:t>
            </a:r>
            <a:r>
              <a:rPr lang="en-US" sz="1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dirty="0" err="1" smtClean="0">
                <a:hlinkClick r:id="rId10"/>
              </a:rPr>
              <a:t>substr_compare</a:t>
            </a:r>
            <a:r>
              <a:rPr lang="en-US" sz="1400" b="1" dirty="0" smtClean="0">
                <a:hlinkClick r:id="rId10"/>
              </a:rPr>
              <a:t>()</a:t>
            </a:r>
            <a:r>
              <a:rPr lang="en-US" sz="1400" dirty="0" smtClean="0"/>
              <a:t> - </a:t>
            </a:r>
            <a:r>
              <a:rPr lang="en-US" sz="1400" b="1" dirty="0" smtClean="0"/>
              <a:t>Binary safe optionally case insensitive comparison of two strings from an offset, up to length characters </a:t>
            </a:r>
          </a:p>
          <a:p>
            <a:pPr eaLnBrk="1" hangingPunct="1">
              <a:lnSpc>
                <a:spcPct val="80000"/>
              </a:lnSpc>
            </a:pPr>
            <a:endParaRPr lang="en-US" sz="14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1400" b="1" dirty="0" smtClean="0"/>
              <a:t>Other: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dirty="0" err="1" smtClean="0">
                <a:hlinkClick r:id="rId11"/>
              </a:rPr>
              <a:t>php_check_syntax</a:t>
            </a:r>
            <a:r>
              <a:rPr lang="en-US" sz="1400" b="1" dirty="0" smtClean="0">
                <a:hlinkClick r:id="rId11"/>
              </a:rPr>
              <a:t>()</a:t>
            </a:r>
            <a:r>
              <a:rPr lang="en-US" sz="1400" b="1" dirty="0" smtClean="0"/>
              <a:t> - Check the syntax of the specified file</a:t>
            </a:r>
            <a:r>
              <a:rPr lang="en-US" sz="1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dirty="0" err="1" smtClean="0">
                <a:hlinkClick r:id="rId12"/>
              </a:rPr>
              <a:t>php_strip_whitespace</a:t>
            </a:r>
            <a:r>
              <a:rPr lang="en-US" sz="1400" b="1" dirty="0" smtClean="0">
                <a:hlinkClick r:id="rId12"/>
              </a:rPr>
              <a:t>()</a:t>
            </a:r>
            <a:r>
              <a:rPr lang="en-US" sz="1400" b="1" dirty="0" smtClean="0"/>
              <a:t> </a:t>
            </a:r>
            <a:r>
              <a:rPr lang="en-US" sz="1400" dirty="0" smtClean="0"/>
              <a:t>- </a:t>
            </a:r>
            <a:r>
              <a:rPr lang="en-US" sz="1400" b="1" dirty="0" smtClean="0"/>
              <a:t>Return source with stripped comments and whitespace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>
              <a:defRPr/>
            </a:pPr>
            <a:r>
              <a:rPr lang="en-US" sz="4100" smtClean="0"/>
              <a:t>Why is PHP used?</a:t>
            </a:r>
          </a:p>
        </p:txBody>
      </p:sp>
      <p:graphicFrame>
        <p:nvGraphicFramePr>
          <p:cNvPr id="43119" name="Group 111"/>
          <p:cNvGraphicFramePr>
            <a:graphicFrameLocks noGrp="1"/>
          </p:cNvGraphicFramePr>
          <p:nvPr>
            <p:ph type="tbl" idx="1"/>
          </p:nvPr>
        </p:nvGraphicFramePr>
        <p:xfrm>
          <a:off x="762000" y="2590800"/>
          <a:ext cx="7086600" cy="308152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14600"/>
                <a:gridCol w="4572000"/>
              </a:tblGrid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PHP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Software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Free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Platform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Free (Linux)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Development Tools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Free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PHP Coder,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jEdit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81000" y="1295400"/>
            <a:ext cx="79438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3"/>
            </a:pPr>
            <a:r>
              <a:rPr lang="en-US" b="0" dirty="0">
                <a:latin typeface="+mn-lt"/>
              </a:rPr>
              <a:t>Cost Benefits</a:t>
            </a:r>
            <a:br>
              <a:rPr lang="en-US" b="0" dirty="0">
                <a:latin typeface="+mn-lt"/>
              </a:rPr>
            </a:br>
            <a:r>
              <a:rPr lang="en-US" b="0" dirty="0">
                <a:latin typeface="+mn-lt"/>
              </a:rPr>
              <a:t>PHP is free. Open source code means that the entire PHP community will contribute towards bug fixes. There are several add-on technologies (libraries) for PHP that are also free.</a:t>
            </a:r>
          </a:p>
          <a:p>
            <a:pPr marL="342900" indent="-342900">
              <a:buFontTx/>
              <a:buAutoNum type="arabicPeriod" startAt="3"/>
            </a:pPr>
            <a:endParaRPr lang="en-US" sz="1400" dirty="0"/>
          </a:p>
          <a:p>
            <a:pPr marL="342900" indent="-342900"/>
            <a:r>
              <a:rPr lang="en-US" sz="1400" b="0" dirty="0"/>
              <a:t>	</a:t>
            </a:r>
            <a:endParaRPr lang="en-US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4047</TotalTime>
  <Words>3020</Words>
  <Application>Microsoft Office PowerPoint</Application>
  <PresentationFormat>On-screen Show (4:3)</PresentationFormat>
  <Paragraphs>615</Paragraphs>
  <Slides>84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5" baseType="lpstr">
      <vt:lpstr>Flow</vt:lpstr>
      <vt:lpstr>PHP: Hyper-text Preprocessor</vt:lpstr>
      <vt:lpstr>Agenda</vt:lpstr>
      <vt:lpstr>Brief History of PHP</vt:lpstr>
      <vt:lpstr>  Brief History of PHP</vt:lpstr>
      <vt:lpstr>Why is PHP used?</vt:lpstr>
      <vt:lpstr>How to output using PHP</vt:lpstr>
      <vt:lpstr>Examples</vt:lpstr>
      <vt:lpstr>Why is PHP used?</vt:lpstr>
      <vt:lpstr>Why is PHP used?</vt:lpstr>
      <vt:lpstr>Server-side Script</vt:lpstr>
      <vt:lpstr>Getting Started</vt:lpstr>
      <vt:lpstr>Start your Virtual Machine</vt:lpstr>
      <vt:lpstr>Getting Started</vt:lpstr>
      <vt:lpstr>Variables</vt:lpstr>
      <vt:lpstr>PHP: Loosely Typed</vt:lpstr>
      <vt:lpstr>Naming Rules for Variables</vt:lpstr>
      <vt:lpstr>PHP String Variables</vt:lpstr>
      <vt:lpstr>PHP String Variables</vt:lpstr>
      <vt:lpstr>PHP String Variables</vt:lpstr>
      <vt:lpstr>PHP String Variables</vt:lpstr>
      <vt:lpstr>PHP Operators</vt:lpstr>
      <vt:lpstr>PHP Operators</vt:lpstr>
      <vt:lpstr>PHP Operators</vt:lpstr>
      <vt:lpstr>PHP Operators</vt:lpstr>
      <vt:lpstr>Conditional Statements</vt:lpstr>
      <vt:lpstr>Conditional Statements</vt:lpstr>
      <vt:lpstr>Slide 27</vt:lpstr>
      <vt:lpstr>Switch Statement</vt:lpstr>
      <vt:lpstr>Slide 29</vt:lpstr>
      <vt:lpstr>Array</vt:lpstr>
      <vt:lpstr>Numeric Arrays</vt:lpstr>
      <vt:lpstr>Associative Arrays</vt:lpstr>
      <vt:lpstr>A different way </vt:lpstr>
      <vt:lpstr>Multidimensional Arrays</vt:lpstr>
      <vt:lpstr>Slide 35</vt:lpstr>
      <vt:lpstr>Looping</vt:lpstr>
      <vt:lpstr>while</vt:lpstr>
      <vt:lpstr>do...while</vt:lpstr>
      <vt:lpstr>for</vt:lpstr>
      <vt:lpstr>for</vt:lpstr>
      <vt:lpstr>foreach</vt:lpstr>
      <vt:lpstr>Activity</vt:lpstr>
      <vt:lpstr>Slide 43</vt:lpstr>
      <vt:lpstr>Functions</vt:lpstr>
      <vt:lpstr>Create a PHP Function</vt:lpstr>
      <vt:lpstr>Adding parameters</vt:lpstr>
      <vt:lpstr>Return values</vt:lpstr>
      <vt:lpstr>Activity</vt:lpstr>
      <vt:lpstr>Forms and User Input</vt:lpstr>
      <vt:lpstr>welcome.php</vt:lpstr>
      <vt:lpstr>$_GET Function</vt:lpstr>
      <vt:lpstr>Example</vt:lpstr>
      <vt:lpstr>When to use method="get"?</vt:lpstr>
      <vt:lpstr>$_POST Function</vt:lpstr>
      <vt:lpstr>Example</vt:lpstr>
      <vt:lpstr>When to use method="post"?</vt:lpstr>
      <vt:lpstr>Advanced features</vt:lpstr>
      <vt:lpstr>Example</vt:lpstr>
      <vt:lpstr>Examples</vt:lpstr>
      <vt:lpstr>Examples</vt:lpstr>
      <vt:lpstr>Examples</vt:lpstr>
      <vt:lpstr>Examples</vt:lpstr>
      <vt:lpstr>File Handling</vt:lpstr>
      <vt:lpstr>File open modes</vt:lpstr>
      <vt:lpstr>Slide 65</vt:lpstr>
      <vt:lpstr>Slide 66</vt:lpstr>
      <vt:lpstr>Examples</vt:lpstr>
      <vt:lpstr>Examples</vt:lpstr>
      <vt:lpstr>Examples</vt:lpstr>
      <vt:lpstr>Examples</vt:lpstr>
      <vt:lpstr>File Upload</vt:lpstr>
      <vt:lpstr>upload_file.php</vt:lpstr>
      <vt:lpstr>Exercise</vt:lpstr>
      <vt:lpstr>Cookies</vt:lpstr>
      <vt:lpstr>Slide 75</vt:lpstr>
      <vt:lpstr>Slide 76</vt:lpstr>
      <vt:lpstr>Slide 77</vt:lpstr>
      <vt:lpstr>Sessions</vt:lpstr>
      <vt:lpstr>Starting a PHP Session</vt:lpstr>
      <vt:lpstr>Storing a Session Variable</vt:lpstr>
      <vt:lpstr>Slide 81</vt:lpstr>
      <vt:lpstr>Destroying a Session</vt:lpstr>
      <vt:lpstr>Additional Resources</vt:lpstr>
      <vt:lpstr>Additional Information</vt:lpstr>
    </vt:vector>
  </TitlesOfParts>
  <Manager/>
  <Company>UCR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– An Introduction</dc:title>
  <dc:subject/>
  <dc:creator>UCR Libraries</dc:creator>
  <cp:keywords/>
  <dc:description/>
  <cp:lastModifiedBy>default</cp:lastModifiedBy>
  <cp:revision>308</cp:revision>
  <dcterms:created xsi:type="dcterms:W3CDTF">2004-11-15T18:57:43Z</dcterms:created>
  <dcterms:modified xsi:type="dcterms:W3CDTF">2009-05-29T01:28:45Z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TC011367951033</vt:lpwstr>
  </property>
</Properties>
</file>