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sldIdLst>
    <p:sldId id="405" r:id="rId2"/>
    <p:sldId id="256" r:id="rId3"/>
    <p:sldId id="279" r:id="rId4"/>
    <p:sldId id="330" r:id="rId5"/>
    <p:sldId id="340" r:id="rId6"/>
    <p:sldId id="332" r:id="rId7"/>
    <p:sldId id="333" r:id="rId8"/>
    <p:sldId id="334" r:id="rId9"/>
    <p:sldId id="394" r:id="rId10"/>
    <p:sldId id="335" r:id="rId11"/>
    <p:sldId id="375" r:id="rId12"/>
    <p:sldId id="342" r:id="rId13"/>
    <p:sldId id="343" r:id="rId14"/>
    <p:sldId id="344" r:id="rId15"/>
    <p:sldId id="345" r:id="rId16"/>
    <p:sldId id="351" r:id="rId17"/>
    <p:sldId id="346" r:id="rId18"/>
    <p:sldId id="353" r:id="rId19"/>
    <p:sldId id="358" r:id="rId20"/>
    <p:sldId id="359" r:id="rId21"/>
    <p:sldId id="360" r:id="rId22"/>
    <p:sldId id="354" r:id="rId23"/>
    <p:sldId id="395" r:id="rId24"/>
    <p:sldId id="400" r:id="rId25"/>
    <p:sldId id="399" r:id="rId26"/>
    <p:sldId id="401" r:id="rId27"/>
    <p:sldId id="398" r:id="rId28"/>
    <p:sldId id="355" r:id="rId29"/>
    <p:sldId id="376" r:id="rId30"/>
    <p:sldId id="391" r:id="rId31"/>
    <p:sldId id="387" r:id="rId32"/>
    <p:sldId id="389" r:id="rId33"/>
    <p:sldId id="388" r:id="rId34"/>
    <p:sldId id="392" r:id="rId35"/>
    <p:sldId id="357" r:id="rId36"/>
    <p:sldId id="378" r:id="rId37"/>
    <p:sldId id="379" r:id="rId38"/>
    <p:sldId id="380" r:id="rId39"/>
    <p:sldId id="381" r:id="rId40"/>
    <p:sldId id="384" r:id="rId41"/>
    <p:sldId id="402" r:id="rId42"/>
    <p:sldId id="393" r:id="rId43"/>
    <p:sldId id="383" r:id="rId44"/>
    <p:sldId id="356" r:id="rId45"/>
    <p:sldId id="352" r:id="rId46"/>
    <p:sldId id="347" r:id="rId47"/>
    <p:sldId id="348" r:id="rId48"/>
    <p:sldId id="350" r:id="rId49"/>
    <p:sldId id="361" r:id="rId50"/>
    <p:sldId id="362" r:id="rId51"/>
    <p:sldId id="403" r:id="rId52"/>
    <p:sldId id="404" r:id="rId53"/>
    <p:sldId id="366" r:id="rId54"/>
    <p:sldId id="363" r:id="rId55"/>
    <p:sldId id="364" r:id="rId56"/>
    <p:sldId id="365" r:id="rId57"/>
    <p:sldId id="367" r:id="rId58"/>
    <p:sldId id="368" r:id="rId59"/>
    <p:sldId id="369" r:id="rId60"/>
    <p:sldId id="370" r:id="rId61"/>
    <p:sldId id="371" r:id="rId62"/>
    <p:sldId id="372" r:id="rId63"/>
    <p:sldId id="373" r:id="rId64"/>
    <p:sldId id="374" r:id="rId65"/>
    <p:sldId id="324" r:id="rId66"/>
    <p:sldId id="327" r:id="rId67"/>
    <p:sldId id="328" r:id="rId68"/>
    <p:sldId id="329"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386" autoAdjust="0"/>
    <p:restoredTop sz="94660"/>
  </p:normalViewPr>
  <p:slideViewPr>
    <p:cSldViewPr>
      <p:cViewPr varScale="1">
        <p:scale>
          <a:sx n="54" d="100"/>
          <a:sy n="54" d="100"/>
        </p:scale>
        <p:origin x="-173"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2190585C-633C-4E7C-897E-F5B8BDE82F9C}" type="datetimeFigureOut">
              <a:rPr lang="en-US"/>
              <a:pPr>
                <a:defRPr/>
              </a:pPr>
              <a:t>9/25/2017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F07F1AE9-F442-45DE-B250-E331D9517F1E}" type="slidenum">
              <a:rPr lang="en-US" altLang="en-US"/>
              <a:pPr>
                <a:defRPr/>
              </a:pPr>
              <a:t>‹#›</a:t>
            </a:fld>
            <a:endParaRPr lang="en-US" altLang="en-US"/>
          </a:p>
        </p:txBody>
      </p:sp>
    </p:spTree>
    <p:extLst>
      <p:ext uri="{BB962C8B-B14F-4D97-AF65-F5344CB8AC3E}">
        <p14:creationId xmlns:p14="http://schemas.microsoft.com/office/powerpoint/2010/main" val="1093523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936D5A-0EF8-45AB-92DA-6A9BA7F910B9}" type="slidenum">
              <a:rPr lang="en-US" altLang="en-US" sz="1300" smtClean="0"/>
              <a:pPr eaLnBrk="1" hangingPunct="1">
                <a:spcBef>
                  <a:spcPct val="0"/>
                </a:spcBef>
              </a:pPr>
              <a:t>2</a:t>
            </a:fld>
            <a:endParaRPr lang="en-US"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A3BDCF-ED34-4BA8-BC15-596B72923EFA}" type="slidenum">
              <a:rPr lang="en-US" altLang="en-US" sz="1300" smtClean="0"/>
              <a:pPr eaLnBrk="1" hangingPunct="1">
                <a:spcBef>
                  <a:spcPct val="0"/>
                </a:spcBef>
              </a:pPr>
              <a:t>3</a:t>
            </a:fld>
            <a:endParaRPr lang="en-US"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4E6BFC-59F1-4113-81D4-3FB4CF2AE9A6}" type="slidenum">
              <a:rPr lang="en-US" altLang="en-US" sz="1300" smtClean="0"/>
              <a:pPr eaLnBrk="1" hangingPunct="1">
                <a:spcBef>
                  <a:spcPct val="0"/>
                </a:spcBef>
              </a:pPr>
              <a:t>65</a:t>
            </a:fld>
            <a:endParaRPr lang="en-US"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013B8E-4DD1-4658-9FF4-E06B65D1AE07}" type="slidenum">
              <a:rPr lang="en-US" altLang="en-US" sz="1300" smtClean="0"/>
              <a:pPr eaLnBrk="1" hangingPunct="1">
                <a:spcBef>
                  <a:spcPct val="0"/>
                </a:spcBef>
              </a:pPr>
              <a:t>66</a:t>
            </a:fld>
            <a:endParaRPr lang="en-US"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60DA84-0D47-4683-99B5-00F8519487D0}" type="slidenum">
              <a:rPr lang="en-US" altLang="en-US" sz="1300" smtClean="0"/>
              <a:pPr eaLnBrk="1" hangingPunct="1">
                <a:spcBef>
                  <a:spcPct val="0"/>
                </a:spcBef>
              </a:pPr>
              <a:t>67</a:t>
            </a:fld>
            <a:endParaRPr lang="en-US"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C81BE9-D477-407F-9522-9AD08CA53E3F}" type="slidenum">
              <a:rPr lang="en-US" altLang="en-US" sz="1300" smtClean="0"/>
              <a:pPr eaLnBrk="1" hangingPunct="1">
                <a:spcBef>
                  <a:spcPct val="0"/>
                </a:spcBef>
              </a:pPr>
              <a:t>68</a:t>
            </a:fld>
            <a:endParaRPr lang="en-US"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C20DB6-AF7E-4B9A-A147-DBECE0024E75}" type="datetimeFigureOut">
              <a:rPr lang="en-US"/>
              <a:pPr>
                <a:defRPr/>
              </a:pPr>
              <a:t>9/25/2017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B712A-38EA-4F0D-A1BD-E1433A3EA78E}" type="slidenum">
              <a:rPr lang="en-US" altLang="en-US"/>
              <a:pPr>
                <a:defRPr/>
              </a:pPr>
              <a:t>‹#›</a:t>
            </a:fld>
            <a:endParaRPr lang="en-US" altLang="en-US"/>
          </a:p>
        </p:txBody>
      </p:sp>
    </p:spTree>
    <p:extLst>
      <p:ext uri="{BB962C8B-B14F-4D97-AF65-F5344CB8AC3E}">
        <p14:creationId xmlns:p14="http://schemas.microsoft.com/office/powerpoint/2010/main" val="262005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7F7FA1-8157-46DE-B5A8-9C2E4E267494}" type="datetimeFigureOut">
              <a:rPr lang="en-US"/>
              <a:pPr>
                <a:defRPr/>
              </a:pPr>
              <a:t>9/25/2017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44163-B8C1-4A14-AB27-615BFB6B864F}" type="slidenum">
              <a:rPr lang="en-US" altLang="en-US"/>
              <a:pPr>
                <a:defRPr/>
              </a:pPr>
              <a:t>‹#›</a:t>
            </a:fld>
            <a:endParaRPr lang="en-US" altLang="en-US"/>
          </a:p>
        </p:txBody>
      </p:sp>
    </p:spTree>
    <p:extLst>
      <p:ext uri="{BB962C8B-B14F-4D97-AF65-F5344CB8AC3E}">
        <p14:creationId xmlns:p14="http://schemas.microsoft.com/office/powerpoint/2010/main" val="250567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78B951-C5BD-4430-AF57-25583AAAFB18}" type="datetimeFigureOut">
              <a:rPr lang="en-US"/>
              <a:pPr>
                <a:defRPr/>
              </a:pPr>
              <a:t>9/25/2017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1DAE67-A95B-444B-99B1-B08C820665DA}" type="slidenum">
              <a:rPr lang="en-US" altLang="en-US"/>
              <a:pPr>
                <a:defRPr/>
              </a:pPr>
              <a:t>‹#›</a:t>
            </a:fld>
            <a:endParaRPr lang="en-US" altLang="en-US"/>
          </a:p>
        </p:txBody>
      </p:sp>
    </p:spTree>
    <p:extLst>
      <p:ext uri="{BB962C8B-B14F-4D97-AF65-F5344CB8AC3E}">
        <p14:creationId xmlns:p14="http://schemas.microsoft.com/office/powerpoint/2010/main" val="325378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BEA9B0-1661-48E7-824B-FC9F99BAAE50}" type="datetimeFigureOut">
              <a:rPr lang="en-US"/>
              <a:pPr>
                <a:defRPr/>
              </a:pPr>
              <a:t>9/25/2017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518A0-494B-4FE2-ABED-57BD0838BEE0}" type="slidenum">
              <a:rPr lang="en-US" altLang="en-US"/>
              <a:pPr>
                <a:defRPr/>
              </a:pPr>
              <a:t>‹#›</a:t>
            </a:fld>
            <a:endParaRPr lang="en-US" altLang="en-US"/>
          </a:p>
        </p:txBody>
      </p:sp>
    </p:spTree>
    <p:extLst>
      <p:ext uri="{BB962C8B-B14F-4D97-AF65-F5344CB8AC3E}">
        <p14:creationId xmlns:p14="http://schemas.microsoft.com/office/powerpoint/2010/main" val="138360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542810-F5DC-46BD-930C-9BD10C72768F}" type="datetimeFigureOut">
              <a:rPr lang="en-US"/>
              <a:pPr>
                <a:defRPr/>
              </a:pPr>
              <a:t>9/25/2017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B87785-79F7-40B7-B0CE-829042888A56}" type="slidenum">
              <a:rPr lang="en-US" altLang="en-US"/>
              <a:pPr>
                <a:defRPr/>
              </a:pPr>
              <a:t>‹#›</a:t>
            </a:fld>
            <a:endParaRPr lang="en-US" altLang="en-US"/>
          </a:p>
        </p:txBody>
      </p:sp>
    </p:spTree>
    <p:extLst>
      <p:ext uri="{BB962C8B-B14F-4D97-AF65-F5344CB8AC3E}">
        <p14:creationId xmlns:p14="http://schemas.microsoft.com/office/powerpoint/2010/main" val="144758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ED9E40-B65A-4F99-A21B-314D37011368}" type="datetimeFigureOut">
              <a:rPr lang="en-US"/>
              <a:pPr>
                <a:defRPr/>
              </a:pPr>
              <a:t>9/25/2017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25C402-7A05-40D3-BA01-1006661FBE43}" type="slidenum">
              <a:rPr lang="en-US" altLang="en-US"/>
              <a:pPr>
                <a:defRPr/>
              </a:pPr>
              <a:t>‹#›</a:t>
            </a:fld>
            <a:endParaRPr lang="en-US" altLang="en-US"/>
          </a:p>
        </p:txBody>
      </p:sp>
    </p:spTree>
    <p:extLst>
      <p:ext uri="{BB962C8B-B14F-4D97-AF65-F5344CB8AC3E}">
        <p14:creationId xmlns:p14="http://schemas.microsoft.com/office/powerpoint/2010/main" val="353151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3CB5AF-359E-4435-A5C5-1D293AA10FE1}" type="datetimeFigureOut">
              <a:rPr lang="en-US"/>
              <a:pPr>
                <a:defRPr/>
              </a:pPr>
              <a:t>9/25/2017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954302-C14B-4C11-A200-40F21D79ADD1}" type="slidenum">
              <a:rPr lang="en-US" altLang="en-US"/>
              <a:pPr>
                <a:defRPr/>
              </a:pPr>
              <a:t>‹#›</a:t>
            </a:fld>
            <a:endParaRPr lang="en-US" altLang="en-US"/>
          </a:p>
        </p:txBody>
      </p:sp>
    </p:spTree>
    <p:extLst>
      <p:ext uri="{BB962C8B-B14F-4D97-AF65-F5344CB8AC3E}">
        <p14:creationId xmlns:p14="http://schemas.microsoft.com/office/powerpoint/2010/main" val="407475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9845D6-3A1D-4131-8C9F-4387D69707CE}" type="datetimeFigureOut">
              <a:rPr lang="en-US"/>
              <a:pPr>
                <a:defRPr/>
              </a:pPr>
              <a:t>9/25/2017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9501B8-72D1-40E9-9DC2-7B73C605363E}" type="slidenum">
              <a:rPr lang="en-US" altLang="en-US"/>
              <a:pPr>
                <a:defRPr/>
              </a:pPr>
              <a:t>‹#›</a:t>
            </a:fld>
            <a:endParaRPr lang="en-US" altLang="en-US"/>
          </a:p>
        </p:txBody>
      </p:sp>
    </p:spTree>
    <p:extLst>
      <p:ext uri="{BB962C8B-B14F-4D97-AF65-F5344CB8AC3E}">
        <p14:creationId xmlns:p14="http://schemas.microsoft.com/office/powerpoint/2010/main" val="115710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650364-DD98-4945-8282-77BEDE32CBA0}" type="datetimeFigureOut">
              <a:rPr lang="en-US"/>
              <a:pPr>
                <a:defRPr/>
              </a:pPr>
              <a:t>9/25/2017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B689C4-86D3-4543-8E8E-7D484C175921}" type="slidenum">
              <a:rPr lang="en-US" altLang="en-US"/>
              <a:pPr>
                <a:defRPr/>
              </a:pPr>
              <a:t>‹#›</a:t>
            </a:fld>
            <a:endParaRPr lang="en-US" altLang="en-US"/>
          </a:p>
        </p:txBody>
      </p:sp>
    </p:spTree>
    <p:extLst>
      <p:ext uri="{BB962C8B-B14F-4D97-AF65-F5344CB8AC3E}">
        <p14:creationId xmlns:p14="http://schemas.microsoft.com/office/powerpoint/2010/main" val="365690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B5EAD-BBD2-47DC-90FD-2C5D82F6D53C}" type="datetimeFigureOut">
              <a:rPr lang="en-US"/>
              <a:pPr>
                <a:defRPr/>
              </a:pPr>
              <a:t>9/25/2017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B0458-058C-4011-BA7D-BE8C2873E8EB}" type="slidenum">
              <a:rPr lang="en-US" altLang="en-US"/>
              <a:pPr>
                <a:defRPr/>
              </a:pPr>
              <a:t>‹#›</a:t>
            </a:fld>
            <a:endParaRPr lang="en-US" altLang="en-US"/>
          </a:p>
        </p:txBody>
      </p:sp>
    </p:spTree>
    <p:extLst>
      <p:ext uri="{BB962C8B-B14F-4D97-AF65-F5344CB8AC3E}">
        <p14:creationId xmlns:p14="http://schemas.microsoft.com/office/powerpoint/2010/main" val="172523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533572-35B9-4575-940B-02CB5510CC43}" type="datetimeFigureOut">
              <a:rPr lang="en-US"/>
              <a:pPr>
                <a:defRPr/>
              </a:pPr>
              <a:t>9/25/2017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02642D-EB41-4541-B73C-C42EEFA8A92F}" type="slidenum">
              <a:rPr lang="en-US" altLang="en-US"/>
              <a:pPr>
                <a:defRPr/>
              </a:pPr>
              <a:t>‹#›</a:t>
            </a:fld>
            <a:endParaRPr lang="en-US" altLang="en-US"/>
          </a:p>
        </p:txBody>
      </p:sp>
    </p:spTree>
    <p:extLst>
      <p:ext uri="{BB962C8B-B14F-4D97-AF65-F5344CB8AC3E}">
        <p14:creationId xmlns:p14="http://schemas.microsoft.com/office/powerpoint/2010/main" val="307053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023EE9BF-C99C-4679-90C0-94202F8BB4DC}" type="datetimeFigureOut">
              <a:rPr lang="en-US"/>
              <a:pPr>
                <a:defRPr/>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DCAEBB6-0ED4-4B32-8AA0-3CBA120635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file:///H:\ITEC%20275\NewITEC275FacultyCD\15wk\online\syll.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467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8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altLang="en-US" smtClean="0"/>
              <a:t>Exercise Demonstration</a:t>
            </a:r>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4813" y="1481138"/>
            <a:ext cx="5794375" cy="4525962"/>
          </a:xfrm>
        </p:spPr>
      </p:pic>
    </p:spTree>
  </p:cSld>
  <p:clrMapOvr>
    <a:masterClrMapping/>
  </p:clrMapOvr>
  <p:transition spd="slow"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solidFill>
                  <a:srgbClr val="FF0000"/>
                </a:solidFill>
              </a:rPr>
              <a:t>WARNING!</a:t>
            </a:r>
          </a:p>
        </p:txBody>
      </p:sp>
      <p:sp>
        <p:nvSpPr>
          <p:cNvPr id="5" name="Content Placeholder 4"/>
          <p:cNvSpPr>
            <a:spLocks noGrp="1"/>
          </p:cNvSpPr>
          <p:nvPr>
            <p:ph idx="1"/>
          </p:nvPr>
        </p:nvSpPr>
        <p:spPr>
          <a:xfrm>
            <a:off x="457200" y="1219200"/>
            <a:ext cx="8229600" cy="49069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Every VMware View Client login is a new session</a:t>
            </a:r>
          </a:p>
          <a:p>
            <a:pPr lvl="1"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Any previous work will be lost unless saved to a local drive</a:t>
            </a:r>
          </a:p>
          <a:p>
            <a:pPr lvl="1"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Any files uploaded for a project will have to be reloaded</a:t>
            </a:r>
          </a:p>
          <a:p>
            <a:pPr marL="0" indent="0" eaLnBrk="1" fontAlgn="auto" hangingPunct="1">
              <a:spcAft>
                <a:spcPts val="0"/>
              </a:spcAft>
              <a:buFont typeface="Arial" charset="0"/>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Characterize the infrastructure of the existing network</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Develop a set of network maps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Learning the locations of major 				internetworking devices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Identify all network segments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Identify any standard methods for 			addressing and naming convention</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24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a:xfrm>
            <a:off x="457200" y="1143000"/>
            <a:ext cx="8229600" cy="49831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Document </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-Types and lengths of actual cable and 	fiber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architectural constraints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environmental constraints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important aspects of 			characterizing the network 				infrastructure.</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altLang="en-US" smtClean="0"/>
              <a:t>Week Three Review</a:t>
            </a:r>
          </a:p>
        </p:txBody>
      </p:sp>
      <p:sp>
        <p:nvSpPr>
          <p:cNvPr id="2" name="Content Placeholder 1"/>
          <p:cNvSpPr>
            <a:spLocks noGrp="1"/>
          </p:cNvSpPr>
          <p:nvPr>
            <p:ph idx="1"/>
          </p:nvPr>
        </p:nvSpPr>
        <p:spPr>
          <a:xfrm>
            <a:off x="457200" y="1219200"/>
            <a:ext cx="8229600" cy="5181600"/>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sz="3400" dirty="0" smtClean="0">
                <a:latin typeface="Times New Roman" panose="02020603050405020304" pitchFamily="18" charset="0"/>
                <a:cs typeface="Times New Roman" panose="02020603050405020304" pitchFamily="18" charset="0"/>
              </a:rPr>
              <a:t>How to begin characterizing?</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Top-down method that shows high-level to low-level 	information.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Global</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WAN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WAN to LAN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Identify each campus network</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Buildings, floors, and rooms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servers and main-frames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routers and switches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LANs and VLANs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Create a map that displays network services</a:t>
            </a:r>
          </a:p>
          <a:p>
            <a:pPr marL="0" indent="0" eaLnBrk="1" fontAlgn="auto" hangingPunct="1">
              <a:spcAft>
                <a:spcPts val="0"/>
              </a:spcAft>
              <a:buFont typeface="Arial" panose="020B0604020202020204" pitchFamily="34" charset="0"/>
              <a:buNone/>
              <a:defRPr/>
            </a:pPr>
            <a:endParaRPr lang="en-US" sz="3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US" dirty="0"/>
              <a:t>	</a:t>
            </a: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9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a:xfrm>
            <a:off x="457200" y="1371600"/>
            <a:ext cx="8229600" cy="4754563"/>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Characterize the logical architecture</a:t>
            </a:r>
          </a:p>
          <a:p>
            <a:pPr marL="0" indent="0" eaLnBrk="1" fontAlgn="auto" hangingPunct="1">
              <a:spcAft>
                <a:spcPts val="0"/>
              </a:spcAft>
              <a:buFont typeface="Arial" panose="020B0604020202020204" pitchFamily="34" charset="0"/>
              <a:buNone/>
              <a:defRPr/>
            </a:pPr>
            <a:r>
              <a:rPr lang="en-US" dirty="0" smtClean="0"/>
              <a:t>	- Develop network diagrams of the company</a:t>
            </a:r>
          </a:p>
          <a:p>
            <a:pPr marL="0" indent="0" eaLnBrk="1" fontAlgn="auto" hangingPunct="1">
              <a:spcAft>
                <a:spcPts val="0"/>
              </a:spcAft>
              <a:buFont typeface="Arial" panose="020B0604020202020204" pitchFamily="34" charset="0"/>
              <a:buNone/>
              <a:defRPr/>
            </a:pPr>
            <a:r>
              <a:rPr lang="en-US" dirty="0"/>
              <a:t>	</a:t>
            </a:r>
            <a:r>
              <a:rPr lang="en-US" dirty="0" smtClean="0"/>
              <a:t>- Develop modular block diagrams</a:t>
            </a:r>
          </a:p>
          <a:p>
            <a:pPr eaLnBrk="1" fontAlgn="auto" hangingPunct="1">
              <a:spcAft>
                <a:spcPts val="0"/>
              </a:spcAft>
              <a:buFont typeface="Arial" panose="020B0604020202020204" pitchFamily="34" charset="0"/>
              <a:buChar char="•"/>
              <a:defRPr/>
            </a:pPr>
            <a:r>
              <a:rPr lang="en-US" dirty="0" smtClean="0"/>
              <a:t>Characterize the network addressing and naming</a:t>
            </a:r>
          </a:p>
          <a:p>
            <a:pPr eaLnBrk="1" fontAlgn="auto" hangingPunct="1">
              <a:spcAft>
                <a:spcPts val="0"/>
              </a:spcAft>
              <a:buFont typeface="Arial" panose="020B0604020202020204" pitchFamily="34" charset="0"/>
              <a:buChar char="•"/>
              <a:defRPr/>
            </a:pPr>
            <a:r>
              <a:rPr lang="en-US" dirty="0" smtClean="0"/>
              <a:t>Characterize wiring and media</a:t>
            </a:r>
          </a:p>
          <a:p>
            <a:pPr marL="0" indent="0" eaLnBrk="1" fontAlgn="auto" hangingPunct="1">
              <a:spcAft>
                <a:spcPts val="0"/>
              </a:spcAft>
              <a:buFont typeface="Arial" panose="020B0604020202020204" pitchFamily="34" charset="0"/>
              <a:buNone/>
              <a:defRPr/>
            </a:pPr>
            <a:r>
              <a:rPr lang="en-US" dirty="0"/>
              <a:t>	</a:t>
            </a:r>
            <a:r>
              <a:rPr lang="en-US" dirty="0" smtClean="0"/>
              <a:t>- Develop wiring within buildings</a:t>
            </a:r>
          </a:p>
          <a:p>
            <a:pPr marL="0" indent="0" eaLnBrk="1" fontAlgn="auto" hangingPunct="1">
              <a:spcAft>
                <a:spcPts val="0"/>
              </a:spcAft>
              <a:buFont typeface="Arial" panose="020B0604020202020204" pitchFamily="34" charset="0"/>
              <a:buNone/>
              <a:defRPr/>
            </a:pPr>
            <a:r>
              <a:rPr lang="en-US" dirty="0"/>
              <a:t>	</a:t>
            </a:r>
            <a:r>
              <a:rPr lang="en-US" dirty="0" smtClean="0"/>
              <a:t>- Verify architecture and environmental 			constraints</a:t>
            </a:r>
          </a:p>
          <a:p>
            <a:pPr marL="0" indent="0" eaLnBrk="1" fontAlgn="auto" hangingPunct="1">
              <a:spcAft>
                <a:spcPts val="0"/>
              </a:spcAft>
              <a:buFont typeface="Arial" panose="020B0604020202020204" pitchFamily="34" charset="0"/>
              <a:buNone/>
              <a:defRPr/>
            </a:pPr>
            <a:r>
              <a:rPr lang="en-US" dirty="0"/>
              <a:t>	</a:t>
            </a:r>
            <a:r>
              <a:rPr lang="en-US" dirty="0" smtClean="0"/>
              <a:t>- Develop any wireless installations with a 		wireless site survey</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0638"/>
            <a:ext cx="9829800" cy="1239838"/>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Review Week Three</a:t>
            </a:r>
            <a:br>
              <a:rPr lang="en-US" dirty="0" smtClean="0"/>
            </a:br>
            <a:endParaRPr lang="en-US" dirty="0"/>
          </a:p>
        </p:txBody>
      </p:sp>
      <p:sp>
        <p:nvSpPr>
          <p:cNvPr id="20483" name="Content Placeholder 1"/>
          <p:cNvSpPr>
            <a:spLocks noGrp="1"/>
          </p:cNvSpPr>
          <p:nvPr>
            <p:ph idx="1"/>
          </p:nvPr>
        </p:nvSpPr>
        <p:spPr>
          <a:xfrm>
            <a:off x="457200" y="1219200"/>
            <a:ext cx="8229600" cy="4906963"/>
          </a:xfrm>
        </p:spPr>
        <p:txBody>
          <a:bodyPr/>
          <a:lstStyle/>
          <a:p>
            <a:pPr eaLnBrk="1" hangingPunct="1"/>
            <a:r>
              <a:rPr lang="en-US" altLang="en-US" smtClean="0">
                <a:latin typeface="Times New Roman" pitchFamily="18" charset="0"/>
                <a:cs typeface="Times New Roman" pitchFamily="18" charset="0"/>
              </a:rPr>
              <a:t>Baseline the existing network</a:t>
            </a:r>
          </a:p>
          <a:p>
            <a:pPr lvl="1" eaLnBrk="1" hangingPunct="1"/>
            <a:r>
              <a:rPr lang="en-US" altLang="en-US" smtClean="0">
                <a:latin typeface="Times New Roman" pitchFamily="18" charset="0"/>
                <a:cs typeface="Times New Roman" pitchFamily="18" charset="0"/>
              </a:rPr>
              <a:t>Dedicate the right amount of time for the baseline </a:t>
            </a:r>
          </a:p>
          <a:p>
            <a:pPr lvl="1" eaLnBrk="1" hangingPunct="1"/>
            <a:r>
              <a:rPr lang="en-US" altLang="en-US" smtClean="0">
                <a:latin typeface="Times New Roman" pitchFamily="18" charset="0"/>
                <a:cs typeface="Times New Roman" pitchFamily="18" charset="0"/>
              </a:rPr>
              <a:t>Record the existing networks errors</a:t>
            </a:r>
          </a:p>
          <a:p>
            <a:pPr lvl="1" eaLnBrk="1" hangingPunct="1"/>
            <a:r>
              <a:rPr lang="en-US" altLang="en-US" smtClean="0">
                <a:latin typeface="Times New Roman" pitchFamily="18" charset="0"/>
                <a:cs typeface="Times New Roman" pitchFamily="18" charset="0"/>
              </a:rPr>
              <a:t>Record the existing networks packet/cell loss</a:t>
            </a:r>
          </a:p>
          <a:p>
            <a:pPr lvl="1" eaLnBrk="1" hangingPunct="1"/>
            <a:r>
              <a:rPr lang="en-US" altLang="en-US" smtClean="0">
                <a:latin typeface="Times New Roman" pitchFamily="18" charset="0"/>
                <a:cs typeface="Times New Roman" pitchFamily="18" charset="0"/>
              </a:rPr>
              <a:t>Record the existing networks latency  issues during normal operating times</a:t>
            </a:r>
          </a:p>
          <a:p>
            <a:pPr lvl="1" eaLnBrk="1" hangingPunct="1"/>
            <a:r>
              <a:rPr lang="en-US" altLang="en-US" smtClean="0">
                <a:latin typeface="Times New Roman" pitchFamily="18" charset="0"/>
                <a:cs typeface="Times New Roman" pitchFamily="18" charset="0"/>
              </a:rPr>
              <a:t>Record the existing networks performance</a:t>
            </a:r>
          </a:p>
          <a:p>
            <a:pPr eaLnBrk="1" hangingPunct="1"/>
            <a:endParaRPr lang="en-US" altLang="en-US" smtClean="0">
              <a:latin typeface="Times New Roman" pitchFamily="18" charset="0"/>
              <a:cs typeface="Times New Roman" pitchFamily="18" charset="0"/>
            </a:endParaRPr>
          </a:p>
        </p:txBody>
      </p:sp>
    </p:spTree>
  </p:cSld>
  <p:clrMapOvr>
    <a:masterClrMapping/>
  </p:clrMapOvr>
  <p:transition spd="slow" advTm="12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Review Week Three</a:t>
            </a:r>
            <a:br>
              <a:rPr lang="en-US" dirty="0" smtClean="0"/>
            </a:br>
            <a:endParaRPr lang="en-US" dirty="0"/>
          </a:p>
        </p:txBody>
      </p:sp>
      <p:sp>
        <p:nvSpPr>
          <p:cNvPr id="2" name="Content Placeholder 1"/>
          <p:cNvSpPr>
            <a:spLocks noGrp="1"/>
          </p:cNvSpPr>
          <p:nvPr>
            <p:ph idx="1"/>
          </p:nvPr>
        </p:nvSpPr>
        <p:spPr>
          <a:xfrm>
            <a:off x="457200" y="1143000"/>
            <a:ext cx="8229600" cy="49831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availability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utilization</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Bandwidth used by applications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Bandwidth used by protocols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accuracy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efficiency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delays and response times </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95400"/>
            <a:ext cx="8229600" cy="45259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Characterize traffic flow</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Involves identifying the sources and 			destinations</a:t>
            </a:r>
            <a:endParaRPr lang="en-US"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 Analyzing the direction of traffic</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Analyzing the symmetric of traffic</a:t>
            </a:r>
          </a:p>
        </p:txBody>
      </p:sp>
    </p:spTree>
  </p:cSld>
  <p:clrMapOvr>
    <a:masterClrMapping/>
  </p:clrMapOvr>
  <p:transition spd="slow" advTm="26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678363"/>
          </a:xfrm>
        </p:spPr>
        <p:txBody>
          <a:bodyPr rtlCol="0">
            <a:normAutofit fontScale="85000" lnSpcReduction="10000"/>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Identify User Communities and Data Stores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user community is a group of workers who use a particular application. They can exist in a department or group of departments.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User Communities chart should be utilized to record this type of information in.</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data store is an area in a network where application layer data resides. A data store can be a number of components; server, server farm, a storage-area network (SAN), main-frame, a tape backup unit, a digital video library, or where large quantities of data are stored.</a:t>
            </a:r>
          </a:p>
        </p:txBody>
      </p:sp>
    </p:spTree>
  </p:cSld>
  <p:clrMapOvr>
    <a:masterClrMapping/>
  </p:clrMapOvr>
  <p:transition spd="slow"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ITEC 275</a:t>
            </a:r>
            <a:br>
              <a:rPr lang="en-US" dirty="0" smtClean="0"/>
            </a:br>
            <a:r>
              <a:rPr lang="en-US" dirty="0" smtClean="0"/>
              <a:t> Computer Networks – Switching, Routing, and WANs</a:t>
            </a:r>
            <a:endParaRPr lang="en-US" dirty="0"/>
          </a:p>
        </p:txBody>
      </p:sp>
      <p:sp>
        <p:nvSpPr>
          <p:cNvPr id="3" name="Subtitle 2"/>
          <p:cNvSpPr>
            <a:spLocks noGrp="1"/>
          </p:cNvSpPr>
          <p:nvPr>
            <p:ph type="subTitle" idx="1"/>
          </p:nvPr>
        </p:nvSpPr>
        <p:spPr>
          <a:xfrm>
            <a:off x="1371600" y="4267200"/>
            <a:ext cx="6400800" cy="1371600"/>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US" sz="4000" dirty="0" smtClean="0">
                <a:solidFill>
                  <a:srgbClr val="FF0000"/>
                </a:solidFill>
              </a:rPr>
              <a:t>Week 4</a:t>
            </a:r>
          </a:p>
          <a:p>
            <a:pPr eaLnBrk="1" fontAlgn="auto" hangingPunct="1">
              <a:spcAft>
                <a:spcPts val="0"/>
              </a:spcAft>
              <a:buFont typeface="Arial" panose="020B0604020202020204" pitchFamily="34" charset="0"/>
              <a:buNone/>
              <a:defRPr/>
            </a:pPr>
            <a:r>
              <a:rPr lang="en-US" dirty="0" smtClean="0">
                <a:solidFill>
                  <a:srgbClr val="FF0000"/>
                </a:solidFill>
              </a:rPr>
              <a:t>Professor Robert </a:t>
            </a:r>
            <a:r>
              <a:rPr lang="en-US" dirty="0" err="1" smtClean="0">
                <a:solidFill>
                  <a:srgbClr val="FF0000"/>
                </a:solidFill>
              </a:rPr>
              <a:t>D’Andrea</a:t>
            </a:r>
            <a:endParaRPr lang="en-US" dirty="0" smtClean="0">
              <a:solidFill>
                <a:srgbClr val="FF0000"/>
              </a:solidFill>
            </a:endParaRPr>
          </a:p>
          <a:p>
            <a:pPr eaLnBrk="1" fontAlgn="auto" hangingPunct="1">
              <a:spcAft>
                <a:spcPts val="0"/>
              </a:spcAft>
              <a:buFont typeface="Arial" panose="020B0604020202020204" pitchFamily="34" charset="0"/>
              <a:buNone/>
              <a:defRPr/>
            </a:pPr>
            <a:r>
              <a:rPr lang="en-US" dirty="0" smtClean="0">
                <a:solidFill>
                  <a:srgbClr val="FF0000"/>
                </a:solidFill>
              </a:rPr>
              <a:t>Fall 2017</a:t>
            </a:r>
          </a:p>
          <a:p>
            <a:pPr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876800"/>
          </a:xfrm>
        </p:spPr>
        <p:txBody>
          <a:bodyPr rtlCol="0">
            <a:normAutofit/>
          </a:bodyPr>
          <a:lstStyle/>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Documenting Traffic Flow of the Existing Network</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Identify and characterize individual traffic flows 			between traffic source and stores.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To understand traffic flow better by reading RFC 2722.</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Measuring traffic flow behavior </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Characterize the behavior of existing networks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Plan for network development and expansion</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Quantify network performance</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Verify the quality of network services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Assign network usage to users and applications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a:t>
            </a:r>
          </a:p>
        </p:txBody>
      </p:sp>
    </p:spTree>
  </p:cSld>
  <p:clrMapOvr>
    <a:masterClrMapping/>
  </p:clrMapOvr>
  <p:transition spd="slow"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876800"/>
          </a:xfrm>
        </p:spPr>
        <p:txBody>
          <a:bodyPr rtlCol="0">
            <a:normAutofit/>
          </a:bodyPr>
          <a:lstStyle/>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Documenting Traffic Flow of the Existing Network</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Flow has attributes: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Direction</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Symmetry</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Routing path and routing options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Number of packets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Number of bytes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Addresses for each end of the flow</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Characterizing the size of a flow by measuring the number of megabytes per second (MBPS) with a protocol analyzer.</a:t>
            </a:r>
          </a:p>
          <a:p>
            <a:pPr marL="0" indent="0" eaLnBrk="1" fontAlgn="auto" hangingPunct="1">
              <a:spcAft>
                <a:spcPts val="0"/>
              </a:spcAft>
              <a:buFont typeface="Arial" charset="0"/>
              <a:buNone/>
              <a:defRPr/>
            </a:pPr>
            <a:endParaRPr lang="en-US" sz="2400" dirty="0" smtClean="0"/>
          </a:p>
          <a:p>
            <a:pPr marL="0" indent="0" eaLnBrk="1" fontAlgn="auto" hangingPunct="1">
              <a:spcAft>
                <a:spcPts val="0"/>
              </a:spcAft>
              <a:buFont typeface="Arial" charset="0"/>
              <a:buNone/>
              <a:defRPr/>
            </a:pPr>
            <a:endParaRPr lang="en-US" sz="2400" dirty="0" smtClean="0"/>
          </a:p>
        </p:txBody>
      </p:sp>
    </p:spTree>
  </p:cSld>
  <p:clrMapOvr>
    <a:masterClrMapping/>
  </p:clrMapOvr>
  <p:transition spd="slow"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Traffic Flow</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Bidirectional and symmetric is when both 		ends of the flow send traffic at the 		same rate.</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Bidirectional and asymmetric is when the 		client sends small queries and servers 		send large streams of data.</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Broadcast flow is unidirectional and 			asymmetric.</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62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486400"/>
          </a:xfrm>
        </p:spPr>
        <p:txBody>
          <a:bodyPr rtlCol="0">
            <a:normAutofit/>
          </a:bodyPr>
          <a:lstStyle/>
          <a:p>
            <a:pPr marL="0" indent="0" eaLnBrk="1" fontAlgn="auto" hangingPunct="1">
              <a:spcAft>
                <a:spcPts val="0"/>
              </a:spcAft>
              <a:buNone/>
              <a:defRPr/>
            </a:pPr>
            <a:r>
              <a:rPr lang="en-US" dirty="0" smtClean="0"/>
              <a:t>Typical flows found in major vendor devices are</a:t>
            </a:r>
          </a:p>
          <a:p>
            <a:pPr marL="0" indent="0" eaLnBrk="1" fontAlgn="auto" hangingPunct="1">
              <a:spcAft>
                <a:spcPts val="0"/>
              </a:spcAft>
              <a:buNone/>
              <a:defRPr/>
            </a:pPr>
            <a:r>
              <a:rPr lang="en-US" dirty="0" smtClean="0"/>
              <a:t>		Foundry Networks</a:t>
            </a:r>
          </a:p>
          <a:p>
            <a:pPr marL="0" indent="0" eaLnBrk="1" fontAlgn="auto" hangingPunct="1">
              <a:spcAft>
                <a:spcPts val="0"/>
              </a:spcAft>
              <a:buNone/>
              <a:defRPr/>
            </a:pPr>
            <a:r>
              <a:rPr lang="en-US" dirty="0" smtClean="0"/>
              <a:t>		Cisco</a:t>
            </a:r>
          </a:p>
          <a:p>
            <a:pPr marL="0" indent="0" eaLnBrk="1" fontAlgn="auto" hangingPunct="1">
              <a:spcAft>
                <a:spcPts val="0"/>
              </a:spcAft>
              <a:buNone/>
              <a:defRPr/>
            </a:pPr>
            <a:r>
              <a:rPr lang="en-US" dirty="0" smtClean="0"/>
              <a:t>		3COM</a:t>
            </a:r>
          </a:p>
          <a:p>
            <a:pPr marL="0" indent="0" eaLnBrk="1" fontAlgn="auto" hangingPunct="1">
              <a:spcAft>
                <a:spcPts val="0"/>
              </a:spcAft>
              <a:buNone/>
              <a:defRPr/>
            </a:pPr>
            <a:r>
              <a:rPr lang="en-US" dirty="0" smtClean="0"/>
              <a:t>		Juniper</a:t>
            </a:r>
          </a:p>
          <a:p>
            <a:pPr marL="0" indent="0" eaLnBrk="1" fontAlgn="auto" hangingPunct="1">
              <a:spcAft>
                <a:spcPts val="0"/>
              </a:spcAft>
              <a:buNone/>
              <a:defRPr/>
            </a:pPr>
            <a:r>
              <a:rPr lang="en-US" dirty="0" smtClean="0"/>
              <a:t>		HP</a:t>
            </a:r>
          </a:p>
          <a:p>
            <a:pPr marL="0" indent="0" eaLnBrk="1" fontAlgn="auto" hangingPunct="1">
              <a:spcAft>
                <a:spcPts val="0"/>
              </a:spcAft>
              <a:buNone/>
              <a:defRPr/>
            </a:pPr>
            <a:r>
              <a:rPr lang="en-US" dirty="0"/>
              <a:t>	</a:t>
            </a:r>
            <a:r>
              <a:rPr lang="en-US" dirty="0" smtClean="0"/>
              <a:t>	</a:t>
            </a:r>
            <a:r>
              <a:rPr lang="en-US" dirty="0" err="1" smtClean="0"/>
              <a:t>SolarWinds</a:t>
            </a:r>
            <a:endParaRPr lang="en-US" dirty="0" smtClean="0"/>
          </a:p>
          <a:p>
            <a:pPr marL="0" indent="0" eaLnBrk="1" fontAlgn="auto" hangingPunct="1">
              <a:spcAft>
                <a:spcPts val="0"/>
              </a:spcAft>
              <a:buNone/>
              <a:defRPr/>
            </a:pPr>
            <a:endParaRPr lang="en-US" dirty="0" smtClean="0"/>
          </a:p>
        </p:txBody>
      </p:sp>
    </p:spTree>
    <p:extLst>
      <p:ext uri="{BB962C8B-B14F-4D97-AF65-F5344CB8AC3E}">
        <p14:creationId xmlns:p14="http://schemas.microsoft.com/office/powerpoint/2010/main" val="3105984281"/>
      </p:ext>
    </p:extLst>
  </p:cSld>
  <p:clrMapOvr>
    <a:masterClrMapping/>
  </p:clrMapOvr>
  <p:transition spd="slow" advTm="62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486400"/>
          </a:xfrm>
        </p:spPr>
        <p:txBody>
          <a:bodyPr rtlCol="0">
            <a:normAutofit fontScale="92500" lnSpcReduction="20000"/>
          </a:bodyPr>
          <a:lstStyle/>
          <a:p>
            <a:pPr marL="0" indent="0" eaLnBrk="1" fontAlgn="auto" hangingPunct="1">
              <a:spcAft>
                <a:spcPts val="0"/>
              </a:spcAft>
              <a:buNone/>
              <a:defRPr/>
            </a:pPr>
            <a:r>
              <a:rPr lang="en-US" dirty="0" smtClean="0"/>
              <a:t>Typical flow formats like</a:t>
            </a:r>
          </a:p>
          <a:p>
            <a:pPr marL="0" indent="0" eaLnBrk="1" fontAlgn="auto" hangingPunct="1">
              <a:spcAft>
                <a:spcPts val="0"/>
              </a:spcAft>
              <a:buNone/>
              <a:defRPr/>
            </a:pPr>
            <a:endParaRPr lang="en-US" dirty="0" smtClean="0"/>
          </a:p>
          <a:p>
            <a:pPr marL="0" indent="0" eaLnBrk="1" fontAlgn="auto" hangingPunct="1">
              <a:spcAft>
                <a:spcPts val="0"/>
              </a:spcAft>
              <a:buNone/>
              <a:defRPr/>
            </a:pPr>
            <a:r>
              <a:rPr lang="en-US" dirty="0" smtClean="0"/>
              <a:t>		</a:t>
            </a:r>
            <a:r>
              <a:rPr lang="en-US" dirty="0" err="1" smtClean="0"/>
              <a:t>Netflow</a:t>
            </a:r>
            <a:endParaRPr lang="en-US" dirty="0" smtClean="0"/>
          </a:p>
          <a:p>
            <a:pPr marL="0" indent="0" eaLnBrk="1" fontAlgn="auto" hangingPunct="1">
              <a:spcAft>
                <a:spcPts val="0"/>
              </a:spcAft>
              <a:buNone/>
              <a:defRPr/>
            </a:pPr>
            <a:r>
              <a:rPr lang="en-US" dirty="0" smtClean="0"/>
              <a:t>		</a:t>
            </a:r>
            <a:r>
              <a:rPr lang="en-US" dirty="0" err="1"/>
              <a:t>s</a:t>
            </a:r>
            <a:r>
              <a:rPr lang="en-US" dirty="0" err="1" smtClean="0"/>
              <a:t>flow</a:t>
            </a:r>
            <a:endParaRPr lang="en-US" dirty="0" smtClean="0"/>
          </a:p>
          <a:p>
            <a:pPr marL="0" indent="0" eaLnBrk="1" fontAlgn="auto" hangingPunct="1">
              <a:spcAft>
                <a:spcPts val="0"/>
              </a:spcAft>
              <a:buNone/>
              <a:defRPr/>
            </a:pPr>
            <a:r>
              <a:rPr lang="en-US" dirty="0" smtClean="0"/>
              <a:t>		</a:t>
            </a:r>
            <a:r>
              <a:rPr lang="en-US" dirty="0" err="1"/>
              <a:t>c</a:t>
            </a:r>
            <a:r>
              <a:rPr lang="en-US" dirty="0" err="1" smtClean="0"/>
              <a:t>flow</a:t>
            </a:r>
            <a:endParaRPr lang="en-US" dirty="0" smtClean="0"/>
          </a:p>
          <a:p>
            <a:pPr marL="0" indent="0" eaLnBrk="1" fontAlgn="auto" hangingPunct="1">
              <a:spcAft>
                <a:spcPts val="0"/>
              </a:spcAft>
              <a:buNone/>
              <a:defRPr/>
            </a:pPr>
            <a:r>
              <a:rPr lang="en-US" dirty="0" smtClean="0"/>
              <a:t>		j-flow</a:t>
            </a:r>
          </a:p>
          <a:p>
            <a:pPr marL="0" indent="0" eaLnBrk="1" fontAlgn="auto" hangingPunct="1">
              <a:spcAft>
                <a:spcPts val="0"/>
              </a:spcAft>
              <a:buNone/>
              <a:defRPr/>
            </a:pPr>
            <a:r>
              <a:rPr lang="en-US" dirty="0" smtClean="0"/>
              <a:t>		</a:t>
            </a:r>
            <a:r>
              <a:rPr lang="en-US" dirty="0" err="1" smtClean="0"/>
              <a:t>Appflow</a:t>
            </a:r>
            <a:endParaRPr lang="en-US" dirty="0" smtClean="0"/>
          </a:p>
          <a:p>
            <a:pPr marL="0" indent="0" eaLnBrk="1" fontAlgn="auto" hangingPunct="1">
              <a:spcAft>
                <a:spcPts val="0"/>
              </a:spcAft>
              <a:buNone/>
              <a:defRPr/>
            </a:pPr>
            <a:r>
              <a:rPr lang="en-US" dirty="0" smtClean="0"/>
              <a:t>		</a:t>
            </a:r>
            <a:r>
              <a:rPr lang="en-US" dirty="0" err="1" smtClean="0"/>
              <a:t>Netstream</a:t>
            </a:r>
            <a:endParaRPr lang="en-US" dirty="0" smtClean="0"/>
          </a:p>
          <a:p>
            <a:pPr marL="0" indent="0" eaLnBrk="1" fontAlgn="auto" hangingPunct="1">
              <a:spcAft>
                <a:spcPts val="0"/>
              </a:spcAft>
              <a:buNone/>
              <a:defRPr/>
            </a:pPr>
            <a:r>
              <a:rPr lang="en-US" dirty="0" smtClean="0"/>
              <a:t>		FNF</a:t>
            </a:r>
          </a:p>
          <a:p>
            <a:pPr marL="0" indent="0" eaLnBrk="1" fontAlgn="auto" hangingPunct="1">
              <a:spcAft>
                <a:spcPts val="0"/>
              </a:spcAft>
              <a:buNone/>
              <a:defRPr/>
            </a:pPr>
            <a:r>
              <a:rPr lang="en-US" dirty="0" smtClean="0"/>
              <a:t>		IPFIX</a:t>
            </a:r>
          </a:p>
          <a:p>
            <a:pPr marL="0" indent="0" eaLnBrk="1" fontAlgn="auto" hangingPunct="1">
              <a:spcAft>
                <a:spcPts val="0"/>
              </a:spcAft>
              <a:buNone/>
              <a:defRPr/>
            </a:pPr>
            <a:r>
              <a:rPr lang="en-US" dirty="0"/>
              <a:t>	</a:t>
            </a:r>
            <a:r>
              <a:rPr lang="en-US" dirty="0" smtClean="0"/>
              <a:t>	</a:t>
            </a:r>
          </a:p>
          <a:p>
            <a:pPr marL="0" indent="0" eaLnBrk="1" fontAlgn="auto" hangingPunct="1">
              <a:spcAft>
                <a:spcPts val="0"/>
              </a:spcAft>
              <a:buNone/>
              <a:defRPr/>
            </a:pPr>
            <a:r>
              <a:rPr lang="en-US" dirty="0" smtClean="0"/>
              <a:t>	</a:t>
            </a:r>
          </a:p>
        </p:txBody>
      </p:sp>
    </p:spTree>
    <p:extLst>
      <p:ext uri="{BB962C8B-B14F-4D97-AF65-F5344CB8AC3E}">
        <p14:creationId xmlns:p14="http://schemas.microsoft.com/office/powerpoint/2010/main" val="1089256151"/>
      </p:ext>
    </p:extLst>
  </p:cSld>
  <p:clrMapOvr>
    <a:masterClrMapping/>
  </p:clrMapOvr>
  <p:transition spd="slow" advTm="62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4983163"/>
          </a:xfrm>
        </p:spPr>
        <p:txBody>
          <a:bodyPr rtlCol="0">
            <a:normAutofit fontScale="77500" lnSpcReduction="20000"/>
          </a:bodyPr>
          <a:lstStyle/>
          <a:p>
            <a:pPr marL="0" indent="0" eaLnBrk="1" fontAlgn="auto" hangingPunct="1">
              <a:spcAft>
                <a:spcPts val="0"/>
              </a:spcAft>
              <a:buNone/>
              <a:defRPr/>
            </a:pPr>
            <a:r>
              <a:rPr lang="en-US" dirty="0" err="1" smtClean="0">
                <a:latin typeface="Times New Roman" panose="02020603050405020304" pitchFamily="18" charset="0"/>
                <a:cs typeface="Times New Roman" panose="02020603050405020304" pitchFamily="18" charset="0"/>
              </a:rPr>
              <a:t>Netflow</a:t>
            </a:r>
            <a:r>
              <a:rPr lang="en-US" dirty="0" smtClean="0">
                <a:latin typeface="Times New Roman" panose="02020603050405020304" pitchFamily="18" charset="0"/>
                <a:cs typeface="Times New Roman" panose="02020603050405020304" pitchFamily="18" charset="0"/>
              </a:rPr>
              <a:t> Analyzer Capabilities</a:t>
            </a:r>
          </a:p>
          <a:p>
            <a:pPr marL="0" indent="0" eaLnBrk="1" fontAlgn="auto" hangingPunct="1">
              <a:spcAft>
                <a:spcPts val="0"/>
              </a:spcAft>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Bandwidth monitoring and traffic analysis Monitor network bandwidth and traffic patterns at an interface level</a:t>
            </a:r>
          </a:p>
          <a:p>
            <a:pPr eaLnBrk="1" fontAlgn="auto" hangingPunct="1">
              <a:spcAft>
                <a:spcPts val="0"/>
              </a:spcAft>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Network forensics and security analysis </a:t>
            </a:r>
          </a:p>
          <a:p>
            <a:pPr marL="0" indent="0" eaLnBrk="1" fontAlgn="auto" hangingPunct="1">
              <a:spcAft>
                <a:spcPts val="0"/>
              </a:spcAft>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Detect a broad array of external and internal security    	threats</a:t>
            </a:r>
          </a:p>
          <a:p>
            <a:pPr marL="0" indent="0" eaLnBrk="1" fontAlgn="auto" hangingPunct="1">
              <a:spcAft>
                <a:spcPts val="0"/>
              </a:spcAft>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Application-centric monitoring and shape application traffic</a:t>
            </a:r>
          </a:p>
          <a:p>
            <a:pPr marL="0" indent="0" eaLnBrk="1" fontAlgn="auto" hangingPunct="1">
              <a:spcAft>
                <a:spcPts val="0"/>
              </a:spcAft>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Recognize </a:t>
            </a:r>
            <a:r>
              <a:rPr lang="en-US" dirty="0">
                <a:latin typeface="Times New Roman" panose="02020603050405020304" pitchFamily="18" charset="0"/>
                <a:cs typeface="Times New Roman" panose="02020603050405020304" pitchFamily="18" charset="0"/>
              </a:rPr>
              <a:t>and classify non-standard applications that hog </a:t>
            </a:r>
            <a:r>
              <a:rPr lang="en-US" dirty="0" smtClean="0">
                <a:latin typeface="Times New Roman" panose="02020603050405020304" pitchFamily="18" charset="0"/>
                <a:cs typeface="Times New Roman" panose="02020603050405020304" pitchFamily="18" charset="0"/>
              </a:rPr>
              <a:t>   	your network </a:t>
            </a:r>
            <a:r>
              <a:rPr lang="en-US" dirty="0">
                <a:latin typeface="Times New Roman" panose="02020603050405020304" pitchFamily="18" charset="0"/>
                <a:cs typeface="Times New Roman" panose="02020603050405020304" pitchFamily="18" charset="0"/>
              </a:rPr>
              <a:t>bandwidth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705289"/>
      </p:ext>
    </p:extLst>
  </p:cSld>
  <p:clrMapOvr>
    <a:masterClrMapping/>
  </p:clrMapOvr>
  <p:transition spd="slow" advTm="6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334000"/>
          </a:xfrm>
        </p:spPr>
        <p:txBody>
          <a:bodyPr rtlCol="0">
            <a:normAutofit/>
          </a:bodyPr>
          <a:lstStyle/>
          <a:p>
            <a:pPr marL="0" indent="0" eaLnBrk="1" fontAlgn="auto" hangingPunct="1">
              <a:spcAft>
                <a:spcPts val="0"/>
              </a:spcAft>
              <a:buNone/>
              <a:defRPr/>
            </a:pPr>
            <a:r>
              <a:rPr lang="en-US" sz="2400" dirty="0" err="1" smtClean="0">
                <a:latin typeface="Times New Roman" panose="02020603050405020304" pitchFamily="18" charset="0"/>
                <a:cs typeface="Times New Roman" panose="02020603050405020304" pitchFamily="18" charset="0"/>
              </a:rPr>
              <a:t>Netflow</a:t>
            </a:r>
            <a:r>
              <a:rPr lang="en-US" sz="2400" dirty="0" smtClean="0">
                <a:latin typeface="Times New Roman" panose="02020603050405020304" pitchFamily="18" charset="0"/>
                <a:cs typeface="Times New Roman" panose="02020603050405020304" pitchFamily="18" charset="0"/>
              </a:rPr>
              <a:t> Analyzer Capabilities</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Capacity planning and billing</a:t>
            </a:r>
          </a:p>
          <a:p>
            <a:pPr marL="0" indent="0" eaLnBrk="1" fontAlgn="auto" hangingPunct="1">
              <a:spcAft>
                <a:spcPts val="0"/>
              </a:spcAft>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Make </a:t>
            </a:r>
            <a:r>
              <a:rPr lang="en-US" sz="2400" dirty="0">
                <a:latin typeface="Times New Roman" panose="02020603050405020304" pitchFamily="18" charset="0"/>
                <a:cs typeface="Times New Roman" panose="02020603050405020304" pitchFamily="18" charset="0"/>
              </a:rPr>
              <a:t>informed decisions on your </a:t>
            </a:r>
            <a:r>
              <a:rPr lang="en-US" sz="2400" dirty="0" smtClean="0">
                <a:latin typeface="Times New Roman" panose="02020603050405020304" pitchFamily="18" charset="0"/>
                <a:cs typeface="Times New Roman" panose="02020603050405020304" pitchFamily="18" charset="0"/>
              </a:rPr>
              <a:t>bandwidth growth </a:t>
            </a:r>
            <a:r>
              <a:rPr lang="en-US" sz="2400" dirty="0">
                <a:latin typeface="Times New Roman" panose="02020603050405020304" pitchFamily="18" charset="0"/>
                <a:cs typeface="Times New Roman" panose="02020603050405020304" pitchFamily="18" charset="0"/>
              </a:rPr>
              <a:t>using </a:t>
            </a:r>
            <a:r>
              <a:rPr lang="en-US" sz="2400" dirty="0" smtClean="0">
                <a:latin typeface="Times New Roman" panose="02020603050405020304" pitchFamily="18" charset="0"/>
                <a:cs typeface="Times New Roman" panose="02020603050405020304" pitchFamily="18" charset="0"/>
              </a:rPr>
              <a:t>	capacity </a:t>
            </a:r>
            <a:r>
              <a:rPr lang="en-US" sz="2400" dirty="0">
                <a:latin typeface="Times New Roman" panose="02020603050405020304" pitchFamily="18" charset="0"/>
                <a:cs typeface="Times New Roman" panose="02020603050405020304" pitchFamily="18" charset="0"/>
              </a:rPr>
              <a:t>planning </a:t>
            </a:r>
            <a:r>
              <a:rPr lang="en-US" sz="2400" dirty="0" smtClean="0">
                <a:latin typeface="Times New Roman" panose="02020603050405020304" pitchFamily="18" charset="0"/>
                <a:cs typeface="Times New Roman" panose="02020603050405020304" pitchFamily="18" charset="0"/>
              </a:rPr>
              <a:t>reports</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Monitor voice, video and data effectively</a:t>
            </a:r>
          </a:p>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   Analyze </a:t>
            </a:r>
            <a:r>
              <a:rPr lang="en-US" sz="2400" dirty="0">
                <a:latin typeface="Times New Roman" panose="02020603050405020304" pitchFamily="18" charset="0"/>
                <a:cs typeface="Times New Roman" panose="02020603050405020304" pitchFamily="18" charset="0"/>
              </a:rPr>
              <a:t>IP service levels for network-based </a:t>
            </a:r>
            <a:r>
              <a:rPr lang="en-US" sz="2400" dirty="0" smtClean="0">
                <a:latin typeface="Times New Roman" panose="02020603050405020304" pitchFamily="18" charset="0"/>
                <a:cs typeface="Times New Roman" panose="02020603050405020304" pitchFamily="18" charset="0"/>
              </a:rPr>
              <a:t> applications 	and 	services </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Multivendor support and flow technology</a:t>
            </a:r>
          </a:p>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    Collects and reports on different vendor products</a:t>
            </a:r>
          </a:p>
        </p:txBody>
      </p:sp>
    </p:spTree>
    <p:extLst>
      <p:ext uri="{BB962C8B-B14F-4D97-AF65-F5344CB8AC3E}">
        <p14:creationId xmlns:p14="http://schemas.microsoft.com/office/powerpoint/2010/main" val="643056694"/>
      </p:ext>
    </p:extLst>
  </p:cSld>
  <p:clrMapOvr>
    <a:masterClrMapping/>
  </p:clrMapOvr>
  <p:transition spd="slow" advTm="62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4983163"/>
          </a:xfrm>
        </p:spPr>
        <p:txBody>
          <a:bodyPr rtlCol="0">
            <a:normAutofit/>
          </a:bodyPr>
          <a:lstStyle/>
          <a:p>
            <a:pPr marL="0" indent="0" eaLnBrk="1" fontAlgn="auto" hangingPunct="1">
              <a:spcAft>
                <a:spcPts val="0"/>
              </a:spcAft>
              <a:buNone/>
              <a:defRPr/>
            </a:pPr>
            <a:r>
              <a:rPr lang="en-US" dirty="0" smtClean="0"/>
              <a:t>What is </a:t>
            </a:r>
            <a:r>
              <a:rPr lang="en-US" dirty="0" err="1" smtClean="0"/>
              <a:t>Netflow</a:t>
            </a:r>
            <a:r>
              <a:rPr lang="en-US" dirty="0" smtClean="0"/>
              <a:t>?</a:t>
            </a:r>
          </a:p>
          <a:p>
            <a:pPr marL="0" indent="0" eaLnBrk="1" fontAlgn="auto" hangingPunct="1">
              <a:spcAft>
                <a:spcPts val="0"/>
              </a:spcAft>
              <a:buNone/>
              <a:defRPr/>
            </a:pPr>
            <a:r>
              <a:rPr lang="en-US" dirty="0" smtClean="0"/>
              <a:t>	</a:t>
            </a:r>
            <a:r>
              <a:rPr lang="en-US" dirty="0" err="1" smtClean="0"/>
              <a:t>NetFlow</a:t>
            </a:r>
            <a:r>
              <a:rPr lang="en-US" dirty="0"/>
              <a:t> is a network protocol developed by Cisco for collecting IP traffic information and monitoring network traffic. By analyzing flow data, a picture of network traffic flow and volume can be built.</a:t>
            </a:r>
          </a:p>
        </p:txBody>
      </p:sp>
    </p:spTree>
    <p:extLst>
      <p:ext uri="{BB962C8B-B14F-4D97-AF65-F5344CB8AC3E}">
        <p14:creationId xmlns:p14="http://schemas.microsoft.com/office/powerpoint/2010/main" val="95312042"/>
      </p:ext>
    </p:extLst>
  </p:cSld>
  <p:clrMapOvr>
    <a:masterClrMapping/>
  </p:clrMapOvr>
  <p:transition spd="slow" advTm="62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906963"/>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dirty="0" smtClean="0"/>
              <a:t>	</a:t>
            </a:r>
            <a:r>
              <a:rPr lang="en-US" dirty="0" smtClean="0">
                <a:latin typeface="Times New Roman" panose="02020603050405020304" pitchFamily="18" charset="0"/>
                <a:cs typeface="Times New Roman" panose="02020603050405020304" pitchFamily="18" charset="0"/>
              </a:rPr>
              <a:t>Cisco </a:t>
            </a:r>
            <a:r>
              <a:rPr lang="en-US" dirty="0" err="1" smtClean="0">
                <a:latin typeface="Times New Roman" panose="02020603050405020304" pitchFamily="18" charset="0"/>
                <a:cs typeface="Times New Roman" panose="02020603050405020304" pitchFamily="18" charset="0"/>
              </a:rPr>
              <a:t>NetFlow</a:t>
            </a:r>
            <a:r>
              <a:rPr lang="en-US" dirty="0" smtClean="0">
                <a:latin typeface="Times New Roman" panose="02020603050405020304" pitchFamily="18" charset="0"/>
                <a:cs typeface="Times New Roman" panose="02020603050405020304" pitchFamily="18" charset="0"/>
              </a:rPr>
              <a:t> collects and measures data as it enters a router and switch interface, it’s source, and destination , IP address, source and destination TCP or UDP port numbers, packet and byte counts.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The objective is to document the megabytes per second between pairs of autonomous systems, networks, hosts, and applications.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Use the Network Traffic Flow on the Existing Network form to document this information.</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3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ltLang="en-US" smtClean="0"/>
              <a:t>Week Four</a:t>
            </a:r>
          </a:p>
        </p:txBody>
      </p:sp>
      <p:sp>
        <p:nvSpPr>
          <p:cNvPr id="28675" name="Content Placeholder 1"/>
          <p:cNvSpPr>
            <a:spLocks noGrp="1"/>
          </p:cNvSpPr>
          <p:nvPr>
            <p:ph idx="1"/>
          </p:nvPr>
        </p:nvSpPr>
        <p:spPr>
          <a:xfrm>
            <a:off x="457200" y="1219200"/>
            <a:ext cx="8229600" cy="5486400"/>
          </a:xfrm>
        </p:spPr>
        <p:txBody>
          <a:bodyPr/>
          <a:lstStyle/>
          <a:p>
            <a:pPr marL="0" indent="0" eaLnBrk="1" hangingPunct="1">
              <a:buFont typeface="Arial" charset="0"/>
              <a:buNone/>
            </a:pPr>
            <a:r>
              <a:rPr lang="en-US" altLang="en-US" sz="2400" dirty="0" smtClean="0">
                <a:latin typeface="Times New Roman" pitchFamily="18" charset="0"/>
                <a:cs typeface="Times New Roman" pitchFamily="18" charset="0"/>
              </a:rPr>
              <a:t>Cisco </a:t>
            </a:r>
            <a:r>
              <a:rPr lang="en-US" altLang="en-US" sz="2400" dirty="0" err="1" smtClean="0">
                <a:latin typeface="Times New Roman" pitchFamily="18" charset="0"/>
                <a:cs typeface="Times New Roman" pitchFamily="18" charset="0"/>
              </a:rPr>
              <a:t>NetFlow</a:t>
            </a:r>
            <a:endParaRPr lang="en-US" altLang="en-US" sz="2400" dirty="0" smtClean="0">
              <a:latin typeface="Times New Roman" pitchFamily="18" charset="0"/>
              <a:cs typeface="Times New Roman" pitchFamily="18" charset="0"/>
            </a:endParaRPr>
          </a:p>
          <a:p>
            <a:pPr marL="0" indent="0" eaLnBrk="1" hangingPunct="1">
              <a:buFont typeface="Arial" charset="0"/>
              <a:buNone/>
            </a:pPr>
            <a:r>
              <a:rPr lang="en-US" altLang="en-US" sz="2400" dirty="0" smtClean="0">
                <a:latin typeface="Times New Roman" pitchFamily="18" charset="0"/>
                <a:cs typeface="Times New Roman" pitchFamily="18" charset="0"/>
              </a:rPr>
              <a:t>	Packets enter the router interface. If the router has never seen the packet it will make an entry in the Flow Cache table. The Flow Cache table contains the following fields:</a:t>
            </a:r>
          </a:p>
          <a:p>
            <a:pPr lvl="1" eaLnBrk="1" hangingPunct="1">
              <a:buFont typeface="Arial" charset="0"/>
              <a:buChar char="•"/>
            </a:pPr>
            <a:r>
              <a:rPr lang="en-US" altLang="en-US" sz="2400" dirty="0" smtClean="0">
                <a:latin typeface="Times New Roman" pitchFamily="18" charset="0"/>
                <a:cs typeface="Times New Roman" pitchFamily="18" charset="0"/>
              </a:rPr>
              <a:t>Destination IP</a:t>
            </a:r>
          </a:p>
          <a:p>
            <a:pPr lvl="1" eaLnBrk="1" hangingPunct="1">
              <a:buFont typeface="Arial" charset="0"/>
              <a:buChar char="•"/>
            </a:pPr>
            <a:r>
              <a:rPr lang="en-US" altLang="en-US" sz="2400" dirty="0" smtClean="0">
                <a:latin typeface="Times New Roman" pitchFamily="18" charset="0"/>
                <a:cs typeface="Times New Roman" pitchFamily="18" charset="0"/>
              </a:rPr>
              <a:t>Source IP</a:t>
            </a:r>
          </a:p>
          <a:p>
            <a:pPr lvl="1" eaLnBrk="1" hangingPunct="1">
              <a:buFont typeface="Arial" charset="0"/>
              <a:buChar char="•"/>
            </a:pPr>
            <a:r>
              <a:rPr lang="en-US" altLang="en-US" sz="2400" dirty="0" smtClean="0">
                <a:latin typeface="Times New Roman" pitchFamily="18" charset="0"/>
                <a:cs typeface="Times New Roman" pitchFamily="18" charset="0"/>
              </a:rPr>
              <a:t>Destination Port</a:t>
            </a:r>
          </a:p>
          <a:p>
            <a:pPr lvl="1" eaLnBrk="1" hangingPunct="1">
              <a:buFont typeface="Arial" charset="0"/>
              <a:buChar char="•"/>
            </a:pPr>
            <a:r>
              <a:rPr lang="en-US" altLang="en-US" sz="2400" dirty="0" smtClean="0">
                <a:latin typeface="Times New Roman" pitchFamily="18" charset="0"/>
                <a:cs typeface="Times New Roman" pitchFamily="18" charset="0"/>
              </a:rPr>
              <a:t>Source Port</a:t>
            </a:r>
          </a:p>
          <a:p>
            <a:pPr lvl="1" eaLnBrk="1" hangingPunct="1">
              <a:buFont typeface="Arial" charset="0"/>
              <a:buChar char="•"/>
            </a:pPr>
            <a:r>
              <a:rPr lang="en-US" altLang="en-US" sz="2400" dirty="0" smtClean="0">
                <a:latin typeface="Times New Roman" pitchFamily="18" charset="0"/>
                <a:cs typeface="Times New Roman" pitchFamily="18" charset="0"/>
              </a:rPr>
              <a:t>Source Interface</a:t>
            </a:r>
          </a:p>
          <a:p>
            <a:pPr lvl="1" eaLnBrk="1" hangingPunct="1">
              <a:buFont typeface="Arial" charset="0"/>
              <a:buChar char="•"/>
            </a:pPr>
            <a:r>
              <a:rPr lang="en-US" altLang="en-US" sz="2400" dirty="0" smtClean="0">
                <a:latin typeface="Times New Roman" pitchFamily="18" charset="0"/>
                <a:cs typeface="Times New Roman" pitchFamily="18" charset="0"/>
              </a:rPr>
              <a:t>Protocol TCP</a:t>
            </a:r>
          </a:p>
          <a:p>
            <a:pPr lvl="1" eaLnBrk="1" hangingPunct="1">
              <a:buFont typeface="Arial" charset="0"/>
              <a:buChar char="•"/>
            </a:pPr>
            <a:r>
              <a:rPr lang="en-US" altLang="en-US" sz="2400" dirty="0" smtClean="0">
                <a:latin typeface="Times New Roman" pitchFamily="18" charset="0"/>
                <a:cs typeface="Times New Roman" pitchFamily="18" charset="0"/>
              </a:rPr>
              <a:t>Bytes</a:t>
            </a:r>
          </a:p>
          <a:p>
            <a:pPr marL="0" indent="0" eaLnBrk="1" hangingPunct="1">
              <a:buFont typeface="Arial" charset="0"/>
              <a:buNone/>
            </a:pPr>
            <a:endParaRPr lang="en-US" altLang="en-US" dirty="0" smtClean="0"/>
          </a:p>
        </p:txBody>
      </p:sp>
    </p:spTree>
  </p:cSld>
  <p:clrMapOvr>
    <a:masterClrMapping/>
  </p:clrMapOvr>
  <p:transition spd="slow" advTm="3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Agenda</a:t>
            </a:r>
          </a:p>
        </p:txBody>
      </p:sp>
      <p:sp>
        <p:nvSpPr>
          <p:cNvPr id="3075" name="Rectangle 3"/>
          <p:cNvSpPr>
            <a:spLocks noGrp="1" noChangeArrowheads="1"/>
          </p:cNvSpPr>
          <p:nvPr>
            <p:ph idx="1"/>
          </p:nvPr>
        </p:nvSpPr>
        <p:spPr>
          <a:xfrm>
            <a:off x="457200" y="1143000"/>
            <a:ext cx="8229600" cy="5715000"/>
          </a:xfrm>
        </p:spPr>
        <p:txBody>
          <a:bodyPr/>
          <a:lstStyle/>
          <a:p>
            <a:pPr eaLnBrk="1" hangingPunct="1"/>
            <a:r>
              <a:rPr lang="en-US" altLang="en-US" dirty="0" smtClean="0">
                <a:latin typeface="Times New Roman" pitchFamily="18" charset="0"/>
                <a:cs typeface="Times New Roman" pitchFamily="18" charset="0"/>
              </a:rPr>
              <a:t>Learning Activities</a:t>
            </a:r>
          </a:p>
          <a:p>
            <a:pPr lvl="1" eaLnBrk="1" hangingPunct="1"/>
            <a:r>
              <a:rPr lang="en-US" altLang="en-US" dirty="0" smtClean="0">
                <a:latin typeface="Times New Roman" pitchFamily="18" charset="0"/>
                <a:cs typeface="Times New Roman" pitchFamily="18" charset="0"/>
              </a:rPr>
              <a:t>Logging into the VMware View Client</a:t>
            </a:r>
          </a:p>
          <a:p>
            <a:pPr lvl="1" eaLnBrk="1" hangingPunct="1"/>
            <a:r>
              <a:rPr lang="en-US" altLang="en-US" dirty="0" smtClean="0">
                <a:latin typeface="Times New Roman" pitchFamily="18" charset="0"/>
                <a:cs typeface="Times New Roman" pitchFamily="18" charset="0"/>
              </a:rPr>
              <a:t>Commands</a:t>
            </a:r>
          </a:p>
          <a:p>
            <a:pPr lvl="1" eaLnBrk="1" hangingPunct="1"/>
            <a:r>
              <a:rPr lang="en-US" altLang="en-US" dirty="0" smtClean="0">
                <a:latin typeface="Times New Roman" pitchFamily="18" charset="0"/>
                <a:cs typeface="Times New Roman" pitchFamily="18" charset="0"/>
              </a:rPr>
              <a:t>Lite review of week three slides</a:t>
            </a:r>
          </a:p>
          <a:p>
            <a:pPr lvl="1" eaLnBrk="1" hangingPunct="1"/>
            <a:r>
              <a:rPr lang="en-US" altLang="en-US" dirty="0" smtClean="0">
                <a:latin typeface="Times New Roman" pitchFamily="18" charset="0"/>
                <a:cs typeface="Times New Roman" pitchFamily="18" charset="0"/>
              </a:rPr>
              <a:t>Traffic flow</a:t>
            </a:r>
          </a:p>
          <a:p>
            <a:pPr lvl="1" eaLnBrk="1" hangingPunct="1"/>
            <a:r>
              <a:rPr lang="en-US" altLang="en-US" dirty="0" smtClean="0">
                <a:latin typeface="Times New Roman" pitchFamily="18" charset="0"/>
                <a:cs typeface="Times New Roman" pitchFamily="18" charset="0"/>
              </a:rPr>
              <a:t>Traffic flow device configurations</a:t>
            </a:r>
          </a:p>
          <a:p>
            <a:pPr lvl="1" eaLnBrk="1" hangingPunct="1"/>
            <a:r>
              <a:rPr lang="en-US" altLang="en-US" dirty="0" smtClean="0">
                <a:latin typeface="Times New Roman" pitchFamily="18" charset="0"/>
                <a:cs typeface="Times New Roman" pitchFamily="18" charset="0"/>
              </a:rPr>
              <a:t>ATM</a:t>
            </a:r>
          </a:p>
          <a:p>
            <a:pPr lvl="1" eaLnBrk="1" hangingPunct="1"/>
            <a:r>
              <a:rPr lang="en-US" altLang="en-US" dirty="0" err="1" smtClean="0">
                <a:latin typeface="Times New Roman" pitchFamily="18" charset="0"/>
                <a:cs typeface="Times New Roman" pitchFamily="18" charset="0"/>
              </a:rPr>
              <a:t>QoS</a:t>
            </a:r>
            <a:r>
              <a:rPr lang="en-US" altLang="en-US" dirty="0" smtClean="0">
                <a:latin typeface="Times New Roman" pitchFamily="18" charset="0"/>
                <a:cs typeface="Times New Roman" pitchFamily="18" charset="0"/>
              </a:rPr>
              <a:t> </a:t>
            </a:r>
          </a:p>
          <a:p>
            <a:pPr lvl="1" eaLnBrk="1" hangingPunct="1"/>
            <a:r>
              <a:rPr lang="en-US" altLang="en-US" dirty="0" err="1" smtClean="0">
                <a:latin typeface="Times New Roman" pitchFamily="18" charset="0"/>
                <a:cs typeface="Times New Roman" pitchFamily="18" charset="0"/>
              </a:rPr>
              <a:t>GoS</a:t>
            </a:r>
            <a:endParaRPr lang="en-US" altLang="en-US" dirty="0" smtClean="0">
              <a:latin typeface="Times New Roman" pitchFamily="18" charset="0"/>
              <a:cs typeface="Times New Roman" pitchFamily="18" charset="0"/>
            </a:endParaRPr>
          </a:p>
        </p:txBody>
      </p:sp>
    </p:spTree>
  </p:cSld>
  <p:clrMapOvr>
    <a:masterClrMapping/>
  </p:clrMapOvr>
  <p:transition spd="slow" advTm="1081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eaLnBrk="1" hangingPunct="1"/>
            <a:r>
              <a:rPr lang="en-US" altLang="en-US" smtClean="0"/>
              <a:t>Week Four</a:t>
            </a:r>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3650" y="1219200"/>
            <a:ext cx="6616700" cy="4906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smtClean="0"/>
              <a:t>Week Four</a:t>
            </a:r>
          </a:p>
        </p:txBody>
      </p:sp>
      <p:sp>
        <p:nvSpPr>
          <p:cNvPr id="30723" name="Content Placeholder 1"/>
          <p:cNvSpPr>
            <a:spLocks noGrp="1"/>
          </p:cNvSpPr>
          <p:nvPr>
            <p:ph idx="1"/>
          </p:nvPr>
        </p:nvSpPr>
        <p:spPr>
          <a:xfrm>
            <a:off x="457200" y="1219200"/>
            <a:ext cx="8229600" cy="52578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Cisco NetFlow</a:t>
            </a:r>
          </a:p>
          <a:p>
            <a:pPr marL="0" indent="0" eaLnBrk="1" hangingPunct="1">
              <a:buFont typeface="Arial" charset="0"/>
              <a:buNone/>
            </a:pPr>
            <a:r>
              <a:rPr lang="en-US" altLang="en-US" sz="2400" smtClean="0">
                <a:latin typeface="Times New Roman" pitchFamily="18" charset="0"/>
                <a:cs typeface="Times New Roman" pitchFamily="18" charset="0"/>
              </a:rPr>
              <a:t>	The packet information is recorded in the Flow Cache and routed out to the destination interface. As the succeeding packets that match the existing Flow Cache flow through the router, the byte and packet counts keep incrementing for each packet.  </a:t>
            </a:r>
          </a:p>
          <a:p>
            <a:pPr marL="0" indent="0" eaLnBrk="1" hangingPunct="1">
              <a:buFont typeface="Arial" charset="0"/>
              <a:buNone/>
            </a:pPr>
            <a:r>
              <a:rPr lang="fr-FR" altLang="en-US" sz="2400" smtClean="0">
                <a:latin typeface="Times New Roman" pitchFamily="18" charset="0"/>
                <a:cs typeface="Times New Roman" pitchFamily="18" charset="0"/>
              </a:rPr>
              <a:t>	Destination IP: 1.1.1.1</a:t>
            </a:r>
          </a:p>
          <a:p>
            <a:pPr marL="0" indent="0" eaLnBrk="1" hangingPunct="1">
              <a:buFont typeface="Arial" charset="0"/>
              <a:buNone/>
            </a:pPr>
            <a:r>
              <a:rPr lang="fr-FR" altLang="en-US" sz="2400" smtClean="0">
                <a:latin typeface="Times New Roman" pitchFamily="18" charset="0"/>
                <a:cs typeface="Times New Roman" pitchFamily="18" charset="0"/>
              </a:rPr>
              <a:t>	Source IP:2.2.2.2</a:t>
            </a:r>
          </a:p>
          <a:p>
            <a:pPr marL="0" indent="0" eaLnBrk="1" hangingPunct="1">
              <a:buFont typeface="Arial" charset="0"/>
              <a:buNone/>
            </a:pPr>
            <a:r>
              <a:rPr lang="fr-FR" altLang="en-US" sz="2400" smtClean="0">
                <a:latin typeface="Times New Roman" pitchFamily="18" charset="0"/>
                <a:cs typeface="Times New Roman" pitchFamily="18" charset="0"/>
              </a:rPr>
              <a:t>	Destination Port: 80</a:t>
            </a:r>
          </a:p>
          <a:p>
            <a:pPr marL="0" indent="0" eaLnBrk="1" hangingPunct="1">
              <a:buFont typeface="Arial" charset="0"/>
              <a:buNone/>
            </a:pPr>
            <a:r>
              <a:rPr lang="fr-FR" altLang="en-US" sz="2400" smtClean="0">
                <a:latin typeface="Times New Roman" pitchFamily="18" charset="0"/>
                <a:cs typeface="Times New Roman" pitchFamily="18" charset="0"/>
              </a:rPr>
              <a:t>	Source Port:5555</a:t>
            </a:r>
          </a:p>
          <a:p>
            <a:pPr marL="0" indent="0" eaLnBrk="1" hangingPunct="1">
              <a:buFont typeface="Arial" charset="0"/>
              <a:buNone/>
            </a:pPr>
            <a:r>
              <a:rPr lang="fr-FR" altLang="en-US" sz="2400" smtClean="0">
                <a:latin typeface="Times New Roman" pitchFamily="18" charset="0"/>
                <a:cs typeface="Times New Roman" pitchFamily="18" charset="0"/>
              </a:rPr>
              <a:t>	Source Interface: 1</a:t>
            </a:r>
          </a:p>
          <a:p>
            <a:pPr marL="0" indent="0" eaLnBrk="1" hangingPunct="1">
              <a:buFont typeface="Arial" charset="0"/>
              <a:buNone/>
            </a:pPr>
            <a:r>
              <a:rPr lang="fr-FR" altLang="en-US" sz="2400" smtClean="0">
                <a:latin typeface="Times New Roman" pitchFamily="18" charset="0"/>
                <a:cs typeface="Times New Roman" pitchFamily="18" charset="0"/>
              </a:rPr>
              <a:t>	Protocol TCP: TCP</a:t>
            </a:r>
          </a:p>
          <a:p>
            <a:pPr marL="0" indent="0" eaLnBrk="1" hangingPunct="1">
              <a:buFont typeface="Arial" charset="0"/>
              <a:buNone/>
            </a:pPr>
            <a:r>
              <a:rPr lang="fr-FR" altLang="en-US" sz="2400" smtClean="0">
                <a:latin typeface="Times New Roman" pitchFamily="18" charset="0"/>
                <a:cs typeface="Times New Roman" pitchFamily="18" charset="0"/>
              </a:rPr>
              <a:t>	Bytes: 92</a:t>
            </a:r>
          </a:p>
          <a:p>
            <a:pPr marL="0" indent="0" eaLnBrk="1" hangingPunct="1">
              <a:buFont typeface="Arial" charset="0"/>
              <a:buNone/>
            </a:pPr>
            <a:endParaRPr lang="en-US" altLang="en-US" sz="2400" smtClean="0">
              <a:latin typeface="Times New Roman" pitchFamily="18" charset="0"/>
              <a:cs typeface="Times New Roman" pitchFamily="18" charset="0"/>
            </a:endParaRPr>
          </a:p>
        </p:txBody>
      </p:sp>
    </p:spTree>
  </p:cSld>
  <p:clrMapOvr>
    <a:masterClrMapping/>
  </p:clrMapOvr>
  <p:transition spd="slow" advTm="3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57200" y="0"/>
            <a:ext cx="8229600" cy="914400"/>
          </a:xfrm>
        </p:spPr>
        <p:txBody>
          <a:bodyPr/>
          <a:lstStyle/>
          <a:p>
            <a:pPr eaLnBrk="1" hangingPunct="1"/>
            <a:r>
              <a:rPr lang="en-US" altLang="en-US" smtClean="0"/>
              <a:t>Week Four</a:t>
            </a:r>
          </a:p>
        </p:txBody>
      </p:sp>
      <p:sp>
        <p:nvSpPr>
          <p:cNvPr id="28675" name="Content Placeholder 1"/>
          <p:cNvSpPr>
            <a:spLocks noGrp="1"/>
          </p:cNvSpPr>
          <p:nvPr>
            <p:ph idx="1"/>
          </p:nvPr>
        </p:nvSpPr>
        <p:spPr>
          <a:xfrm>
            <a:off x="457200" y="838200"/>
            <a:ext cx="8229600" cy="5791200"/>
          </a:xfrm>
        </p:spPr>
        <p:txBody>
          <a:bodyPr rtlCol="0">
            <a:normAutofit lnSpcReduction="10000"/>
          </a:bodyPr>
          <a:lstStyle/>
          <a:p>
            <a:pPr marL="0" indent="0" eaLnBrk="1" fontAlgn="auto" hangingPunct="1">
              <a:spcAft>
                <a:spcPts val="0"/>
              </a:spcAft>
              <a:buFont typeface="Arial" charset="0"/>
              <a:buNone/>
              <a:defRPr/>
            </a:pPr>
            <a:r>
              <a:rPr lang="en-US" altLang="en-US" sz="2400" dirty="0" smtClean="0">
                <a:latin typeface="Times New Roman" panose="02020603050405020304" pitchFamily="18" charset="0"/>
                <a:cs typeface="Times New Roman" panose="02020603050405020304" pitchFamily="18" charset="0"/>
              </a:rPr>
              <a:t>Cisco </a:t>
            </a:r>
            <a:r>
              <a:rPr lang="en-US" altLang="en-US" sz="2400" dirty="0" err="1" smtClean="0">
                <a:latin typeface="Times New Roman" panose="02020603050405020304" pitchFamily="18" charset="0"/>
                <a:cs typeface="Times New Roman" panose="02020603050405020304" pitchFamily="18" charset="0"/>
              </a:rPr>
              <a:t>NetFlow</a:t>
            </a:r>
            <a:endParaRPr lang="en-US" altLang="en-US" sz="2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en-US" altLang="en-US" sz="2400" dirty="0" smtClean="0">
                <a:latin typeface="Times New Roman" panose="02020603050405020304" pitchFamily="18" charset="0"/>
                <a:cs typeface="Times New Roman" panose="02020603050405020304" pitchFamily="18" charset="0"/>
              </a:rPr>
              <a:t>	Packets that entered the router that have a different flow entry are first determined to be routable. If so, then they are entered into the Flow Cache. A flow cache can contain hundreds of thousands of entries, and into the millions. When the </a:t>
            </a:r>
            <a:r>
              <a:rPr lang="en-US" altLang="en-US" sz="2400" dirty="0" err="1" smtClean="0">
                <a:latin typeface="Times New Roman" panose="02020603050405020304" pitchFamily="18" charset="0"/>
                <a:cs typeface="Times New Roman" panose="02020603050405020304" pitchFamily="18" charset="0"/>
              </a:rPr>
              <a:t>NetFlow</a:t>
            </a:r>
            <a:r>
              <a:rPr lang="en-US" altLang="en-US" sz="2400" dirty="0" smtClean="0">
                <a:latin typeface="Times New Roman" panose="02020603050405020304" pitchFamily="18" charset="0"/>
                <a:cs typeface="Times New Roman" panose="02020603050405020304" pitchFamily="18" charset="0"/>
              </a:rPr>
              <a:t> expires, then they are sent to the </a:t>
            </a:r>
            <a:r>
              <a:rPr lang="en-US" altLang="en-US" sz="2400" dirty="0" err="1" smtClean="0">
                <a:latin typeface="Times New Roman" panose="02020603050405020304" pitchFamily="18" charset="0"/>
                <a:cs typeface="Times New Roman" panose="02020603050405020304" pitchFamily="18" charset="0"/>
              </a:rPr>
              <a:t>NetFlow</a:t>
            </a:r>
            <a:r>
              <a:rPr lang="en-US" altLang="en-US" sz="2400" dirty="0" smtClean="0">
                <a:latin typeface="Times New Roman" panose="02020603050405020304" pitchFamily="18" charset="0"/>
                <a:cs typeface="Times New Roman" panose="02020603050405020304" pitchFamily="18" charset="0"/>
              </a:rPr>
              <a:t> Collector, which will analyze and archive the flows for future reference.  </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Destination IP: 1.1.1.1 	3.3.3.3</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IP:2.2.2.2		3.4.4.4</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Destination Port: 80		80</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Port:5555		8888</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Interface: 1		2</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Protocol TCP: TCP		TCP</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Bytes: 800			60</a:t>
            </a:r>
          </a:p>
          <a:p>
            <a:pPr marL="0" indent="0" eaLnBrk="1" fontAlgn="auto" hangingPunct="1">
              <a:spcAft>
                <a:spcPts val="0"/>
              </a:spcAft>
              <a:buFont typeface="Arial" charset="0"/>
              <a:buNone/>
              <a:defRPr/>
            </a:pPr>
            <a:endParaRPr lang="en-US" altLang="en-US" sz="24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advTm="3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pPr eaLnBrk="1" hangingPunct="1"/>
            <a:r>
              <a:rPr lang="en-US" altLang="en-US" smtClean="0"/>
              <a:t>Week Four</a:t>
            </a:r>
          </a:p>
        </p:txBody>
      </p:sp>
      <p:sp>
        <p:nvSpPr>
          <p:cNvPr id="32771" name="Content Placeholder 1"/>
          <p:cNvSpPr>
            <a:spLocks noGrp="1"/>
          </p:cNvSpPr>
          <p:nvPr>
            <p:ph idx="1"/>
          </p:nvPr>
        </p:nvSpPr>
        <p:spPr>
          <a:xfrm>
            <a:off x="457200" y="1219200"/>
            <a:ext cx="8229600" cy="4906963"/>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Cisco NetFlow</a:t>
            </a:r>
          </a:p>
          <a:p>
            <a:pPr marL="0" indent="0" eaLnBrk="1" hangingPunct="1">
              <a:buFont typeface="Arial" charset="0"/>
              <a:buNone/>
            </a:pPr>
            <a:r>
              <a:rPr lang="en-US" altLang="en-US" sz="2400" smtClean="0">
                <a:latin typeface="Times New Roman" pitchFamily="18" charset="0"/>
                <a:cs typeface="Times New Roman" pitchFamily="18" charset="0"/>
              </a:rPr>
              <a:t>These records are later checked for the following:</a:t>
            </a:r>
          </a:p>
          <a:p>
            <a:pPr lvl="1" eaLnBrk="1" hangingPunct="1">
              <a:buFont typeface="Arial" charset="0"/>
              <a:buChar char="•"/>
            </a:pPr>
            <a:r>
              <a:rPr lang="en-US" altLang="en-US" sz="2400" smtClean="0">
                <a:latin typeface="Times New Roman" pitchFamily="18" charset="0"/>
                <a:cs typeface="Times New Roman" pitchFamily="18" charset="0"/>
              </a:rPr>
              <a:t>Threats detected</a:t>
            </a:r>
          </a:p>
          <a:p>
            <a:pPr lvl="1" eaLnBrk="1" hangingPunct="1">
              <a:buFont typeface="Arial" charset="0"/>
              <a:buChar char="•"/>
            </a:pPr>
            <a:r>
              <a:rPr lang="en-US" altLang="en-US" sz="2400" smtClean="0">
                <a:latin typeface="Times New Roman" pitchFamily="18" charset="0"/>
                <a:cs typeface="Times New Roman" pitchFamily="18" charset="0"/>
              </a:rPr>
              <a:t>Network topology</a:t>
            </a:r>
          </a:p>
          <a:p>
            <a:pPr lvl="1" eaLnBrk="1" hangingPunct="1">
              <a:buFont typeface="Arial" charset="0"/>
              <a:buChar char="•"/>
            </a:pPr>
            <a:r>
              <a:rPr lang="en-US" altLang="en-US" sz="2400" smtClean="0">
                <a:latin typeface="Times New Roman" pitchFamily="18" charset="0"/>
                <a:cs typeface="Times New Roman" pitchFamily="18" charset="0"/>
              </a:rPr>
              <a:t>Graphical trends</a:t>
            </a:r>
          </a:p>
          <a:p>
            <a:pPr marL="0" indent="0" eaLnBrk="1" hangingPunct="1">
              <a:buFont typeface="Arial" charset="0"/>
              <a:buNone/>
            </a:pPr>
            <a:r>
              <a:rPr lang="en-US" altLang="en-US" sz="2400" smtClean="0">
                <a:latin typeface="Times New Roman" pitchFamily="18" charset="0"/>
                <a:cs typeface="Times New Roman" pitchFamily="18" charset="0"/>
              </a:rPr>
              <a:t>NetFlow is used to find</a:t>
            </a:r>
          </a:p>
          <a:p>
            <a:pPr marL="0" indent="0" eaLnBrk="1" hangingPunct="1">
              <a:buFont typeface="Arial" charset="0"/>
              <a:buNone/>
            </a:pPr>
            <a:r>
              <a:rPr lang="en-US" altLang="en-US" sz="2400" smtClean="0">
                <a:latin typeface="Times New Roman" pitchFamily="18" charset="0"/>
                <a:cs typeface="Times New Roman" pitchFamily="18" charset="0"/>
              </a:rPr>
              <a:t>	Bandwidth Monitoring – finding the hogs on the system</a:t>
            </a:r>
          </a:p>
          <a:p>
            <a:pPr marL="0" indent="0" eaLnBrk="1" hangingPunct="1">
              <a:buFont typeface="Arial" charset="0"/>
              <a:buNone/>
            </a:pPr>
            <a:r>
              <a:rPr lang="en-US" altLang="en-US" sz="2400" smtClean="0">
                <a:latin typeface="Times New Roman" pitchFamily="18" charset="0"/>
                <a:cs typeface="Times New Roman" pitchFamily="18" charset="0"/>
              </a:rPr>
              <a:t>	Comprehensive Cyber threats forensics</a:t>
            </a:r>
          </a:p>
          <a:p>
            <a:pPr marL="0" indent="0" eaLnBrk="1" hangingPunct="1">
              <a:buFont typeface="Arial" charset="0"/>
              <a:buNone/>
            </a:pPr>
            <a:r>
              <a:rPr lang="en-US" altLang="en-US" sz="2400" smtClean="0">
                <a:latin typeface="Times New Roman" pitchFamily="18" charset="0"/>
                <a:cs typeface="Times New Roman" pitchFamily="18" charset="0"/>
              </a:rPr>
              <a:t>	Isolating application slowness</a:t>
            </a:r>
          </a:p>
          <a:p>
            <a:pPr marL="0" indent="0" eaLnBrk="1" hangingPunct="1">
              <a:buFont typeface="Arial" charset="0"/>
              <a:buNone/>
            </a:pPr>
            <a:r>
              <a:rPr lang="en-US" altLang="en-US" sz="2400" smtClean="0">
                <a:latin typeface="Times New Roman" pitchFamily="18" charset="0"/>
                <a:cs typeface="Times New Roman" pitchFamily="18" charset="0"/>
              </a:rPr>
              <a:t>	Billing based on usage.</a:t>
            </a:r>
          </a:p>
        </p:txBody>
      </p:sp>
    </p:spTree>
  </p:cSld>
  <p:clrMapOvr>
    <a:masterClrMapping/>
  </p:clrMapOvr>
  <p:transition spd="slow" advTm="3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pPr eaLnBrk="1" hangingPunct="1"/>
            <a:r>
              <a:rPr lang="en-US" altLang="en-US" smtClean="0"/>
              <a:t>Week Four</a:t>
            </a:r>
          </a:p>
        </p:txBody>
      </p:sp>
      <p:sp>
        <p:nvSpPr>
          <p:cNvPr id="33795" name="Content Placeholder 1"/>
          <p:cNvSpPr>
            <a:spLocks noGrp="1"/>
          </p:cNvSpPr>
          <p:nvPr>
            <p:ph idx="1"/>
          </p:nvPr>
        </p:nvSpPr>
        <p:spPr>
          <a:xfrm>
            <a:off x="457200" y="1219200"/>
            <a:ext cx="8229600" cy="4906963"/>
          </a:xfrm>
        </p:spPr>
        <p:txBody>
          <a:bodyPr/>
          <a:lstStyle/>
          <a:p>
            <a:pPr marL="0" indent="0" eaLnBrk="1" hangingPunct="1">
              <a:buFont typeface="Arial" charset="0"/>
              <a:buNone/>
            </a:pPr>
            <a:r>
              <a:rPr lang="en-US" altLang="en-US" sz="2800" smtClean="0">
                <a:latin typeface="Times New Roman" pitchFamily="18" charset="0"/>
                <a:cs typeface="Times New Roman" pitchFamily="18" charset="0"/>
              </a:rPr>
              <a:t>Cisco NetFlow</a:t>
            </a:r>
          </a:p>
          <a:p>
            <a:pPr marL="0" indent="0" eaLnBrk="1" hangingPunct="1">
              <a:buFont typeface="Arial" charset="0"/>
              <a:buNone/>
            </a:pPr>
            <a:r>
              <a:rPr lang="en-US" altLang="en-US" sz="2800" smtClean="0">
                <a:latin typeface="Times New Roman" pitchFamily="18" charset="0"/>
                <a:cs typeface="Times New Roman" pitchFamily="18" charset="0"/>
              </a:rPr>
              <a:t>	Many hardware vendors are adopting IPFIX, which is the standard for NetFlow – the official flow for all technologies.</a:t>
            </a:r>
          </a:p>
          <a:p>
            <a:pPr marL="0" indent="0" eaLnBrk="1" hangingPunct="1">
              <a:buFont typeface="Arial" charset="0"/>
              <a:buNone/>
            </a:pPr>
            <a:endParaRPr lang="en-US" altLang="en-US" sz="2800" smtClean="0">
              <a:latin typeface="Times New Roman" pitchFamily="18" charset="0"/>
              <a:cs typeface="Times New Roman" pitchFamily="18" charset="0"/>
            </a:endParaRPr>
          </a:p>
          <a:p>
            <a:pPr lvl="1" eaLnBrk="1" hangingPunct="1">
              <a:buFont typeface="Arial" charset="0"/>
              <a:buChar char="•"/>
            </a:pPr>
            <a:r>
              <a:rPr lang="en-US" altLang="en-US" smtClean="0">
                <a:latin typeface="Times New Roman" pitchFamily="18" charset="0"/>
                <a:cs typeface="Times New Roman" pitchFamily="18" charset="0"/>
              </a:rPr>
              <a:t>IPFIX and NetFlow can be found in hardware and software</a:t>
            </a:r>
          </a:p>
          <a:p>
            <a:pPr lvl="1" eaLnBrk="1" hangingPunct="1">
              <a:buFont typeface="Arial" charset="0"/>
              <a:buChar char="•"/>
            </a:pPr>
            <a:r>
              <a:rPr lang="en-US" altLang="en-US" smtClean="0">
                <a:latin typeface="Times New Roman" pitchFamily="18" charset="0"/>
                <a:cs typeface="Times New Roman" pitchFamily="18" charset="0"/>
              </a:rPr>
              <a:t>Used as real time technologies</a:t>
            </a:r>
          </a:p>
          <a:p>
            <a:pPr lvl="1" eaLnBrk="1" hangingPunct="1">
              <a:buFont typeface="Arial" charset="0"/>
              <a:buChar char="•"/>
            </a:pPr>
            <a:r>
              <a:rPr lang="en-US" altLang="en-US" smtClean="0">
                <a:latin typeface="Times New Roman" pitchFamily="18" charset="0"/>
                <a:cs typeface="Times New Roman" pitchFamily="18" charset="0"/>
              </a:rPr>
              <a:t>Used for packet and flow sampling</a:t>
            </a:r>
          </a:p>
        </p:txBody>
      </p:sp>
    </p:spTree>
  </p:cSld>
  <p:clrMapOvr>
    <a:masterClrMapping/>
  </p:clrMapOvr>
  <p:transition spd="slow" advTm="3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lnSpcReduction="10000"/>
          </a:bodyPr>
          <a:lstStyle/>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Characterize types of Traffic Flow for the New Network Applications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Terminal/host traffic flow (Telnet, 			asymmetric) </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Client/server traffic flow (Thin client, 			bidirectional and asymmetric)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Peer-to-peer traffic flow (ftp, NFS, and HTTP, 			bidirectional and 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Server/server traffic flow ( implement directory 	services, cache heavily used data, and to mirror data, 	bidirectional and 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Distributed computing traffic flow (task manager, 	applications that require multiple computing nodes)</a:t>
            </a:r>
          </a:p>
          <a:p>
            <a:pPr marL="0" indent="0" eaLnBrk="1" fontAlgn="auto" hangingPunct="1">
              <a:spcAft>
                <a:spcPts val="0"/>
              </a:spcAft>
              <a:buFont typeface="Arial" panose="020B0604020202020204" pitchFamily="34" charset="0"/>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5843"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Client/Server Model:</a:t>
            </a:r>
          </a:p>
          <a:p>
            <a:pPr marL="0" indent="0" eaLnBrk="1" hangingPunct="1">
              <a:buFont typeface="Arial" charset="0"/>
              <a:buNone/>
            </a:pPr>
            <a:r>
              <a:rPr lang="en-US" altLang="en-US" sz="2400" smtClean="0">
                <a:latin typeface="Times New Roman" pitchFamily="18" charset="0"/>
                <a:cs typeface="Times New Roman" pitchFamily="18" charset="0"/>
              </a:rPr>
              <a:t>	There is a piece of software on the client and a piece of software on the server. The server software sits and waits for the clients to make a request of the server. Envision the server as a robot, go here, get this, and return this. The server performs whatever the client requests and returns it to the client.</a:t>
            </a:r>
          </a:p>
          <a:p>
            <a:pPr marL="0" indent="0" eaLnBrk="1" hangingPunct="1">
              <a:buFont typeface="Arial" charset="0"/>
              <a:buNone/>
            </a:pPr>
            <a:r>
              <a:rPr lang="en-US" altLang="en-US" sz="2400" smtClean="0">
                <a:latin typeface="Times New Roman" pitchFamily="18" charset="0"/>
                <a:cs typeface="Times New Roman" pitchFamily="18" charset="0"/>
              </a:rPr>
              <a:t>	The server is no special machine, it can be any machine or your machine. It does have some unique characteristics. It has no monitor, configured with a particular architecture to access and retrieve files quickly. Servers normally have large mounts of memory and data storage capabilities. Generally, servers are connected to the Internet 24/7.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6867"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 Server Model:</a:t>
            </a:r>
          </a:p>
          <a:p>
            <a:pPr marL="0" indent="0" eaLnBrk="1" hangingPunct="1">
              <a:buFont typeface="Arial" charset="0"/>
              <a:buNone/>
            </a:pPr>
            <a:r>
              <a:rPr lang="en-US" altLang="en-US" sz="2400" smtClean="0">
                <a:latin typeface="Times New Roman" pitchFamily="18" charset="0"/>
                <a:cs typeface="Times New Roman" pitchFamily="18" charset="0"/>
              </a:rPr>
              <a:t>	Client sends a request to the web server. </a:t>
            </a:r>
          </a:p>
          <a:p>
            <a:pPr marL="0" indent="0" eaLnBrk="1" hangingPunct="1">
              <a:buFont typeface="Arial" charset="0"/>
              <a:buNone/>
            </a:pPr>
            <a:r>
              <a:rPr lang="en-US" altLang="en-US" sz="2400" smtClean="0">
                <a:latin typeface="Times New Roman" pitchFamily="18" charset="0"/>
                <a:cs typeface="Times New Roman" pitchFamily="18" charset="0"/>
              </a:rPr>
              <a:t>	The server retrieves the file </a:t>
            </a:r>
          </a:p>
          <a:p>
            <a:pPr marL="0" indent="0" eaLnBrk="1" hangingPunct="1">
              <a:buFont typeface="Arial" charset="0"/>
              <a:buNone/>
            </a:pPr>
            <a:r>
              <a:rPr lang="en-US" altLang="en-US" sz="2400" smtClean="0">
                <a:latin typeface="Times New Roman" pitchFamily="18" charset="0"/>
                <a:cs typeface="Times New Roman" pitchFamily="18" charset="0"/>
              </a:rPr>
              <a:t>	Sends the file (HTML) to the client. </a:t>
            </a:r>
          </a:p>
          <a:p>
            <a:pPr marL="0" indent="0" eaLnBrk="1" hangingPunct="1">
              <a:buFont typeface="Arial" charset="0"/>
              <a:buNone/>
            </a:pPr>
            <a:r>
              <a:rPr lang="en-US" altLang="en-US" sz="2400" smtClean="0">
                <a:latin typeface="Times New Roman" pitchFamily="18" charset="0"/>
                <a:cs typeface="Times New Roman" pitchFamily="18" charset="0"/>
              </a:rPr>
              <a:t>	The client software is a browser (IE, FireFox, Chrome), 	receives and displays the information.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229600" cy="914400"/>
          </a:xfrm>
        </p:spPr>
        <p:txBody>
          <a:bodyPr/>
          <a:lstStyle/>
          <a:p>
            <a:pPr eaLnBrk="1" hangingPunct="1"/>
            <a:r>
              <a:rPr lang="en-US" altLang="en-US" sz="3200" dirty="0" smtClean="0"/>
              <a:t>Week Four</a:t>
            </a:r>
            <a:br>
              <a:rPr lang="en-US" altLang="en-US" sz="3200" dirty="0" smtClean="0"/>
            </a:br>
            <a:r>
              <a:rPr lang="en-US" altLang="en-US" sz="3200" dirty="0" smtClean="0"/>
              <a:t>Client Server Model</a:t>
            </a:r>
          </a:p>
        </p:txBody>
      </p:sp>
      <p:pic>
        <p:nvPicPr>
          <p:cNvPr id="37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90600"/>
            <a:ext cx="8229600" cy="50911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8915"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dirty="0" smtClean="0">
                <a:latin typeface="Times New Roman" pitchFamily="18" charset="0"/>
                <a:cs typeface="Times New Roman" pitchFamily="18" charset="0"/>
              </a:rPr>
              <a:t>Client Server Model</a:t>
            </a:r>
          </a:p>
          <a:p>
            <a:pPr marL="0" indent="0" eaLnBrk="1" hangingPunct="1">
              <a:buFont typeface="Arial" charset="0"/>
              <a:buNone/>
            </a:pPr>
            <a:r>
              <a:rPr lang="en-US" altLang="en-US" sz="2400" dirty="0" smtClean="0">
                <a:latin typeface="Times New Roman" pitchFamily="18" charset="0"/>
                <a:cs typeface="Times New Roman" pitchFamily="18" charset="0"/>
              </a:rPr>
              <a:t>	The servers have ports. These ports act as numbered doorways. Behind each door is a unique software application. The doorway numbers (ports) are as follows:</a:t>
            </a:r>
          </a:p>
          <a:p>
            <a:pPr marL="0" indent="0" eaLnBrk="1" hangingPunct="1">
              <a:buFont typeface="Arial" charset="0"/>
              <a:buNone/>
            </a:pPr>
            <a:r>
              <a:rPr lang="en-US" altLang="en-US" sz="2400" dirty="0" smtClean="0">
                <a:latin typeface="Times New Roman" pitchFamily="18" charset="0"/>
                <a:cs typeface="Times New Roman" pitchFamily="18" charset="0"/>
              </a:rPr>
              <a:t>            20 &amp; 21 FTP</a:t>
            </a:r>
          </a:p>
          <a:p>
            <a:pPr marL="0" indent="0" eaLnBrk="1" hangingPunct="1">
              <a:buFont typeface="Arial" charset="0"/>
              <a:buNone/>
            </a:pPr>
            <a:r>
              <a:rPr lang="en-US" altLang="en-US" sz="2400" dirty="0" smtClean="0">
                <a:latin typeface="Times New Roman" pitchFamily="18" charset="0"/>
                <a:cs typeface="Times New Roman" pitchFamily="18" charset="0"/>
              </a:rPr>
              <a:t>	22 SSH</a:t>
            </a:r>
          </a:p>
          <a:p>
            <a:pPr marL="0" indent="0" eaLnBrk="1" hangingPunct="1">
              <a:buFont typeface="Arial" charset="0"/>
              <a:buNone/>
            </a:pPr>
            <a:r>
              <a:rPr lang="en-US" altLang="en-US" sz="2400" dirty="0" smtClean="0">
                <a:latin typeface="Times New Roman" pitchFamily="18" charset="0"/>
                <a:cs typeface="Times New Roman" pitchFamily="18" charset="0"/>
              </a:rPr>
              <a:t>	23 Telnet</a:t>
            </a:r>
          </a:p>
          <a:p>
            <a:pPr marL="0" indent="0" eaLnBrk="1" hangingPunct="1">
              <a:buFont typeface="Arial" charset="0"/>
              <a:buNone/>
            </a:pPr>
            <a:r>
              <a:rPr lang="en-US" altLang="en-US" sz="2400" dirty="0" smtClean="0">
                <a:latin typeface="Times New Roman" pitchFamily="18" charset="0"/>
                <a:cs typeface="Times New Roman" pitchFamily="18" charset="0"/>
              </a:rPr>
              <a:t>	25 SMTP</a:t>
            </a:r>
          </a:p>
          <a:p>
            <a:pPr marL="0" indent="0" eaLnBrk="1" hangingPunct="1">
              <a:buFont typeface="Arial" charset="0"/>
              <a:buNone/>
            </a:pPr>
            <a:r>
              <a:rPr lang="en-US" altLang="en-US" sz="2400" dirty="0" smtClean="0">
                <a:latin typeface="Times New Roman" pitchFamily="18" charset="0"/>
                <a:cs typeface="Times New Roman" pitchFamily="18" charset="0"/>
              </a:rPr>
              <a:t>	53 DNS</a:t>
            </a:r>
          </a:p>
          <a:p>
            <a:pPr marL="0" indent="0" eaLnBrk="1" hangingPunct="1">
              <a:buFont typeface="Arial" charset="0"/>
              <a:buNone/>
            </a:pPr>
            <a:r>
              <a:rPr lang="en-US" altLang="en-US" sz="2400" dirty="0" smtClean="0">
                <a:latin typeface="Times New Roman" pitchFamily="18" charset="0"/>
                <a:cs typeface="Times New Roman" pitchFamily="18" charset="0"/>
              </a:rPr>
              <a:t>	80 HTTP (used for World Wide Web)</a:t>
            </a:r>
          </a:p>
          <a:p>
            <a:pPr marL="0" indent="0" eaLnBrk="1" hangingPunct="1">
              <a:buFont typeface="Arial" charset="0"/>
              <a:buNone/>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443 HTTPs</a:t>
            </a:r>
          </a:p>
          <a:p>
            <a:pPr marL="0" indent="0" eaLnBrk="1" hangingPunct="1">
              <a:buFont typeface="Arial" charset="0"/>
              <a:buNone/>
            </a:pPr>
            <a:endParaRPr lang="en-US"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US" altLang="en-US" smtClean="0"/>
              <a:t>MIMIC Virtual Lab CCNA</a:t>
            </a:r>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6400800" cy="4724400"/>
          </a:xfrm>
        </p:spPr>
      </p:pic>
    </p:spTree>
  </p:cSld>
  <p:clrMapOvr>
    <a:masterClrMapping/>
  </p:clrMapOvr>
  <p:transition spd="slow" advTm="3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9939"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 Server Model</a:t>
            </a:r>
          </a:p>
          <a:p>
            <a:pPr marL="0" indent="0" eaLnBrk="1" hangingPunct="1">
              <a:buFont typeface="Arial" charset="0"/>
              <a:buNone/>
            </a:pPr>
            <a:r>
              <a:rPr lang="en-US" altLang="en-US" sz="2400" smtClean="0">
                <a:latin typeface="Times New Roman" pitchFamily="18" charset="0"/>
                <a:cs typeface="Times New Roman" pitchFamily="18" charset="0"/>
              </a:rPr>
              <a:t>	All nodes on a network act as clients. When these systems need to access a resource, they each request the resource(s) from a particular location known as a server. A server provides a specific resource for a network, such as, database, email, printer, Internet,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Week Four</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256" y="1295400"/>
            <a:ext cx="7925487" cy="482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257800" y="30480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6096000" y="2514600"/>
            <a:ext cx="4572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791200" y="3810000"/>
            <a:ext cx="9906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410200" y="4267200"/>
            <a:ext cx="1219200" cy="1143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1828800" y="4267200"/>
            <a:ext cx="1524000"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2362200" y="2514600"/>
            <a:ext cx="14478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837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41987"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Peer-To-Peer Model</a:t>
            </a:r>
          </a:p>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r>
              <a:rPr lang="en-US" altLang="en-US" sz="2400" smtClean="0">
                <a:latin typeface="Times New Roman" pitchFamily="18" charset="0"/>
                <a:cs typeface="Times New Roman" pitchFamily="18" charset="0"/>
              </a:rPr>
              <a:t>	The computers are equal to each other. One computer can perform the same tasks. </a:t>
            </a:r>
          </a:p>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endParaRPr lang="en-US" alt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43011" name="Content Placeholder 2"/>
          <p:cNvSpPr>
            <a:spLocks noGrp="1"/>
          </p:cNvSpPr>
          <p:nvPr>
            <p:ph idx="1"/>
          </p:nvPr>
        </p:nvSpPr>
        <p:spPr>
          <a:xfrm>
            <a:off x="381000" y="914400"/>
            <a:ext cx="8229600" cy="5029200"/>
          </a:xfrm>
        </p:spPr>
        <p:txBody>
          <a:bodyPr/>
          <a:lstStyle/>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endParaRPr lang="en-US" altLang="en-US" sz="2400" smtClean="0">
              <a:latin typeface="Times New Roman" pitchFamily="18" charset="0"/>
              <a:cs typeface="Times New Roman" pitchFamily="18" charset="0"/>
            </a:endParaRPr>
          </a:p>
        </p:txBody>
      </p:sp>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846138"/>
            <a:ext cx="9267826"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5259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Traffic Flow in Voice over IP Networks</a:t>
            </a:r>
          </a:p>
          <a:p>
            <a:pPr marL="457200" lvl="1"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Involves two flows</a:t>
            </a:r>
          </a:p>
          <a:p>
            <a:pPr marL="971550" lvl="1" indent="-514350" eaLnBrk="1" fontAlgn="auto" hangingPunct="1">
              <a:spcAft>
                <a:spcPts val="0"/>
              </a:spcAft>
              <a:buFont typeface="Arial" charset="0"/>
              <a:buAutoNum type="arabicPeriod"/>
              <a:defRPr/>
            </a:pPr>
            <a:r>
              <a:rPr lang="en-US" dirty="0" smtClean="0">
                <a:latin typeface="Times New Roman" panose="02020603050405020304" pitchFamily="18" charset="0"/>
                <a:cs typeface="Times New Roman" panose="02020603050405020304" pitchFamily="18" charset="0"/>
              </a:rPr>
              <a:t>Audio (peer-to-peer flow, Real-Time Transport Protocol )</a:t>
            </a:r>
          </a:p>
          <a:p>
            <a:pPr marL="971550" lvl="1" indent="-514350" eaLnBrk="1" fontAlgn="auto" hangingPunct="1">
              <a:spcAft>
                <a:spcPts val="0"/>
              </a:spcAft>
              <a:buFont typeface="Arial" charset="0"/>
              <a:buAutoNum type="arabicPeriod"/>
              <a:defRPr/>
            </a:pPr>
            <a:r>
              <a:rPr lang="en-US" dirty="0" smtClean="0">
                <a:latin typeface="Times New Roman" panose="02020603050405020304" pitchFamily="18" charset="0"/>
                <a:cs typeface="Times New Roman" panose="02020603050405020304" pitchFamily="18" charset="0"/>
              </a:rPr>
              <a:t>Set up and tear down (client/server flow)</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34"/>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906963"/>
          </a:xfrm>
        </p:spPr>
        <p:txBody>
          <a:bodyPr rtlCol="0">
            <a:normAutofit fontScale="92500" lnSpcReduction="10000"/>
          </a:bodyPr>
          <a:lstStyle/>
          <a:p>
            <a:pPr marL="0" indent="0" eaLnBrk="1" fontAlgn="auto" hangingPunct="1">
              <a:spcAft>
                <a:spcPts val="0"/>
              </a:spcAft>
              <a:buNone/>
              <a:defRPr/>
            </a:pPr>
            <a:r>
              <a:rPr lang="en-US" sz="3000" dirty="0" smtClean="0">
                <a:latin typeface="Times New Roman" panose="02020603050405020304" pitchFamily="18" charset="0"/>
                <a:cs typeface="Times New Roman" panose="02020603050405020304" pitchFamily="18" charset="0"/>
              </a:rPr>
              <a:t>Document Traffic Flow for New and Existing Network Applications </a:t>
            </a:r>
          </a:p>
          <a:p>
            <a:pPr marL="0" indent="0" eaLnBrk="1" fontAlgn="auto" hangingPunct="1">
              <a:spcAft>
                <a:spcPts val="0"/>
              </a:spcAft>
              <a:buFont typeface="Arial" panose="020B0604020202020204" pitchFamily="34" charset="0"/>
              <a:buNone/>
              <a:defRPr/>
            </a:pPr>
            <a:r>
              <a:rPr lang="en-US" sz="3000" dirty="0" smtClean="0">
                <a:latin typeface="Times New Roman" panose="02020603050405020304" pitchFamily="18" charset="0"/>
                <a:cs typeface="Times New Roman" panose="02020603050405020304" pitchFamily="18" charset="0"/>
              </a:rPr>
              <a:t>	Use the Network Application Traffic 	Characteristics form to identify traffic flow for 	new and existing network applications.</a:t>
            </a:r>
          </a:p>
          <a:p>
            <a:pPr marL="0" indent="0" eaLnBrk="1" fontAlgn="auto" hangingPunct="1">
              <a:spcAft>
                <a:spcPts val="0"/>
              </a:spcAft>
              <a:buNone/>
              <a:defRPr/>
            </a:pPr>
            <a:r>
              <a:rPr lang="en-US" sz="3000" dirty="0" smtClean="0">
                <a:latin typeface="Times New Roman" panose="02020603050405020304" pitchFamily="18" charset="0"/>
                <a:cs typeface="Times New Roman" panose="02020603050405020304" pitchFamily="18" charset="0"/>
              </a:rPr>
              <a:t>Characterize Traffic Load</a:t>
            </a:r>
          </a:p>
          <a:p>
            <a:pPr marL="457200" lvl="1" indent="0" eaLnBrk="1" fontAlgn="auto" hangingPunct="1">
              <a:spcAft>
                <a:spcPts val="0"/>
              </a:spcAft>
              <a:buFont typeface="Arial" charset="0"/>
              <a:buNone/>
              <a:defRPr/>
            </a:pPr>
            <a:r>
              <a:rPr lang="en-US" sz="3000" dirty="0" smtClean="0">
                <a:latin typeface="Times New Roman" panose="02020603050405020304" pitchFamily="18" charset="0"/>
                <a:cs typeface="Times New Roman" panose="02020603050405020304" pitchFamily="18" charset="0"/>
              </a:rPr>
              <a:t>Traffic load information can help characterize networks with sufficient capacity for local usage and internetwork flows. Estimating traffic loads is difficult. Try to avoid bottlenecks in your network design.</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457200" y="0"/>
            <a:ext cx="8229600" cy="7620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762000"/>
            <a:ext cx="8229600" cy="6019800"/>
          </a:xfrm>
        </p:spPr>
        <p:txBody>
          <a:bodyPr rtlCol="0">
            <a:normAutofit/>
          </a:bodyPr>
          <a:lstStyle/>
          <a:p>
            <a:pPr marL="0" indent="0" eaLnBrk="1" fontAlgn="auto" hangingPunct="1">
              <a:spcAft>
                <a:spcPts val="0"/>
              </a:spcAft>
              <a:buNone/>
              <a:defRPr/>
            </a:pPr>
            <a:r>
              <a:rPr lang="en-US" sz="2800" dirty="0" smtClean="0">
                <a:latin typeface="Times New Roman" panose="02020603050405020304" pitchFamily="18" charset="0"/>
                <a:cs typeface="Times New Roman" panose="02020603050405020304" pitchFamily="18" charset="0"/>
              </a:rPr>
              <a:t>Calculate Theoretical Traffic Load</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traffic load is the sum of all the data, all 	network nodes that are ready to send at a 	particular time, like horses exiting the starting 	gates at the same time. The goal is to design the 	network capacity to be more than adequate to 	handle the traffic load.</a:t>
            </a:r>
          </a:p>
          <a:p>
            <a:pPr marL="0" indent="0" eaLnBrk="1" fontAlgn="auto" hangingPunct="1">
              <a:spcAft>
                <a:spcPts val="0"/>
              </a:spcAft>
              <a:buFont typeface="Arial" panose="020B0604020202020204" pitchFamily="34" charset="0"/>
              <a:buNone/>
              <a:defRPr/>
            </a:pPr>
            <a:r>
              <a:rPr lang="en-US" sz="2800" dirty="0" smtClean="0">
                <a:latin typeface="Times New Roman" panose="02020603050405020304" pitchFamily="18" charset="0"/>
                <a:cs typeface="Times New Roman" panose="02020603050405020304" pitchFamily="18" charset="0"/>
              </a:rPr>
              <a:t>	The number of stations</a:t>
            </a:r>
          </a:p>
          <a:p>
            <a:pPr marL="0" indent="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average time that a station is idle between 		sending frames.</a:t>
            </a:r>
          </a:p>
          <a:p>
            <a:pPr marL="0" indent="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time required to transmit a message once 		medium access is gained.</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42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fontScale="92500" lnSpcReduction="20000"/>
          </a:bodyPr>
          <a:lstStyle/>
          <a:p>
            <a:pPr marL="0" indent="0" eaLnBrk="1" fontAlgn="auto" hangingPunct="1">
              <a:spcAft>
                <a:spcPts val="0"/>
              </a:spcAft>
              <a:buNone/>
              <a:defRPr/>
            </a:pPr>
            <a:r>
              <a:rPr lang="en-US" sz="3000" dirty="0" smtClean="0">
                <a:latin typeface="Times New Roman" pitchFamily="18" charset="0"/>
                <a:cs typeface="Times New Roman" pitchFamily="18" charset="0"/>
              </a:rPr>
              <a:t>Document Application Usage Patterns</a:t>
            </a:r>
          </a:p>
          <a:p>
            <a:pPr marL="457200" lvl="1" indent="0" eaLnBrk="1" fontAlgn="auto" hangingPunct="1">
              <a:spcAft>
                <a:spcPts val="0"/>
              </a:spcAft>
              <a:buFont typeface="Arial" charset="0"/>
              <a:buNone/>
              <a:defRPr/>
            </a:pPr>
            <a:r>
              <a:rPr lang="en-US" sz="3000" dirty="0" smtClean="0">
                <a:latin typeface="Times New Roman" pitchFamily="18" charset="0"/>
                <a:cs typeface="Times New Roman" pitchFamily="18" charset="0"/>
              </a:rPr>
              <a:t>	- Identify user communities</a:t>
            </a:r>
          </a:p>
          <a:p>
            <a:pPr lvl="2" eaLnBrk="1" fontAlgn="auto" hangingPunct="1">
              <a:spcAft>
                <a:spcPts val="0"/>
              </a:spcAft>
              <a:buFontTx/>
              <a:buChar char="-"/>
              <a:defRPr/>
            </a:pPr>
            <a:r>
              <a:rPr lang="en-US" sz="3000" dirty="0" smtClean="0">
                <a:latin typeface="Times New Roman" pitchFamily="18" charset="0"/>
                <a:cs typeface="Times New Roman" pitchFamily="18" charset="0"/>
              </a:rPr>
              <a:t>Identify the applications users use</a:t>
            </a:r>
          </a:p>
          <a:p>
            <a:pPr marL="457200" lvl="1" indent="0" eaLnBrk="1" fontAlgn="auto" hangingPunct="1">
              <a:spcAft>
                <a:spcPts val="0"/>
              </a:spcAft>
              <a:buFont typeface="Arial" charset="0"/>
              <a:buNone/>
              <a:defRPr/>
            </a:pPr>
            <a:endParaRPr lang="en-US" sz="3000" dirty="0" smtClean="0">
              <a:latin typeface="Times New Roman" pitchFamily="18" charset="0"/>
              <a:cs typeface="Times New Roman" pitchFamily="18" charset="0"/>
            </a:endParaRPr>
          </a:p>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Refine Estimates of Traffic Load Caused by Applications</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 Revisit the size of the data objects sent by 		 applications</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overhead caused by protocol layers, and 		any other load caused by application 		initialization.</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advTm="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57200" y="0"/>
            <a:ext cx="8229600" cy="6858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685800"/>
            <a:ext cx="8229600" cy="6019800"/>
          </a:xfrm>
        </p:spPr>
        <p:txBody>
          <a:bodyPr rtlCol="0">
            <a:normAutofit fontScale="25000" lnSpcReduction="20000"/>
          </a:bodyPr>
          <a:lstStyle/>
          <a:p>
            <a:pPr marL="0" indent="0" eaLnBrk="1" fontAlgn="auto" hangingPunct="1">
              <a:spcAft>
                <a:spcPts val="0"/>
              </a:spcAft>
              <a:buNone/>
              <a:defRPr/>
            </a:pPr>
            <a:r>
              <a:rPr lang="en-US" sz="9600" dirty="0" smtClean="0">
                <a:latin typeface="Times New Roman" pitchFamily="18" charset="0"/>
                <a:cs typeface="Times New Roman" pitchFamily="18" charset="0"/>
              </a:rPr>
              <a:t>Traffic </a:t>
            </a:r>
            <a:r>
              <a:rPr lang="en-US" sz="9600" dirty="0">
                <a:latin typeface="Times New Roman" pitchFamily="18" charset="0"/>
                <a:cs typeface="Times New Roman" pitchFamily="18" charset="0"/>
              </a:rPr>
              <a:t>Overhead for the Different Protocols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Preamble</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Header</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Payload</a:t>
            </a:r>
          </a:p>
          <a:p>
            <a:pPr eaLnBrk="1" fontAlgn="auto" hangingPunct="1">
              <a:spcAft>
                <a:spcPts val="0"/>
              </a:spcAft>
              <a:buFont typeface="Arial" panose="020B0604020202020204" pitchFamily="34" charset="0"/>
              <a:buChar char="•"/>
              <a:defRPr/>
            </a:pPr>
            <a:endParaRPr lang="en-US" sz="9600" dirty="0">
              <a:latin typeface="Times New Roman" pitchFamily="18" charset="0"/>
              <a:cs typeface="Times New Roman" pitchFamily="18" charset="0"/>
            </a:endParaRPr>
          </a:p>
          <a:p>
            <a:pPr marL="0" indent="0" eaLnBrk="1" fontAlgn="auto" hangingPunct="1">
              <a:spcAft>
                <a:spcPts val="0"/>
              </a:spcAft>
              <a:buNone/>
              <a:defRPr/>
            </a:pPr>
            <a:r>
              <a:rPr lang="en-US" sz="9600" dirty="0">
                <a:latin typeface="Times New Roman" pitchFamily="18" charset="0"/>
                <a:cs typeface="Times New Roman" pitchFamily="18" charset="0"/>
              </a:rPr>
              <a:t>System Level Protocols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Address Resolution Protocol (ARP)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Dynamic Host Configuration Protocol (DHCP)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Internet Control Message Protocol (ICMP)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Domain Name System (DNS)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Multicast DNS (</a:t>
            </a:r>
            <a:r>
              <a:rPr lang="en-US" sz="9600" dirty="0" err="1">
                <a:latin typeface="Times New Roman" pitchFamily="18" charset="0"/>
                <a:cs typeface="Times New Roman" pitchFamily="18" charset="0"/>
              </a:rPr>
              <a:t>mDNS</a:t>
            </a:r>
            <a:r>
              <a:rPr lang="en-US" sz="9600" dirty="0">
                <a:latin typeface="Times New Roman" pitchFamily="18" charset="0"/>
                <a:cs typeface="Times New Roman" pitchFamily="18" charset="0"/>
              </a:rPr>
              <a:t>)</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NetBIOS name queries </a:t>
            </a:r>
            <a:r>
              <a:rPr lang="en-US" sz="9600" dirty="0" smtClean="0">
                <a:latin typeface="Times New Roman" pitchFamily="18" charset="0"/>
                <a:cs typeface="Times New Roman" pitchFamily="18" charset="0"/>
              </a:rPr>
              <a:t>( runs on the session layer of the 	OSI model)</a:t>
            </a:r>
            <a:endParaRPr lang="en-US" sz="9600" dirty="0">
              <a:latin typeface="Times New Roman" pitchFamily="18" charset="0"/>
              <a:cs typeface="Times New Roman" pitchFamily="18" charset="0"/>
            </a:endParaRP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Network Time Protocol (NTP)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Simple Service Discovery Protocol (SSDP)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Service Location Protocol (SLP)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Simple Network Management Protocol (SNMP)</a:t>
            </a:r>
          </a:p>
          <a:p>
            <a:pPr eaLnBrk="1" fontAlgn="auto" hangingPunct="1">
              <a:spcAft>
                <a:spcPts val="0"/>
              </a:spcAft>
              <a:buFont typeface="Arial" panose="020B0604020202020204" pitchFamily="34" charset="0"/>
              <a:buChar char="•"/>
              <a:defRPr/>
            </a:pPr>
            <a:endParaRPr lang="en-US" sz="3600" dirty="0"/>
          </a:p>
          <a:p>
            <a:pPr eaLnBrk="1" fontAlgn="auto" hangingPunct="1">
              <a:spcAft>
                <a:spcPts val="0"/>
              </a:spcAft>
              <a:buFont typeface="Arial" panose="020B0604020202020204" pitchFamily="34" charset="0"/>
              <a:buChar char="•"/>
              <a:defRPr/>
            </a:pPr>
            <a:endParaRPr lang="en-US" sz="3600" dirty="0"/>
          </a:p>
        </p:txBody>
      </p:sp>
    </p:spTree>
  </p:cSld>
  <p:clrMapOvr>
    <a:masterClrMapping/>
  </p:clrMapOvr>
  <p:transition spd="slow" advTm="17"/>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fontScale="92500" lnSpcReduction="20000"/>
          </a:bodyPr>
          <a:lstStyle/>
          <a:p>
            <a:pPr marL="0" indent="0" eaLnBrk="1" fontAlgn="auto" hangingPunct="1">
              <a:spcAft>
                <a:spcPts val="0"/>
              </a:spcAft>
              <a:buNone/>
              <a:defRPr/>
            </a:pPr>
            <a:r>
              <a:rPr lang="en-US" dirty="0" smtClean="0"/>
              <a:t>Broadcast/Multicast Traffic</a:t>
            </a:r>
          </a:p>
          <a:p>
            <a:pPr marL="0" indent="0" eaLnBrk="1" fontAlgn="auto" hangingPunct="1">
              <a:spcAft>
                <a:spcPts val="0"/>
              </a:spcAft>
              <a:buFont typeface="Arial" charset="0"/>
              <a:buNone/>
              <a:defRPr/>
            </a:pPr>
            <a:r>
              <a:rPr lang="en-US" dirty="0"/>
              <a:t>	</a:t>
            </a:r>
            <a:r>
              <a:rPr lang="en-US" dirty="0" smtClean="0"/>
              <a:t>- A broadcast frame goes to all network 	stations on a LAN. Routers do not forward 	broadcasts.</a:t>
            </a:r>
          </a:p>
          <a:p>
            <a:pPr marL="0" indent="0" eaLnBrk="1" fontAlgn="auto" hangingPunct="1">
              <a:spcAft>
                <a:spcPts val="0"/>
              </a:spcAft>
              <a:buFont typeface="Arial" charset="0"/>
              <a:buNone/>
              <a:defRPr/>
            </a:pPr>
            <a:r>
              <a:rPr lang="en-US" dirty="0"/>
              <a:t>	</a:t>
            </a:r>
            <a:r>
              <a:rPr lang="en-US" dirty="0" smtClean="0"/>
              <a:t>IPv6:      FF:FF:FF:FF:FF:FF (128 characters)</a:t>
            </a:r>
          </a:p>
          <a:p>
            <a:pPr marL="0" indent="0" eaLnBrk="1" fontAlgn="auto" hangingPunct="1">
              <a:spcAft>
                <a:spcPts val="0"/>
              </a:spcAft>
              <a:buFont typeface="Arial" charset="0"/>
              <a:buNone/>
              <a:defRPr/>
            </a:pPr>
            <a:r>
              <a:rPr lang="en-US" dirty="0"/>
              <a:t>	</a:t>
            </a:r>
            <a:r>
              <a:rPr lang="en-US" dirty="0" smtClean="0"/>
              <a:t>- A multicast frame goes to a subset of 	stations. </a:t>
            </a:r>
          </a:p>
          <a:p>
            <a:pPr marL="0" indent="0" eaLnBrk="1" fontAlgn="auto" hangingPunct="1">
              <a:spcAft>
                <a:spcPts val="0"/>
              </a:spcAft>
              <a:buFont typeface="Arial" charset="0"/>
              <a:buNone/>
              <a:defRPr/>
            </a:pPr>
            <a:r>
              <a:rPr lang="en-US" dirty="0"/>
              <a:t>	</a:t>
            </a:r>
            <a:r>
              <a:rPr lang="en-US" dirty="0" smtClean="0"/>
              <a:t>IPv6:     01:00:0C:CC:CC:CC</a:t>
            </a:r>
          </a:p>
          <a:p>
            <a:pPr marL="0" indent="0" eaLnBrk="1" fontAlgn="auto" hangingPunct="1">
              <a:spcAft>
                <a:spcPts val="0"/>
              </a:spcAft>
              <a:buFont typeface="Arial" charset="0"/>
              <a:buNone/>
              <a:defRPr/>
            </a:pPr>
            <a:r>
              <a:rPr lang="en-US" dirty="0"/>
              <a:t>	</a:t>
            </a:r>
            <a:r>
              <a:rPr lang="en-US" dirty="0" smtClean="0"/>
              <a:t>	Cisco routers and switches running 		Cisco Discovery Protocol (CDP) on a 		LAN.</a:t>
            </a:r>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charset="0"/>
              <a:buNone/>
              <a:defRPr/>
            </a:pPr>
            <a:endParaRPr lang="en-US" dirty="0"/>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t>Telnet into device</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6429375" cy="3257550"/>
          </a:xfrm>
        </p:spPr>
      </p:pic>
    </p:spTree>
  </p:cSld>
  <p:clrMapOvr>
    <a:masterClrMapping/>
  </p:clrMapOvr>
  <p:transition spd="slow"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059363"/>
          </a:xfrm>
        </p:spPr>
        <p:txBody>
          <a:bodyPr rtlCol="0">
            <a:normAutofit fontScale="92500" lnSpcReduction="10000"/>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r>
              <a:rPr lang="en-US" dirty="0" smtClean="0">
                <a:latin typeface="Times New Roman" panose="02020603050405020304" pitchFamily="18" charset="0"/>
                <a:cs typeface="Times New Roman" panose="02020603050405020304" pitchFamily="18" charset="0"/>
              </a:rPr>
              <a:t>Allow users to be subdivided into subnets by associating switch ports with one or more VLANs. A VLAN can span many switches, broadcast traffic within a VLAN is not transmitted outside the VLAN.</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Broadcast radiation is a term used to describe the affect of broadcasts spreading from the sender to all other devices in a broadcast domain. Broadcast radiation can impact your endpoints network performance.</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059363"/>
          </a:xfrm>
        </p:spPr>
        <p:txBody>
          <a:bodyPr rtlCol="0">
            <a:normAutofit/>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endParaRPr lang="en-US" dirty="0" smtClean="0"/>
          </a:p>
          <a:p>
            <a:pPr eaLnBrk="1" fontAlgn="auto" hangingPunct="1">
              <a:spcAft>
                <a:spcPts val="0"/>
              </a:spcAft>
              <a:buFont typeface="Arial" panose="020B0604020202020204" pitchFamily="34" charset="0"/>
              <a:buChar char="•"/>
              <a:defRP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1"/>
            <a:ext cx="7315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24362"/>
      </p:ext>
    </p:extLst>
  </p:cSld>
  <p:clrMapOvr>
    <a:masterClrMapping/>
  </p:clrMapOvr>
  <p:transition spd="slow" advTm="17"/>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334000"/>
          </a:xfrm>
        </p:spPr>
        <p:txBody>
          <a:bodyPr rtlCol="0">
            <a:normAutofit/>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endParaRPr lang="en-US" dirty="0" smtClean="0"/>
          </a:p>
          <a:p>
            <a:pPr eaLnBrk="1" fontAlgn="auto" hangingPunct="1">
              <a:spcAft>
                <a:spcPts val="0"/>
              </a:spcAft>
              <a:buFont typeface="Arial" panose="020B0604020202020204" pitchFamily="34" charset="0"/>
              <a:buChar char="•"/>
              <a:defRPr/>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6172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446973"/>
      </p:ext>
    </p:extLst>
  </p:cSld>
  <p:clrMapOvr>
    <a:masterClrMapping/>
  </p:clrMapOvr>
  <p:transition spd="slow" advTm="17"/>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457200" y="0"/>
            <a:ext cx="8229600" cy="9144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791200"/>
          </a:xfrm>
        </p:spPr>
        <p:txBody>
          <a:bodyPr rtlCol="0">
            <a:normAutofit fontScale="77500" lnSpcReduction="20000"/>
          </a:bodyPr>
          <a:lstStyle/>
          <a:p>
            <a:pPr marL="0" indent="0" eaLnBrk="1" fontAlgn="auto" hangingPunct="1">
              <a:spcAft>
                <a:spcPts val="0"/>
              </a:spcAft>
              <a:buNone/>
              <a:defRPr/>
            </a:pPr>
            <a:r>
              <a:rPr lang="en-US" sz="3600" dirty="0" smtClean="0">
                <a:latin typeface="Times New Roman" pitchFamily="18" charset="0"/>
                <a:cs typeface="Times New Roman" pitchFamily="18" charset="0"/>
              </a:rPr>
              <a:t>Network Efficiency</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Efficiency refers to whether applications and 	protocols use bandwidth effectively. Efficiency is 	affected by</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Frame size (maximum transmission unit MTU))</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Interaction of protocols used by an 				application</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Windowing and flow control (recipient states in 		TCP packet how much data it is ready to 		receive (receive window).</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Error-recovery methods</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dirty="0"/>
              <a:t>	</a:t>
            </a: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457200" y="-6350"/>
            <a:ext cx="8229600" cy="114935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211763"/>
          </a:xfrm>
        </p:spPr>
        <p:txBody>
          <a:bodyPr rtlCol="0">
            <a:normAutofit fontScale="85000" lnSpcReduction="10000"/>
          </a:bodyPr>
          <a:lstStyle/>
          <a:p>
            <a:pPr marL="0" indent="0" eaLnBrk="1" fontAlgn="auto" hangingPunct="1">
              <a:spcAft>
                <a:spcPts val="0"/>
              </a:spcAft>
              <a:buNone/>
              <a:defRPr/>
            </a:pPr>
            <a:r>
              <a:rPr lang="en-US" sz="2800" dirty="0" smtClean="0">
                <a:latin typeface="Times New Roman" panose="02020603050405020304" pitchFamily="18" charset="0"/>
                <a:cs typeface="Times New Roman" panose="02020603050405020304" pitchFamily="18" charset="0"/>
              </a:rPr>
              <a:t>Characterize the IP-based applications running on top of UDP and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File Transfer Protocol (FTP,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Telnet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Simple Mail Transfer Protocol (SMTP,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Hypertext Transfer Protocol (HTTP,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Simple Network Management Protocol (SNMP,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Domain Name System (DNS,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Trivial File Transfer Protocol (TFTP,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DHCP server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DHCP client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remote Procedure Call (RPC,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endParaRPr lang="en-US" sz="2800" dirty="0" smtClean="0"/>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457200" y="0"/>
            <a:ext cx="8229600" cy="10668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2117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Characterize Quality of Service Requirements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Are the requirements flexible or inflexible</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Voice and video are inflexible 			applications regarding bandwidth.		- Data transmissions a flexible when 		dealing with insufficient bandwidths</a:t>
            </a:r>
            <a:r>
              <a:rPr lang="en-US" dirty="0" smtClean="0"/>
              <a:t>.</a:t>
            </a:r>
          </a:p>
        </p:txBody>
      </p:sp>
    </p:spTree>
  </p:cSld>
  <p:clrMapOvr>
    <a:masterClrMapping/>
  </p:clrMapOvr>
  <p:transition spd="slow" advTm="17"/>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ATM (Asynchronous Transfer Mode)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Specs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Constant bit rate (CBR)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Real-time variable bit rate (</a:t>
            </a:r>
            <a:r>
              <a:rPr lang="en-US" dirty="0" err="1" smtClean="0">
                <a:latin typeface="Times New Roman" panose="02020603050405020304" pitchFamily="18" charset="0"/>
                <a:cs typeface="Times New Roman" panose="02020603050405020304" pitchFamily="18" charset="0"/>
              </a:rPr>
              <a:t>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Non-real time bit rate (</a:t>
            </a:r>
            <a:r>
              <a:rPr lang="en-US" dirty="0" err="1" smtClean="0">
                <a:latin typeface="Times New Roman" panose="02020603050405020304" pitchFamily="18" charset="0"/>
                <a:cs typeface="Times New Roman" panose="02020603050405020304" pitchFamily="18" charset="0"/>
              </a:rPr>
              <a:t>nrt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Unspecified bit rate (UBR)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Available bit rate (ABR)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Guaranteed frame rate (GFR)</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Constant Bit rate Service CRB)</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Source end system reserves network resources in advance and requests a guarantee that the negotiated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be assured to all cells.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CBR service is intended to support real-time applications.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Real-time Variable Bit Rate Service (</a:t>
            </a:r>
            <a:r>
              <a:rPr lang="en-US" dirty="0" err="1" smtClean="0">
                <a:latin typeface="Times New Roman" panose="02020603050405020304" pitchFamily="18" charset="0"/>
                <a:cs typeface="Times New Roman" panose="02020603050405020304" pitchFamily="18" charset="0"/>
              </a:rPr>
              <a:t>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Connections are characterized in terms of a peak cell rate (PCR), sustained cell rate (SCR), and maximum burst size (MBS).</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Non-real-time Bit Rate Service (</a:t>
            </a:r>
            <a:r>
              <a:rPr lang="en-US" dirty="0" err="1" smtClean="0">
                <a:latin typeface="Times New Roman" panose="02020603050405020304" pitchFamily="18" charset="0"/>
                <a:cs typeface="Times New Roman" panose="02020603050405020304" pitchFamily="18" charset="0"/>
              </a:rPr>
              <a:t>nrt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Intended for non-real-time applications. </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Data flow is </a:t>
            </a:r>
            <a:r>
              <a:rPr lang="en-US" dirty="0" err="1" smtClean="0">
                <a:latin typeface="Times New Roman" panose="02020603050405020304" pitchFamily="18" charset="0"/>
                <a:cs typeface="Times New Roman" panose="02020603050405020304" pitchFamily="18" charset="0"/>
              </a:rPr>
              <a:t>bursty</a:t>
            </a: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Unspecified Bit Rate Service (UBR)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Does not specify any traffic related 	guarantees.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Available Bit Rate Service (ABR)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Use resource management (RM) cells to 	communicate back to the source any traffic 	flow changes.</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Guaranteed Frame Rate Service (GFR)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GFR is designed for applications that require a minimum rate guarantee and can benefit from dynamically accessing additional bandwidth available in the network.</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838200"/>
          </a:xfrm>
        </p:spPr>
        <p:txBody>
          <a:bodyPr/>
          <a:lstStyle/>
          <a:p>
            <a:pPr eaLnBrk="1" hangingPunct="1"/>
            <a:r>
              <a:rPr lang="en-US" altLang="en-US" smtClean="0"/>
              <a:t>Command: ?</a:t>
            </a:r>
          </a:p>
        </p:txBody>
      </p:sp>
      <p:sp>
        <p:nvSpPr>
          <p:cNvPr id="10243" name="Content Placeholder 5"/>
          <p:cNvSpPr txBox="1">
            <a:spLocks/>
          </p:cNvSpPr>
          <p:nvPr/>
        </p:nvSpPr>
        <p:spPr bwMode="auto">
          <a:xfrm>
            <a:off x="4724400" y="14478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400"/>
              </a:spcBef>
              <a:buClr>
                <a:schemeClr val="accent1"/>
              </a:buClr>
              <a:buSzPct val="68000"/>
              <a:buFontTx/>
              <a:buNone/>
            </a:pPr>
            <a:endParaRPr lang="en-US" altLang="en-US" sz="2700"/>
          </a:p>
        </p:txBody>
      </p:sp>
      <p:sp>
        <p:nvSpPr>
          <p:cNvPr id="10244" name="TextBox 10"/>
          <p:cNvSpPr txBox="1">
            <a:spLocks noChangeArrowheads="1"/>
          </p:cNvSpPr>
          <p:nvPr/>
        </p:nvSpPr>
        <p:spPr bwMode="auto">
          <a:xfrm>
            <a:off x="685800" y="1371600"/>
            <a:ext cx="7924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imes New Roman" pitchFamily="18" charset="0"/>
                <a:cs typeface="Times New Roman" pitchFamily="18" charset="0"/>
              </a:rPr>
              <a:t>Exec commands:</a:t>
            </a:r>
          </a:p>
          <a:p>
            <a:pPr eaLnBrk="1" hangingPunct="1">
              <a:spcBef>
                <a:spcPct val="0"/>
              </a:spcBef>
              <a:buFontTx/>
              <a:buNone/>
            </a:pPr>
            <a:r>
              <a:rPr lang="en-US" altLang="en-US" sz="1600">
                <a:latin typeface="Times New Roman" pitchFamily="18" charset="0"/>
                <a:cs typeface="Times New Roman" pitchFamily="18" charset="0"/>
              </a:rPr>
              <a:t>  clear       Reset functions</a:t>
            </a:r>
          </a:p>
          <a:p>
            <a:pPr eaLnBrk="1" hangingPunct="1">
              <a:spcBef>
                <a:spcPct val="0"/>
              </a:spcBef>
              <a:buFontTx/>
              <a:buNone/>
            </a:pPr>
            <a:r>
              <a:rPr lang="en-US" altLang="en-US" sz="1600">
                <a:latin typeface="Times New Roman" pitchFamily="18" charset="0"/>
                <a:cs typeface="Times New Roman" pitchFamily="18" charset="0"/>
              </a:rPr>
              <a:t>  clock       Configure serial interface clock</a:t>
            </a:r>
          </a:p>
          <a:p>
            <a:pPr eaLnBrk="1" hangingPunct="1">
              <a:spcBef>
                <a:spcPct val="0"/>
              </a:spcBef>
              <a:buFontTx/>
              <a:buNone/>
            </a:pPr>
            <a:r>
              <a:rPr lang="en-US" altLang="en-US" sz="1600">
                <a:latin typeface="Times New Roman" pitchFamily="18" charset="0"/>
                <a:cs typeface="Times New Roman" pitchFamily="18" charset="0"/>
              </a:rPr>
              <a:t>  configure   Enter configuration mode</a:t>
            </a:r>
          </a:p>
          <a:p>
            <a:pPr eaLnBrk="1" hangingPunct="1">
              <a:spcBef>
                <a:spcPct val="0"/>
              </a:spcBef>
              <a:buFontTx/>
              <a:buNone/>
            </a:pPr>
            <a:r>
              <a:rPr lang="en-US" altLang="en-US" sz="1600">
                <a:latin typeface="Times New Roman" pitchFamily="18" charset="0"/>
                <a:cs typeface="Times New Roman" pitchFamily="18" charset="0"/>
              </a:rPr>
              <a:t>  connect     Open a terminal connection</a:t>
            </a:r>
          </a:p>
          <a:p>
            <a:pPr eaLnBrk="1" hangingPunct="1">
              <a:spcBef>
                <a:spcPct val="0"/>
              </a:spcBef>
              <a:buFontTx/>
              <a:buNone/>
            </a:pPr>
            <a:r>
              <a:rPr lang="en-US" altLang="en-US" sz="1600">
                <a:latin typeface="Times New Roman" pitchFamily="18" charset="0"/>
                <a:cs typeface="Times New Roman" pitchFamily="18" charset="0"/>
              </a:rPr>
              <a:t>  copy        Copy from one file to another</a:t>
            </a:r>
          </a:p>
          <a:p>
            <a:pPr eaLnBrk="1" hangingPunct="1">
              <a:spcBef>
                <a:spcPct val="0"/>
              </a:spcBef>
              <a:buFontTx/>
              <a:buNone/>
            </a:pPr>
            <a:r>
              <a:rPr lang="en-US" altLang="en-US" sz="1600">
                <a:latin typeface="Times New Roman" pitchFamily="18" charset="0"/>
                <a:cs typeface="Times New Roman" pitchFamily="18" charset="0"/>
              </a:rPr>
              <a:t>  debug       Debugging functions (see also 'undebug')</a:t>
            </a:r>
          </a:p>
          <a:p>
            <a:pPr eaLnBrk="1" hangingPunct="1">
              <a:spcBef>
                <a:spcPct val="0"/>
              </a:spcBef>
              <a:buFontTx/>
              <a:buNone/>
            </a:pPr>
            <a:r>
              <a:rPr lang="en-US" altLang="en-US" sz="1600">
                <a:latin typeface="Times New Roman" pitchFamily="18" charset="0"/>
                <a:cs typeface="Times New Roman" pitchFamily="18" charset="0"/>
              </a:rPr>
              <a:t>  delete      Delete a file</a:t>
            </a:r>
          </a:p>
          <a:p>
            <a:pPr eaLnBrk="1" hangingPunct="1">
              <a:spcBef>
                <a:spcPct val="0"/>
              </a:spcBef>
              <a:buFontTx/>
              <a:buNone/>
            </a:pPr>
            <a:r>
              <a:rPr lang="en-US" altLang="en-US" sz="1600">
                <a:latin typeface="Times New Roman" pitchFamily="18" charset="0"/>
                <a:cs typeface="Times New Roman" pitchFamily="18" charset="0"/>
              </a:rPr>
              <a:t>  disable     Turn off privileged commands</a:t>
            </a:r>
          </a:p>
          <a:p>
            <a:pPr eaLnBrk="1" hangingPunct="1">
              <a:spcBef>
                <a:spcPct val="0"/>
              </a:spcBef>
              <a:buFontTx/>
              <a:buNone/>
            </a:pPr>
            <a:r>
              <a:rPr lang="en-US" altLang="en-US" sz="1600">
                <a:latin typeface="Times New Roman" pitchFamily="18" charset="0"/>
                <a:cs typeface="Times New Roman" pitchFamily="18" charset="0"/>
              </a:rPr>
              <a:t>  disconnect  Disconnect an existing network connection</a:t>
            </a:r>
          </a:p>
          <a:p>
            <a:pPr eaLnBrk="1" hangingPunct="1">
              <a:spcBef>
                <a:spcPct val="0"/>
              </a:spcBef>
              <a:buFontTx/>
              <a:buNone/>
            </a:pPr>
            <a:r>
              <a:rPr lang="en-US" altLang="en-US" sz="1600">
                <a:latin typeface="Times New Roman" pitchFamily="18" charset="0"/>
                <a:cs typeface="Times New Roman" pitchFamily="18" charset="0"/>
              </a:rPr>
              <a:t>  enable      Turn on privileged commands</a:t>
            </a:r>
          </a:p>
          <a:p>
            <a:pPr eaLnBrk="1" hangingPunct="1">
              <a:spcBef>
                <a:spcPct val="0"/>
              </a:spcBef>
              <a:buFontTx/>
              <a:buNone/>
            </a:pPr>
            <a:r>
              <a:rPr lang="en-US" altLang="en-US" sz="1600">
                <a:latin typeface="Times New Roman" pitchFamily="18" charset="0"/>
                <a:cs typeface="Times New Roman" pitchFamily="18" charset="0"/>
              </a:rPr>
              <a:t>  erase       Erase a filesystem</a:t>
            </a:r>
          </a:p>
          <a:p>
            <a:pPr eaLnBrk="1" hangingPunct="1">
              <a:spcBef>
                <a:spcPct val="0"/>
              </a:spcBef>
              <a:buFontTx/>
              <a:buNone/>
            </a:pPr>
            <a:r>
              <a:rPr lang="en-US" altLang="en-US" sz="1600">
                <a:latin typeface="Times New Roman" pitchFamily="18" charset="0"/>
                <a:cs typeface="Times New Roman" pitchFamily="18" charset="0"/>
              </a:rPr>
              <a:t>  exit        Exit from the EXEC</a:t>
            </a:r>
          </a:p>
          <a:p>
            <a:pPr eaLnBrk="1" hangingPunct="1">
              <a:spcBef>
                <a:spcPct val="0"/>
              </a:spcBef>
              <a:buFontTx/>
              <a:buNone/>
            </a:pPr>
            <a:r>
              <a:rPr lang="en-US" altLang="en-US" sz="1600">
                <a:latin typeface="Times New Roman" pitchFamily="18" charset="0"/>
                <a:cs typeface="Times New Roman" pitchFamily="18" charset="0"/>
              </a:rPr>
              <a:t>  help        Description of the interactive help system</a:t>
            </a:r>
          </a:p>
          <a:p>
            <a:pPr eaLnBrk="1" hangingPunct="1">
              <a:spcBef>
                <a:spcPct val="0"/>
              </a:spcBef>
              <a:buFontTx/>
              <a:buNone/>
            </a:pPr>
            <a:r>
              <a:rPr lang="en-US" altLang="en-US" sz="1600">
                <a:latin typeface="Times New Roman" pitchFamily="18" charset="0"/>
                <a:cs typeface="Times New Roman" pitchFamily="18" charset="0"/>
              </a:rPr>
              <a:t>  logout      Exit from the EXEC</a:t>
            </a:r>
          </a:p>
          <a:p>
            <a:pPr eaLnBrk="1" hangingPunct="1">
              <a:spcBef>
                <a:spcPct val="0"/>
              </a:spcBef>
              <a:buFontTx/>
              <a:buNone/>
            </a:pPr>
            <a:r>
              <a:rPr lang="en-US" altLang="en-US" sz="1600">
                <a:latin typeface="Times New Roman" pitchFamily="18" charset="0"/>
                <a:cs typeface="Times New Roman" pitchFamily="18" charset="0"/>
              </a:rPr>
              <a:t>  no          Negate a command or set its defaults</a:t>
            </a:r>
          </a:p>
          <a:p>
            <a:pPr eaLnBrk="1" hangingPunct="1">
              <a:spcBef>
                <a:spcPct val="0"/>
              </a:spcBef>
              <a:buFontTx/>
              <a:buNone/>
            </a:pPr>
            <a:r>
              <a:rPr lang="en-US" altLang="en-US" sz="1600">
                <a:latin typeface="Times New Roman" pitchFamily="18" charset="0"/>
                <a:cs typeface="Times New Roman" pitchFamily="18" charset="0"/>
              </a:rPr>
              <a:t>  ping        Send echo messages</a:t>
            </a:r>
          </a:p>
          <a:p>
            <a:pPr eaLnBrk="1" hangingPunct="1">
              <a:spcBef>
                <a:spcPct val="0"/>
              </a:spcBef>
              <a:buFontTx/>
              <a:buNone/>
            </a:pPr>
            <a:r>
              <a:rPr lang="en-US" altLang="en-US" sz="1600">
                <a:latin typeface="Times New Roman" pitchFamily="18" charset="0"/>
                <a:cs typeface="Times New Roman" pitchFamily="18" charset="0"/>
              </a:rPr>
              <a:t>  reload      Halt and perform a cold restart</a:t>
            </a:r>
          </a:p>
          <a:p>
            <a:pPr eaLnBrk="1" hangingPunct="1">
              <a:spcBef>
                <a:spcPct val="0"/>
              </a:spcBef>
              <a:buFontTx/>
              <a:buNone/>
            </a:pPr>
            <a:r>
              <a:rPr lang="en-US" altLang="en-US" sz="1600">
                <a:latin typeface="Times New Roman" pitchFamily="18" charset="0"/>
                <a:cs typeface="Times New Roman" pitchFamily="18" charset="0"/>
              </a:rPr>
              <a:t>  show        Show running system information</a:t>
            </a:r>
          </a:p>
          <a:p>
            <a:pPr eaLnBrk="1" hangingPunct="1">
              <a:spcBef>
                <a:spcPct val="0"/>
              </a:spcBef>
              <a:buFontTx/>
              <a:buNone/>
            </a:pPr>
            <a:r>
              <a:rPr lang="en-US" altLang="en-US" sz="1600">
                <a:latin typeface="Times New Roman" pitchFamily="18" charset="0"/>
                <a:cs typeface="Times New Roman" pitchFamily="18" charset="0"/>
              </a:rPr>
              <a:t>  systat      Display information about terminal lines</a:t>
            </a:r>
          </a:p>
        </p:txBody>
      </p:sp>
    </p:spTree>
  </p:cSld>
  <p:clrMapOvr>
    <a:masterClrMapping/>
  </p:clrMapOvr>
  <p:transition spd="slow" advTm="159"/>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IETF Integrated Services Working Group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Resource Reservation Protocol (RSVP) is considered a set up protocol used by a host to request specific qualities of service from the network for particular application flow. RSVP is used by routers to deliver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requests to other routers along the paths of a flow. RSVP requests resources being reserved in each node along the path.</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Controlled-Load Service</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Provides a client with a data flow and Quality of Service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closely approximated to the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a flow would receive on an unloaded network.</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The controlled-load service is intended for applications that are highly sensitive to over-loaded conditions, such as real-time applications.</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Guaranteed Service</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RFC 2212 describes the guaranteed 		bandwidth and delay characteristics. 	</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Guaranteed service provides a firm limit 	on end-to-end packet-queuing delays.</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Grade of Service Requirements for Voice Applications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Voice traffic need a high grade of service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 refers to the fraction of calls that are successfully completed in a timely manner. A network must have high availability to meet the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 requirement.</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advTm="17"/>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8382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Document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Requirements</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Document applications with inflexible 	requirements for constant bandwidth, 	delay, delay variation, accuracy, and 	throughput.</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Document applications that just expect a 	best effort network transmission. </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dirty="0" smtClean="0"/>
              <a:t>This Week’s Outcomes</a:t>
            </a:r>
          </a:p>
        </p:txBody>
      </p:sp>
      <p:sp>
        <p:nvSpPr>
          <p:cNvPr id="49155" name="Content Placeholder 2"/>
          <p:cNvSpPr>
            <a:spLocks noGrp="1"/>
          </p:cNvSpPr>
          <p:nvPr>
            <p:ph idx="1"/>
          </p:nvPr>
        </p:nvSpPr>
        <p:spPr>
          <a:xfrm>
            <a:off x="457200" y="1600200"/>
            <a:ext cx="8229600" cy="49530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Logging into the VMware View Client</a:t>
            </a:r>
          </a:p>
          <a:p>
            <a:pPr eaLnBrk="1" fontAlgn="auto" hangingPunct="1">
              <a:spcAft>
                <a:spcPts val="0"/>
              </a:spcAft>
              <a:buFont typeface="Arial" panose="020B0604020202020204" pitchFamily="34" charset="0"/>
              <a:buChar char="•"/>
              <a:defRPr/>
            </a:pPr>
            <a:r>
              <a:rPr lang="en-US" dirty="0" smtClean="0"/>
              <a:t>Accessing the MIMIC Virtual Lab CCNA</a:t>
            </a:r>
          </a:p>
          <a:p>
            <a:pPr eaLnBrk="1" fontAlgn="auto" hangingPunct="1">
              <a:spcAft>
                <a:spcPts val="0"/>
              </a:spcAft>
              <a:buFont typeface="Arial" panose="020B0604020202020204" pitchFamily="34" charset="0"/>
              <a:buChar char="•"/>
              <a:defRPr/>
            </a:pPr>
            <a:r>
              <a:rPr lang="en-US" dirty="0" smtClean="0"/>
              <a:t>Introduce Cisco IOS</a:t>
            </a:r>
          </a:p>
          <a:p>
            <a:pPr eaLnBrk="1" fontAlgn="auto" hangingPunct="1">
              <a:spcAft>
                <a:spcPts val="0"/>
              </a:spcAft>
              <a:buFont typeface="Arial" panose="020B0604020202020204" pitchFamily="34" charset="0"/>
              <a:buChar char="•"/>
              <a:defRPr/>
            </a:pPr>
            <a:r>
              <a:rPr lang="en-US" dirty="0" smtClean="0"/>
              <a:t>Review week three         </a:t>
            </a:r>
          </a:p>
          <a:p>
            <a:pPr eaLnBrk="1" fontAlgn="auto" hangingPunct="1">
              <a:spcAft>
                <a:spcPts val="0"/>
              </a:spcAft>
              <a:buFont typeface="Arial" panose="020B0604020202020204" pitchFamily="34" charset="0"/>
              <a:buChar char="•"/>
              <a:defRPr/>
            </a:pPr>
            <a:r>
              <a:rPr lang="en-US" dirty="0" smtClean="0"/>
              <a:t>Characterize traffic flows, user communities,</a:t>
            </a:r>
          </a:p>
          <a:p>
            <a:pPr marL="0" indent="0" eaLnBrk="1" fontAlgn="auto" hangingPunct="1">
              <a:spcAft>
                <a:spcPts val="0"/>
              </a:spcAft>
              <a:buNone/>
              <a:defRPr/>
            </a:pPr>
            <a:r>
              <a:rPr lang="en-US" dirty="0"/>
              <a:t> </a:t>
            </a:r>
            <a:r>
              <a:rPr lang="en-US" dirty="0" smtClean="0"/>
              <a:t>   Data stores</a:t>
            </a:r>
          </a:p>
          <a:p>
            <a:pPr eaLnBrk="1" fontAlgn="auto" hangingPunct="1">
              <a:spcAft>
                <a:spcPts val="0"/>
              </a:spcAft>
              <a:buFont typeface="Arial" panose="020B0604020202020204" pitchFamily="34" charset="0"/>
              <a:buChar char="•"/>
              <a:defRPr/>
            </a:pPr>
            <a:r>
              <a:rPr lang="en-US" dirty="0" smtClean="0"/>
              <a:t>Traffic flows</a:t>
            </a:r>
          </a:p>
          <a:p>
            <a:pPr eaLnBrk="1" fontAlgn="auto" hangingPunct="1">
              <a:spcAft>
                <a:spcPts val="0"/>
              </a:spcAft>
              <a:buFont typeface="Arial" panose="020B0604020202020204" pitchFamily="34" charset="0"/>
              <a:buChar char="•"/>
              <a:defRPr/>
            </a:pPr>
            <a:r>
              <a:rPr lang="en-US" dirty="0" err="1" smtClean="0"/>
              <a:t>QoS</a:t>
            </a:r>
            <a:endParaRPr lang="en-US" dirty="0" smtClean="0"/>
          </a:p>
          <a:p>
            <a:pPr eaLnBrk="1" fontAlgn="auto" hangingPunct="1">
              <a:spcAft>
                <a:spcPts val="0"/>
              </a:spcAft>
              <a:buFont typeface="Arial" panose="020B0604020202020204" pitchFamily="34" charset="0"/>
              <a:buChar char="•"/>
              <a:defRPr/>
            </a:pPr>
            <a:r>
              <a:rPr lang="en-US" dirty="0" err="1" smtClean="0"/>
              <a:t>GoS</a:t>
            </a:r>
            <a:endParaRPr lang="en-US" dirty="0" smtClean="0"/>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p:txBody>
      </p:sp>
      <p:pic>
        <p:nvPicPr>
          <p:cNvPr id="63492"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5240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1336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5908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90999"/>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121659"/>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215" y="5791200"/>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798058"/>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278753"/>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Due this week</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altLang="en-US" smtClean="0"/>
              <a:t>3-1 – Concept questions 3</a:t>
            </a:r>
          </a:p>
        </p:txBody>
      </p:sp>
    </p:spTree>
  </p:cSld>
  <p:clrMapOvr>
    <a:masterClrMapping/>
  </p:clrMapOvr>
  <p:transition spd="slow" advTm="78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Next week</a:t>
            </a:r>
          </a:p>
        </p:txBody>
      </p:sp>
      <p:sp>
        <p:nvSpPr>
          <p:cNvPr id="65539" name="Content Placeholder 2"/>
          <p:cNvSpPr>
            <a:spLocks noGrp="1"/>
          </p:cNvSpPr>
          <p:nvPr>
            <p:ph idx="1"/>
          </p:nvPr>
        </p:nvSpPr>
        <p:spPr>
          <a:xfrm>
            <a:off x="457200" y="1295400"/>
            <a:ext cx="8229600" cy="4830763"/>
          </a:xfrm>
        </p:spPr>
        <p:txBody>
          <a:bodyPr/>
          <a:lstStyle/>
          <a:p>
            <a:pPr eaLnBrk="1" hangingPunct="1"/>
            <a:r>
              <a:rPr lang="en-US" altLang="en-US" dirty="0" smtClean="0"/>
              <a:t>Read chapters 4 and 5 in </a:t>
            </a:r>
            <a:br>
              <a:rPr lang="en-US" altLang="en-US" dirty="0" smtClean="0"/>
            </a:br>
            <a:r>
              <a:rPr lang="en-US" altLang="en-US" i="1" dirty="0" smtClean="0">
                <a:hlinkClick r:id="rId3" action="ppaction://hlinkfile"/>
              </a:rPr>
              <a:t>Top-Down Network Design</a:t>
            </a:r>
            <a:endParaRPr lang="en-US" altLang="en-US" i="1" dirty="0" smtClean="0"/>
          </a:p>
          <a:p>
            <a:pPr eaLnBrk="1" hangingPunct="1"/>
            <a:r>
              <a:rPr lang="en-US" altLang="en-US" dirty="0" smtClean="0"/>
              <a:t>4-2-1 – Simulator Tutorial and Basic IOS Command Exploration</a:t>
            </a:r>
          </a:p>
          <a:p>
            <a:pPr eaLnBrk="1" hangingPunct="1"/>
            <a:r>
              <a:rPr lang="en-US" altLang="en-US" dirty="0" smtClean="0"/>
              <a:t>Midterm exam (week 8) outline June 19 through 24, 2017.</a:t>
            </a:r>
          </a:p>
        </p:txBody>
      </p:sp>
    </p:spTree>
  </p:cSld>
  <p:clrMapOvr>
    <a:masterClrMapping/>
  </p:clrMapOvr>
  <p:transition spd="slow" advTm="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Q &amp; A</a:t>
            </a:r>
          </a:p>
        </p:txBody>
      </p:sp>
      <p:sp>
        <p:nvSpPr>
          <p:cNvPr id="66563" name="Content Placeholder 2"/>
          <p:cNvSpPr>
            <a:spLocks noGrp="1"/>
          </p:cNvSpPr>
          <p:nvPr>
            <p:ph idx="1"/>
          </p:nvPr>
        </p:nvSpPr>
        <p:spPr/>
        <p:txBody>
          <a:bodyPr/>
          <a:lstStyle/>
          <a:p>
            <a:pPr eaLnBrk="1" hangingPunct="1"/>
            <a:r>
              <a:rPr lang="en-US" altLang="en-US" smtClean="0"/>
              <a:t>Questions, comments, concerns?</a:t>
            </a:r>
          </a:p>
        </p:txBody>
      </p:sp>
    </p:spTree>
  </p:cSld>
  <p:clrMapOvr>
    <a:masterClrMapping/>
  </p:clrMapOvr>
  <p:transition spd="slow" advTm="1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US" altLang="en-US" smtClean="0"/>
              <a:t>Command:  Show ?</a:t>
            </a:r>
          </a:p>
        </p:txBody>
      </p:sp>
      <p:sp>
        <p:nvSpPr>
          <p:cNvPr id="2" name="Content Placeholder 1"/>
          <p:cNvSpPr>
            <a:spLocks noGrp="1"/>
          </p:cNvSpPr>
          <p:nvPr>
            <p:ph idx="1"/>
          </p:nvPr>
        </p:nvSpPr>
        <p:spPr>
          <a:xfrm>
            <a:off x="457200" y="1481138"/>
            <a:ext cx="4114800" cy="4525962"/>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en-US" dirty="0" smtClean="0"/>
              <a:t>access-lists    List access lists</a:t>
            </a:r>
          </a:p>
          <a:p>
            <a:pPr eaLnBrk="1" fontAlgn="auto" hangingPunct="1">
              <a:spcAft>
                <a:spcPts val="0"/>
              </a:spcAft>
              <a:buFont typeface="Arial" panose="020B0604020202020204" pitchFamily="34" charset="0"/>
              <a:buNone/>
              <a:defRPr/>
            </a:pPr>
            <a:r>
              <a:rPr lang="en-US" dirty="0" smtClean="0"/>
              <a:t>aliases            Display alias commands</a:t>
            </a:r>
          </a:p>
          <a:p>
            <a:pPr eaLnBrk="1" fontAlgn="auto" hangingPunct="1">
              <a:spcAft>
                <a:spcPts val="0"/>
              </a:spcAft>
              <a:buFont typeface="Arial" panose="020B0604020202020204" pitchFamily="34" charset="0"/>
              <a:buNone/>
              <a:defRPr/>
            </a:pPr>
            <a:r>
              <a:rPr lang="en-US" dirty="0" err="1" smtClean="0"/>
              <a:t>arp</a:t>
            </a:r>
            <a:r>
              <a:rPr lang="en-US" dirty="0" smtClean="0"/>
              <a:t>                 </a:t>
            </a:r>
            <a:r>
              <a:rPr lang="en-US" dirty="0" err="1" smtClean="0"/>
              <a:t>ARP</a:t>
            </a:r>
            <a:r>
              <a:rPr lang="en-US" dirty="0" smtClean="0"/>
              <a:t> table</a:t>
            </a:r>
          </a:p>
          <a:p>
            <a:pPr eaLnBrk="1" fontAlgn="auto" hangingPunct="1">
              <a:spcAft>
                <a:spcPts val="0"/>
              </a:spcAft>
              <a:buFont typeface="Arial" panose="020B0604020202020204" pitchFamily="34" charset="0"/>
              <a:buNone/>
              <a:defRPr/>
            </a:pPr>
            <a:r>
              <a:rPr lang="en-US" dirty="0" smtClean="0"/>
              <a:t>backup           </a:t>
            </a:r>
            <a:r>
              <a:rPr lang="en-US" dirty="0" err="1" smtClean="0"/>
              <a:t>Backup</a:t>
            </a:r>
            <a:r>
              <a:rPr lang="en-US" dirty="0" smtClean="0"/>
              <a:t> status</a:t>
            </a:r>
          </a:p>
          <a:p>
            <a:pPr eaLnBrk="1" fontAlgn="auto" hangingPunct="1">
              <a:spcAft>
                <a:spcPts val="0"/>
              </a:spcAft>
              <a:buFont typeface="Arial" panose="020B0604020202020204" pitchFamily="34" charset="0"/>
              <a:buNone/>
              <a:defRPr/>
            </a:pPr>
            <a:r>
              <a:rPr lang="en-US" dirty="0" smtClean="0"/>
              <a:t>buffers           Buffer pool statistics</a:t>
            </a:r>
          </a:p>
          <a:p>
            <a:pPr eaLnBrk="1" fontAlgn="auto" hangingPunct="1">
              <a:spcAft>
                <a:spcPts val="0"/>
              </a:spcAft>
              <a:buFont typeface="Arial" panose="020B0604020202020204" pitchFamily="34" charset="0"/>
              <a:buNone/>
              <a:defRPr/>
            </a:pPr>
            <a:r>
              <a:rPr lang="en-US" dirty="0" err="1" smtClean="0"/>
              <a:t>cdp</a:t>
            </a:r>
            <a:r>
              <a:rPr lang="en-US" dirty="0" smtClean="0"/>
              <a:t>                 </a:t>
            </a:r>
            <a:r>
              <a:rPr lang="en-US" dirty="0" err="1" smtClean="0"/>
              <a:t>CDP</a:t>
            </a:r>
            <a:r>
              <a:rPr lang="en-US" dirty="0" smtClean="0"/>
              <a:t> information</a:t>
            </a:r>
          </a:p>
          <a:p>
            <a:pPr eaLnBrk="1" fontAlgn="auto" hangingPunct="1">
              <a:spcAft>
                <a:spcPts val="0"/>
              </a:spcAft>
              <a:buFont typeface="Arial" panose="020B0604020202020204" pitchFamily="34" charset="0"/>
              <a:buNone/>
              <a:defRPr/>
            </a:pPr>
            <a:r>
              <a:rPr lang="en-US" dirty="0" smtClean="0"/>
              <a:t>clock               Display the system clock</a:t>
            </a:r>
          </a:p>
          <a:p>
            <a:pPr eaLnBrk="1" fontAlgn="auto" hangingPunct="1">
              <a:spcAft>
                <a:spcPts val="0"/>
              </a:spcAft>
              <a:buFont typeface="Arial" panose="020B0604020202020204" pitchFamily="34" charset="0"/>
              <a:buNone/>
              <a:defRPr/>
            </a:pPr>
            <a:r>
              <a:rPr lang="en-US" dirty="0" smtClean="0"/>
              <a:t>compress         Show compression statistics</a:t>
            </a:r>
          </a:p>
          <a:p>
            <a:pPr eaLnBrk="1" fontAlgn="auto" hangingPunct="1">
              <a:spcAft>
                <a:spcPts val="0"/>
              </a:spcAft>
              <a:buFont typeface="Arial" panose="020B0604020202020204" pitchFamily="34" charset="0"/>
              <a:buNone/>
              <a:defRPr/>
            </a:pPr>
            <a:r>
              <a:rPr lang="en-US" dirty="0" smtClean="0"/>
              <a:t>configuration   Contents of Non-Volatile memory</a:t>
            </a:r>
          </a:p>
          <a:p>
            <a:pPr eaLnBrk="1" fontAlgn="auto" hangingPunct="1">
              <a:spcAft>
                <a:spcPts val="0"/>
              </a:spcAft>
              <a:buFont typeface="Arial" panose="020B0604020202020204" pitchFamily="34" charset="0"/>
              <a:buNone/>
              <a:defRPr/>
            </a:pPr>
            <a:r>
              <a:rPr lang="en-US" dirty="0" smtClean="0"/>
              <a:t>controllers     Interface controller status</a:t>
            </a:r>
          </a:p>
          <a:p>
            <a:pPr eaLnBrk="1" fontAlgn="auto" hangingPunct="1">
              <a:spcAft>
                <a:spcPts val="0"/>
              </a:spcAft>
              <a:buFont typeface="Arial" panose="020B0604020202020204" pitchFamily="34" charset="0"/>
              <a:buNone/>
              <a:defRPr/>
            </a:pPr>
            <a:r>
              <a:rPr lang="en-US" dirty="0" smtClean="0"/>
              <a:t>dialer          </a:t>
            </a:r>
            <a:r>
              <a:rPr lang="en-US" dirty="0" err="1" smtClean="0"/>
              <a:t>Dialer</a:t>
            </a:r>
            <a:r>
              <a:rPr lang="en-US" dirty="0" smtClean="0"/>
              <a:t> parameters and statistics</a:t>
            </a:r>
          </a:p>
          <a:p>
            <a:pPr eaLnBrk="1" fontAlgn="auto" hangingPunct="1">
              <a:spcAft>
                <a:spcPts val="0"/>
              </a:spcAft>
              <a:buFont typeface="Arial" panose="020B0604020202020204" pitchFamily="34" charset="0"/>
              <a:buNone/>
              <a:defRPr/>
            </a:pPr>
            <a:r>
              <a:rPr lang="en-US" dirty="0" smtClean="0"/>
              <a:t>flash:          display information about flash: file system</a:t>
            </a:r>
          </a:p>
          <a:p>
            <a:pPr eaLnBrk="1" fontAlgn="auto" hangingPunct="1">
              <a:spcAft>
                <a:spcPts val="0"/>
              </a:spcAft>
              <a:buFont typeface="Arial" panose="020B0604020202020204" pitchFamily="34" charset="0"/>
              <a:buNone/>
              <a:defRPr/>
            </a:pPr>
            <a:r>
              <a:rPr lang="en-US" dirty="0" smtClean="0"/>
              <a:t>frame-relay     </a:t>
            </a:r>
            <a:r>
              <a:rPr lang="en-US" dirty="0" err="1" smtClean="0"/>
              <a:t>Frame-Relay</a:t>
            </a:r>
            <a:r>
              <a:rPr lang="en-US" dirty="0" smtClean="0"/>
              <a:t> information</a:t>
            </a:r>
          </a:p>
          <a:p>
            <a:pPr eaLnBrk="1" fontAlgn="auto" hangingPunct="1">
              <a:spcAft>
                <a:spcPts val="0"/>
              </a:spcAft>
              <a:buFont typeface="Arial" panose="020B0604020202020204" pitchFamily="34" charset="0"/>
              <a:buNone/>
              <a:defRPr/>
            </a:pPr>
            <a:r>
              <a:rPr lang="en-US" dirty="0" smtClean="0"/>
              <a:t>history         Display the session command history</a:t>
            </a:r>
          </a:p>
          <a:p>
            <a:pPr eaLnBrk="1" fontAlgn="auto" hangingPunct="1">
              <a:spcAft>
                <a:spcPts val="0"/>
              </a:spcAft>
              <a:buFont typeface="Arial" panose="020B0604020202020204" pitchFamily="34" charset="0"/>
              <a:buNone/>
              <a:defRPr/>
            </a:pPr>
            <a:r>
              <a:rPr lang="en-US" dirty="0" smtClean="0"/>
              <a:t>hosts           IP domain-name, lookup style, </a:t>
            </a:r>
            <a:r>
              <a:rPr lang="en-US" dirty="0" err="1" smtClean="0"/>
              <a:t>nameservers</a:t>
            </a:r>
            <a:r>
              <a:rPr lang="en-US" dirty="0" smtClean="0"/>
              <a:t>, and host table</a:t>
            </a:r>
          </a:p>
        </p:txBody>
      </p:sp>
      <p:sp>
        <p:nvSpPr>
          <p:cNvPr id="4" name="Content Placeholder 1"/>
          <p:cNvSpPr txBox="1">
            <a:spLocks/>
          </p:cNvSpPr>
          <p:nvPr/>
        </p:nvSpPr>
        <p:spPr>
          <a:xfrm>
            <a:off x="4724400" y="1524000"/>
            <a:ext cx="4114800" cy="4525963"/>
          </a:xfrm>
          <a:prstGeom prst="rect">
            <a:avLst/>
          </a:prstGeom>
        </p:spPr>
        <p:txBody>
          <a:bodyPr>
            <a:normAutofit fontScale="55000" lnSpcReduction="20000"/>
          </a:bodyPr>
          <a:lstStyle/>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interfaces      Interface status and configuration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ip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IP</a:t>
            </a:r>
            <a:r>
              <a:rPr lang="en-US" sz="2700" dirty="0">
                <a:latin typeface="Times New Roman" panose="02020603050405020304" pitchFamily="18" charset="0"/>
                <a:cs typeface="Times New Roman" panose="02020603050405020304" pitchFamily="18" charset="0"/>
              </a:rPr>
              <a:t> information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ipv6          </a:t>
            </a:r>
            <a:r>
              <a:rPr lang="en-US" sz="2700" dirty="0" err="1">
                <a:latin typeface="Times New Roman" panose="02020603050405020304" pitchFamily="18" charset="0"/>
                <a:cs typeface="Times New Roman" panose="02020603050405020304" pitchFamily="18" charset="0"/>
              </a:rPr>
              <a:t>IPv6</a:t>
            </a:r>
            <a:r>
              <a:rPr lang="en-US" sz="2700" dirty="0">
                <a:latin typeface="Times New Roman" panose="02020603050405020304" pitchFamily="18" charset="0"/>
                <a:cs typeface="Times New Roman" panose="02020603050405020304" pitchFamily="18" charset="0"/>
              </a:rPr>
              <a:t> information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isis</a:t>
            </a:r>
            <a:r>
              <a:rPr lang="en-US" sz="2700" dirty="0">
                <a:latin typeface="Times New Roman" panose="02020603050405020304" pitchFamily="18" charset="0"/>
                <a:cs typeface="Times New Roman" panose="02020603050405020304" pitchFamily="18" charset="0"/>
              </a:rPr>
              <a:t>            IS-IS routing information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location    Display the system location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logging     Show the contents of logging buffers</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modemcap</a:t>
            </a:r>
            <a:r>
              <a:rPr lang="en-US" sz="2700" dirty="0">
                <a:latin typeface="Times New Roman" panose="02020603050405020304" pitchFamily="18" charset="0"/>
                <a:cs typeface="Times New Roman" panose="02020603050405020304" pitchFamily="18" charset="0"/>
              </a:rPr>
              <a:t>    Show Modem Capabilities database</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privilege       Show current privilege level</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protocols       Active network routing protocols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running-</a:t>
            </a:r>
            <a:r>
              <a:rPr lang="en-US" sz="2700" dirty="0" err="1">
                <a:latin typeface="Times New Roman" panose="02020603050405020304" pitchFamily="18" charset="0"/>
                <a:cs typeface="Times New Roman" panose="02020603050405020304" pitchFamily="18" charset="0"/>
              </a:rPr>
              <a:t>config</a:t>
            </a:r>
            <a:r>
              <a:rPr lang="en-US" sz="2700" dirty="0">
                <a:latin typeface="Times New Roman" panose="02020603050405020304" pitchFamily="18" charset="0"/>
                <a:cs typeface="Times New Roman" panose="02020603050405020304" pitchFamily="18" charset="0"/>
              </a:rPr>
              <a:t>  Current operating configuration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snmp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snmp</a:t>
            </a:r>
            <a:r>
              <a:rPr lang="en-US" sz="2700" dirty="0">
                <a:latin typeface="Times New Roman" panose="02020603050405020304" pitchFamily="18" charset="0"/>
                <a:cs typeface="Times New Roman" panose="02020603050405020304" pitchFamily="18" charset="0"/>
              </a:rPr>
              <a:t> statistics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startup-</a:t>
            </a:r>
            <a:r>
              <a:rPr lang="en-US" sz="2700" dirty="0" err="1">
                <a:latin typeface="Times New Roman" panose="02020603050405020304" pitchFamily="18" charset="0"/>
                <a:cs typeface="Times New Roman" panose="02020603050405020304" pitchFamily="18" charset="0"/>
              </a:rPr>
              <a:t>config</a:t>
            </a:r>
            <a:r>
              <a:rPr lang="en-US" sz="2700" dirty="0">
                <a:latin typeface="Times New Roman" panose="02020603050405020304" pitchFamily="18" charset="0"/>
                <a:cs typeface="Times New Roman" panose="02020603050405020304" pitchFamily="18" charset="0"/>
              </a:rPr>
              <a:t>  Contents of startup configuration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terminal        Display terminal configuration parameters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users           Display information about terminal lines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version         System hardware and software status</a:t>
            </a:r>
          </a:p>
          <a:p>
            <a:pPr marL="365760" indent="-256032" fontAlgn="auto">
              <a:spcBef>
                <a:spcPts val="400"/>
              </a:spcBef>
              <a:spcAft>
                <a:spcPts val="0"/>
              </a:spcAft>
              <a:buClr>
                <a:schemeClr val="accent1"/>
              </a:buClr>
              <a:buSzPct val="68000"/>
              <a:defRPr/>
            </a:pPr>
            <a:endParaRPr lang="en-US" sz="2700" dirty="0">
              <a:latin typeface="+mn-lt"/>
              <a:cs typeface="+mn-cs"/>
            </a:endParaRPr>
          </a:p>
        </p:txBody>
      </p:sp>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76200"/>
            <a:ext cx="8229600" cy="838200"/>
          </a:xfrm>
        </p:spPr>
        <p:txBody>
          <a:bodyPr/>
          <a:lstStyle/>
          <a:p>
            <a:pPr eaLnBrk="1" hangingPunct="1"/>
            <a:r>
              <a:rPr lang="en-US" altLang="en-US" smtClean="0"/>
              <a:t>Command:  Configure</a:t>
            </a:r>
          </a:p>
        </p:txBody>
      </p:sp>
      <p:sp>
        <p:nvSpPr>
          <p:cNvPr id="12291" name="Content Placeholder 1"/>
          <p:cNvSpPr>
            <a:spLocks noGrp="1"/>
          </p:cNvSpPr>
          <p:nvPr>
            <p:ph idx="1"/>
          </p:nvPr>
        </p:nvSpPr>
        <p:spPr>
          <a:xfrm>
            <a:off x="533400" y="914400"/>
            <a:ext cx="7696200" cy="5715000"/>
          </a:xfrm>
        </p:spPr>
        <p:txBody>
          <a:bodyPr/>
          <a:lstStyle/>
          <a:p>
            <a:pPr eaLnBrk="1" hangingPunct="1">
              <a:buFont typeface="Arial" charset="0"/>
              <a:buNone/>
            </a:pPr>
            <a:r>
              <a:rPr lang="en-US" altLang="en-US" sz="1600" smtClean="0">
                <a:latin typeface="Times New Roman" pitchFamily="18" charset="0"/>
                <a:cs typeface="Times New Roman" pitchFamily="18" charset="0"/>
              </a:rPr>
              <a:t>Configure commands:</a:t>
            </a:r>
          </a:p>
          <a:p>
            <a:pPr eaLnBrk="1" hangingPunct="1">
              <a:buFont typeface="Arial" charset="0"/>
              <a:buNone/>
            </a:pPr>
            <a:r>
              <a:rPr lang="en-US" altLang="en-US" sz="1600" smtClean="0">
                <a:latin typeface="Times New Roman" pitchFamily="18" charset="0"/>
                <a:cs typeface="Times New Roman" pitchFamily="18" charset="0"/>
              </a:rPr>
              <a:t>  access-list  Add an access list entry</a:t>
            </a:r>
          </a:p>
          <a:p>
            <a:pPr eaLnBrk="1" hangingPunct="1">
              <a:buFont typeface="Arial" charset="0"/>
              <a:buNone/>
            </a:pPr>
            <a:r>
              <a:rPr lang="en-US" altLang="en-US" sz="1600" smtClean="0">
                <a:latin typeface="Times New Roman" pitchFamily="18" charset="0"/>
                <a:cs typeface="Times New Roman" pitchFamily="18" charset="0"/>
              </a:rPr>
              <a:t>  alias        Create command alias</a:t>
            </a:r>
          </a:p>
          <a:p>
            <a:pPr eaLnBrk="1" hangingPunct="1">
              <a:buFont typeface="Arial" charset="0"/>
              <a:buNone/>
            </a:pPr>
            <a:r>
              <a:rPr lang="en-US" altLang="en-US" sz="1600" smtClean="0">
                <a:latin typeface="Times New Roman" pitchFamily="18" charset="0"/>
                <a:cs typeface="Times New Roman" pitchFamily="18" charset="0"/>
              </a:rPr>
              <a:t>  banner       Define a login banner</a:t>
            </a:r>
          </a:p>
          <a:p>
            <a:pPr eaLnBrk="1" hangingPunct="1">
              <a:buFont typeface="Arial" charset="0"/>
              <a:buNone/>
            </a:pPr>
            <a:r>
              <a:rPr lang="en-US" altLang="en-US" sz="1600" smtClean="0">
                <a:latin typeface="Times New Roman" pitchFamily="18" charset="0"/>
                <a:cs typeface="Times New Roman" pitchFamily="18" charset="0"/>
              </a:rPr>
              <a:t>  cdp          Global CDP configuration subcommands</a:t>
            </a:r>
          </a:p>
          <a:p>
            <a:pPr eaLnBrk="1" hangingPunct="1">
              <a:buFont typeface="Arial" charset="0"/>
              <a:buNone/>
            </a:pPr>
            <a:r>
              <a:rPr lang="en-US" altLang="en-US" sz="1600" smtClean="0">
                <a:latin typeface="Times New Roman" pitchFamily="18" charset="0"/>
                <a:cs typeface="Times New Roman" pitchFamily="18" charset="0"/>
              </a:rPr>
              <a:t>  class-map    Configure QoS Class Map</a:t>
            </a:r>
          </a:p>
          <a:p>
            <a:pPr eaLnBrk="1" hangingPunct="1">
              <a:buFont typeface="Arial" charset="0"/>
              <a:buNone/>
            </a:pPr>
            <a:r>
              <a:rPr lang="en-US" altLang="en-US" sz="1600" smtClean="0">
                <a:latin typeface="Times New Roman" pitchFamily="18" charset="0"/>
                <a:cs typeface="Times New Roman" pitchFamily="18" charset="0"/>
              </a:rPr>
              <a:t>  dialer-list  Create a dialer list entry</a:t>
            </a:r>
          </a:p>
          <a:p>
            <a:pPr eaLnBrk="1" hangingPunct="1">
              <a:buFont typeface="Arial" charset="0"/>
              <a:buNone/>
            </a:pPr>
            <a:r>
              <a:rPr lang="en-US" altLang="en-US" sz="1600" smtClean="0">
                <a:latin typeface="Times New Roman" pitchFamily="18" charset="0"/>
                <a:cs typeface="Times New Roman" pitchFamily="18" charset="0"/>
              </a:rPr>
              <a:t>  enable       Modify enable password parameters</a:t>
            </a:r>
          </a:p>
          <a:p>
            <a:pPr eaLnBrk="1" hangingPunct="1">
              <a:buFont typeface="Arial" charset="0"/>
              <a:buNone/>
            </a:pPr>
            <a:r>
              <a:rPr lang="en-US" altLang="en-US" sz="1600" smtClean="0">
                <a:latin typeface="Times New Roman" pitchFamily="18" charset="0"/>
                <a:cs typeface="Times New Roman" pitchFamily="18" charset="0"/>
              </a:rPr>
              <a:t>  end          Exit from configure mode</a:t>
            </a:r>
          </a:p>
          <a:p>
            <a:pPr eaLnBrk="1" hangingPunct="1">
              <a:buFont typeface="Arial" charset="0"/>
              <a:buNone/>
            </a:pPr>
            <a:r>
              <a:rPr lang="en-US" altLang="en-US" sz="1600" smtClean="0">
                <a:latin typeface="Times New Roman" pitchFamily="18" charset="0"/>
                <a:cs typeface="Times New Roman" pitchFamily="18" charset="0"/>
              </a:rPr>
              <a:t>  exit         Exit from configure mode</a:t>
            </a:r>
          </a:p>
          <a:p>
            <a:pPr eaLnBrk="1" hangingPunct="1">
              <a:buFont typeface="Arial" charset="0"/>
              <a:buNone/>
            </a:pPr>
            <a:r>
              <a:rPr lang="en-US" altLang="en-US" sz="1600" smtClean="0">
                <a:latin typeface="Times New Roman" pitchFamily="18" charset="0"/>
                <a:cs typeface="Times New Roman" pitchFamily="18" charset="0"/>
              </a:rPr>
              <a:t>  frame-relay  global frame relay configuration commands</a:t>
            </a:r>
          </a:p>
          <a:p>
            <a:pPr eaLnBrk="1" hangingPunct="1">
              <a:buFont typeface="Arial" charset="0"/>
              <a:buNone/>
            </a:pPr>
            <a:r>
              <a:rPr lang="en-US" altLang="en-US" sz="1600" smtClean="0">
                <a:latin typeface="Times New Roman" pitchFamily="18" charset="0"/>
                <a:cs typeface="Times New Roman" pitchFamily="18" charset="0"/>
              </a:rPr>
              <a:t>  help         Description of the interactive help system</a:t>
            </a:r>
          </a:p>
          <a:p>
            <a:pPr eaLnBrk="1" hangingPunct="1">
              <a:buFont typeface="Arial" charset="0"/>
              <a:buNone/>
            </a:pPr>
            <a:r>
              <a:rPr lang="en-US" altLang="en-US" sz="1600" smtClean="0">
                <a:latin typeface="Times New Roman" pitchFamily="18" charset="0"/>
                <a:cs typeface="Times New Roman" pitchFamily="18" charset="0"/>
              </a:rPr>
              <a:t>  hostname     Set system's network name</a:t>
            </a:r>
          </a:p>
          <a:p>
            <a:pPr eaLnBrk="1" hangingPunct="1">
              <a:buFont typeface="Arial" charset="0"/>
              <a:buNone/>
            </a:pPr>
            <a:r>
              <a:rPr lang="en-US" altLang="en-US" sz="1600" smtClean="0">
                <a:latin typeface="Times New Roman" pitchFamily="18" charset="0"/>
                <a:cs typeface="Times New Roman" pitchFamily="18" charset="0"/>
              </a:rPr>
              <a:t>  interface    Select an interface to configure</a:t>
            </a:r>
          </a:p>
          <a:p>
            <a:pPr eaLnBrk="1" hangingPunct="1">
              <a:buFont typeface="Arial" charset="0"/>
              <a:buNone/>
            </a:pPr>
            <a:r>
              <a:rPr lang="en-US" altLang="en-US" sz="1600" smtClean="0">
                <a:latin typeface="Times New Roman" pitchFamily="18" charset="0"/>
                <a:cs typeface="Times New Roman" pitchFamily="18" charset="0"/>
              </a:rPr>
              <a:t>  ip           Global IP configuration subcommands</a:t>
            </a:r>
          </a:p>
          <a:p>
            <a:pPr eaLnBrk="1" hangingPunct="1">
              <a:buFont typeface="Arial" charset="0"/>
              <a:buNone/>
            </a:pPr>
            <a:r>
              <a:rPr lang="en-US" altLang="en-US" sz="1600" smtClean="0">
                <a:latin typeface="Times New Roman" pitchFamily="18" charset="0"/>
                <a:cs typeface="Times New Roman" pitchFamily="18" charset="0"/>
              </a:rPr>
              <a:t>  ipv6         Global IPv6 configuration subcommands</a:t>
            </a:r>
          </a:p>
          <a:p>
            <a:pPr eaLnBrk="1" hangingPunct="1">
              <a:buFont typeface="Arial" charset="0"/>
              <a:buNone/>
            </a:pPr>
            <a:r>
              <a:rPr lang="en-US" altLang="en-US" sz="1600" smtClean="0">
                <a:latin typeface="Times New Roman" pitchFamily="18" charset="0"/>
                <a:cs typeface="Times New Roman" pitchFamily="18" charset="0"/>
              </a:rPr>
              <a:t>  isdn         ISDN configuration commands</a:t>
            </a:r>
          </a:p>
          <a:p>
            <a:pPr eaLnBrk="1" hangingPunct="1">
              <a:buFont typeface="Arial" charset="0"/>
              <a:buNone/>
            </a:pPr>
            <a:r>
              <a:rPr lang="en-US" altLang="en-US" sz="1600" smtClean="0">
                <a:latin typeface="Times New Roman" pitchFamily="18" charset="0"/>
                <a:cs typeface="Times New Roman" pitchFamily="18" charset="0"/>
              </a:rPr>
              <a:t>  key          Key management</a:t>
            </a:r>
          </a:p>
          <a:p>
            <a:pPr eaLnBrk="1" hangingPunct="1">
              <a:buFont typeface="Arial" charset="0"/>
              <a:buNone/>
            </a:pPr>
            <a:r>
              <a:rPr lang="en-US" altLang="en-US" sz="1600" smtClean="0">
                <a:latin typeface="Times New Roman" pitchFamily="18" charset="0"/>
                <a:cs typeface="Times New Roman" pitchFamily="18" charset="0"/>
              </a:rPr>
              <a:t>  line         Configure a terminal line</a:t>
            </a:r>
          </a:p>
        </p:txBody>
      </p:sp>
    </p:spTree>
  </p:cSld>
  <p:clrMapOvr>
    <a:masterClrMapping/>
  </p:clrMapOvr>
  <p:transition spd="slow" advTm="4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76200"/>
            <a:ext cx="8229600" cy="838200"/>
          </a:xfrm>
        </p:spPr>
        <p:txBody>
          <a:bodyPr/>
          <a:lstStyle/>
          <a:p>
            <a:pPr eaLnBrk="1" hangingPunct="1"/>
            <a:r>
              <a:rPr lang="en-US" altLang="en-US" smtClean="0"/>
              <a:t>Command:  Configure</a:t>
            </a:r>
          </a:p>
        </p:txBody>
      </p:sp>
      <p:sp>
        <p:nvSpPr>
          <p:cNvPr id="13315" name="Content Placeholder 1"/>
          <p:cNvSpPr>
            <a:spLocks noGrp="1"/>
          </p:cNvSpPr>
          <p:nvPr>
            <p:ph idx="1"/>
          </p:nvPr>
        </p:nvSpPr>
        <p:spPr>
          <a:xfrm>
            <a:off x="533400" y="914400"/>
            <a:ext cx="7696200" cy="5715000"/>
          </a:xfrm>
        </p:spPr>
        <p:txBody>
          <a:bodyPr/>
          <a:lstStyle/>
          <a:p>
            <a:pPr eaLnBrk="1" hangingPunct="1">
              <a:buFont typeface="Arial" charset="0"/>
              <a:buNone/>
            </a:pPr>
            <a:r>
              <a:rPr lang="en-US" altLang="en-US" sz="2800" smtClean="0">
                <a:latin typeface="Times New Roman" pitchFamily="18" charset="0"/>
                <a:cs typeface="Times New Roman" pitchFamily="18" charset="0"/>
              </a:rPr>
              <a:t>Configure commands:</a:t>
            </a:r>
          </a:p>
          <a:p>
            <a:pPr eaLnBrk="1" hangingPunct="1">
              <a:buFont typeface="Arial" charset="0"/>
              <a:buNone/>
            </a:pPr>
            <a:r>
              <a:rPr lang="en-US" altLang="en-US" sz="2800" smtClean="0">
                <a:latin typeface="Times New Roman" pitchFamily="18" charset="0"/>
                <a:cs typeface="Times New Roman" pitchFamily="18" charset="0"/>
              </a:rPr>
              <a:t>  logging      Modify message logging facilities</a:t>
            </a:r>
          </a:p>
          <a:p>
            <a:pPr eaLnBrk="1" hangingPunct="1">
              <a:buFont typeface="Arial" charset="0"/>
              <a:buNone/>
            </a:pPr>
            <a:r>
              <a:rPr lang="en-US" altLang="en-US" sz="2800" smtClean="0">
                <a:latin typeface="Times New Roman" pitchFamily="18" charset="0"/>
                <a:cs typeface="Times New Roman" pitchFamily="18" charset="0"/>
              </a:rPr>
              <a:t>  no           Negate a command or set its defaults</a:t>
            </a:r>
          </a:p>
          <a:p>
            <a:pPr eaLnBrk="1" hangingPunct="1">
              <a:buFont typeface="Arial" charset="0"/>
              <a:buNone/>
            </a:pPr>
            <a:r>
              <a:rPr lang="en-US" altLang="en-US" sz="2800" smtClean="0">
                <a:latin typeface="Times New Roman" pitchFamily="18" charset="0"/>
                <a:cs typeface="Times New Roman" pitchFamily="18" charset="0"/>
              </a:rPr>
              <a:t>  policy-map   Configure QoS Policy Map</a:t>
            </a:r>
          </a:p>
          <a:p>
            <a:pPr eaLnBrk="1" hangingPunct="1">
              <a:buFont typeface="Arial" charset="0"/>
              <a:buNone/>
            </a:pPr>
            <a:r>
              <a:rPr lang="en-US" altLang="en-US" sz="2800" smtClean="0">
                <a:latin typeface="Times New Roman" pitchFamily="18" charset="0"/>
                <a:cs typeface="Times New Roman" pitchFamily="18" charset="0"/>
              </a:rPr>
              <a:t>  router       Enable a routing process</a:t>
            </a:r>
          </a:p>
          <a:p>
            <a:pPr eaLnBrk="1" hangingPunct="1">
              <a:buFont typeface="Arial" charset="0"/>
              <a:buNone/>
            </a:pPr>
            <a:r>
              <a:rPr lang="en-US" altLang="en-US" sz="2800" smtClean="0">
                <a:latin typeface="Times New Roman" pitchFamily="18" charset="0"/>
                <a:cs typeface="Times New Roman" pitchFamily="18" charset="0"/>
              </a:rPr>
              <a:t>  snmp-server  Modify SNMP parameters</a:t>
            </a:r>
          </a:p>
          <a:p>
            <a:pPr eaLnBrk="1" hangingPunct="1">
              <a:buFont typeface="Arial" charset="0"/>
              <a:buNone/>
            </a:pPr>
            <a:r>
              <a:rPr lang="en-US" altLang="en-US" sz="2800" smtClean="0">
                <a:latin typeface="Times New Roman" pitchFamily="18" charset="0"/>
                <a:cs typeface="Times New Roman" pitchFamily="18" charset="0"/>
              </a:rPr>
              <a:t>  trunk        Configure a trunk group</a:t>
            </a:r>
          </a:p>
          <a:p>
            <a:pPr eaLnBrk="1" hangingPunct="1">
              <a:buFont typeface="Arial" charset="0"/>
              <a:buNone/>
            </a:pPr>
            <a:r>
              <a:rPr lang="en-US" altLang="en-US" sz="2800" smtClean="0">
                <a:latin typeface="Times New Roman" pitchFamily="18" charset="0"/>
                <a:cs typeface="Times New Roman" pitchFamily="18" charset="0"/>
              </a:rPr>
              <a:t>  username     Establish User Name Authentication</a:t>
            </a:r>
          </a:p>
        </p:txBody>
      </p:sp>
    </p:spTree>
  </p:cSld>
  <p:clrMapOvr>
    <a:masterClrMapping/>
  </p:clrMapOvr>
  <p:transition spd="slow" advTm="475"/>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2752</TotalTime>
  <Words>1024</Words>
  <Application>Microsoft Office PowerPoint</Application>
  <PresentationFormat>On-screen Show (4:3)</PresentationFormat>
  <Paragraphs>488</Paragraphs>
  <Slides>68</Slides>
  <Notes>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ITEC 275  Computer Networks – Switching, Routing, and WANs</vt:lpstr>
      <vt:lpstr>Agenda</vt:lpstr>
      <vt:lpstr>MIMIC Virtual Lab CCNA</vt:lpstr>
      <vt:lpstr>Telnet into device</vt:lpstr>
      <vt:lpstr>Command: ?</vt:lpstr>
      <vt:lpstr>Command:  Show ?</vt:lpstr>
      <vt:lpstr>Command:  Configure</vt:lpstr>
      <vt:lpstr>Command:  Configure</vt:lpstr>
      <vt:lpstr>Exercise Demonstration</vt:lpstr>
      <vt:lpstr>WARNING!</vt:lpstr>
      <vt:lpstr>Review Week Three</vt:lpstr>
      <vt:lpstr>Review Week Three</vt:lpstr>
      <vt:lpstr>Week Three Review</vt:lpstr>
      <vt:lpstr>Review Week Three</vt:lpstr>
      <vt:lpstr> Review Week Three </vt:lpstr>
      <vt:lpstr> Review Week Three </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 Client Server Model</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This Week’s Outcomes</vt:lpstr>
      <vt:lpstr>Due this week</vt:lpstr>
      <vt:lpstr>Next week</vt:lpstr>
      <vt:lpstr>Q &amp; A</vt:lpstr>
    </vt:vector>
  </TitlesOfParts>
  <Company>Franklin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ITEC275v2 - Week 4</dc:title>
  <dc:creator>Richard Rozzell</dc:creator>
  <cp:lastModifiedBy>RJD0457</cp:lastModifiedBy>
  <cp:revision>172</cp:revision>
  <dcterms:created xsi:type="dcterms:W3CDTF">2011-01-03T19:29:09Z</dcterms:created>
  <dcterms:modified xsi:type="dcterms:W3CDTF">2017-09-25T20:25:20Z</dcterms:modified>
</cp:coreProperties>
</file>