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7" r:id="rId2"/>
    <p:sldId id="340" r:id="rId3"/>
    <p:sldId id="258" r:id="rId4"/>
    <p:sldId id="260" r:id="rId5"/>
    <p:sldId id="261" r:id="rId6"/>
    <p:sldId id="34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Calibri" pitchFamily="34" charset="0"/>
        <a:cs typeface="Calibri" pitchFamily="34" charset="0"/>
        <a:sym typeface="Calibri" pitchFamily="34" charset="0"/>
      </a:defRPr>
    </a:lvl1pPr>
    <a:lvl2pPr marL="457200" algn="l" rtl="0" fontAlgn="base">
      <a:spcBef>
        <a:spcPct val="0"/>
      </a:spcBef>
      <a:spcAft>
        <a:spcPct val="0"/>
      </a:spcAft>
      <a:defRPr kern="1200">
        <a:solidFill>
          <a:schemeClr val="tx1"/>
        </a:solidFill>
        <a:latin typeface="Calibri" pitchFamily="34" charset="0"/>
        <a:ea typeface="Calibri" pitchFamily="34" charset="0"/>
        <a:cs typeface="Calibri" pitchFamily="34" charset="0"/>
        <a:sym typeface="Calibri" pitchFamily="34" charset="0"/>
      </a:defRPr>
    </a:lvl2pPr>
    <a:lvl3pPr marL="914400" algn="l" rtl="0" fontAlgn="base">
      <a:spcBef>
        <a:spcPct val="0"/>
      </a:spcBef>
      <a:spcAft>
        <a:spcPct val="0"/>
      </a:spcAft>
      <a:defRPr kern="1200">
        <a:solidFill>
          <a:schemeClr val="tx1"/>
        </a:solidFill>
        <a:latin typeface="Calibri" pitchFamily="34" charset="0"/>
        <a:ea typeface="Calibri" pitchFamily="34" charset="0"/>
        <a:cs typeface="Calibri" pitchFamily="34" charset="0"/>
        <a:sym typeface="Calibri" pitchFamily="34" charset="0"/>
      </a:defRPr>
    </a:lvl3pPr>
    <a:lvl4pPr marL="1371600" algn="l" rtl="0" fontAlgn="base">
      <a:spcBef>
        <a:spcPct val="0"/>
      </a:spcBef>
      <a:spcAft>
        <a:spcPct val="0"/>
      </a:spcAft>
      <a:defRPr kern="1200">
        <a:solidFill>
          <a:schemeClr val="tx1"/>
        </a:solidFill>
        <a:latin typeface="Calibri" pitchFamily="34" charset="0"/>
        <a:ea typeface="Calibri" pitchFamily="34" charset="0"/>
        <a:cs typeface="Calibri" pitchFamily="34" charset="0"/>
        <a:sym typeface="Calibri" pitchFamily="34" charset="0"/>
      </a:defRPr>
    </a:lvl4pPr>
    <a:lvl5pPr marL="1828800" algn="l" rtl="0" fontAlgn="base">
      <a:spcBef>
        <a:spcPct val="0"/>
      </a:spcBef>
      <a:spcAft>
        <a:spcPct val="0"/>
      </a:spcAft>
      <a:defRPr kern="1200">
        <a:solidFill>
          <a:schemeClr val="tx1"/>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kern="1200">
        <a:solidFill>
          <a:schemeClr val="tx1"/>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kern="1200">
        <a:solidFill>
          <a:schemeClr val="tx1"/>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kern="1200">
        <a:solidFill>
          <a:schemeClr val="tx1"/>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kern="1200">
        <a:solidFill>
          <a:schemeClr val="tx1"/>
        </a:solidFill>
        <a:latin typeface="Calibri" pitchFamily="34" charset="0"/>
        <a:ea typeface="Calibri" pitchFamily="34" charset="0"/>
        <a:cs typeface="Calibri" pitchFamily="34" charset="0"/>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897" autoAdjust="0"/>
    <p:restoredTop sz="94660"/>
  </p:normalViewPr>
  <p:slideViewPr>
    <p:cSldViewPr>
      <p:cViewPr varScale="1">
        <p:scale>
          <a:sx n="55" d="100"/>
          <a:sy n="55" d="100"/>
        </p:scale>
        <p:origin x="-74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Shape 5"/>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7043" name="Shape 6"/>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Helvetica Neue"/>
            </a:endParaRPr>
          </a:p>
        </p:txBody>
      </p:sp>
    </p:spTree>
    <p:extLst>
      <p:ext uri="{BB962C8B-B14F-4D97-AF65-F5344CB8AC3E}">
        <p14:creationId xmlns:p14="http://schemas.microsoft.com/office/powerpoint/2010/main" val="4000749445"/>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2"/>
          <p:cNvSpPr>
            <a:spLocks noGrp="1"/>
          </p:cNvSpPr>
          <p:nvPr>
            <p:ph type="sldNum" sz="quarter" idx="10"/>
          </p:nvPr>
        </p:nvSpPr>
        <p:spPr>
          <a:ln/>
        </p:spPr>
        <p:txBody>
          <a:bodyPr/>
          <a:lstStyle>
            <a:lvl1pPr>
              <a:defRPr/>
            </a:lvl1pPr>
          </a:lstStyle>
          <a:p>
            <a:fld id="{727ED410-732B-4087-BD4D-F85ABF4EE9F2}" type="slidenum">
              <a:rPr lang="en-US" altLang="en-US"/>
              <a:pPr/>
              <a:t>‹#›</a:t>
            </a:fld>
            <a:endParaRPr lang="en-US" altLang="en-US"/>
          </a:p>
        </p:txBody>
      </p:sp>
    </p:spTree>
    <p:extLst>
      <p:ext uri="{BB962C8B-B14F-4D97-AF65-F5344CB8AC3E}">
        <p14:creationId xmlns:p14="http://schemas.microsoft.com/office/powerpoint/2010/main" val="18365839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2"/>
          <p:cNvSpPr>
            <a:spLocks noGrp="1"/>
          </p:cNvSpPr>
          <p:nvPr>
            <p:ph type="sldNum" sz="quarter" idx="2"/>
          </p:nvPr>
        </p:nvSpPr>
        <p:spPr bwMode="auto">
          <a:xfrm>
            <a:off x="6553200" y="6403975"/>
            <a:ext cx="2133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spAutoFit/>
          </a:bodyPr>
          <a:lstStyle>
            <a:lvl1pPr algn="r">
              <a:defRPr sz="1200">
                <a:solidFill>
                  <a:srgbClr val="898989"/>
                </a:solidFill>
              </a:defRPr>
            </a:lvl1pPr>
          </a:lstStyle>
          <a:p>
            <a:fld id="{0FEA602B-DF20-44C7-9404-0FD8BEB75F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rtl="0" eaLnBrk="0" fontAlgn="base" hangingPunct="0">
        <a:spcBef>
          <a:spcPct val="0"/>
        </a:spcBef>
        <a:spcAft>
          <a:spcPct val="0"/>
        </a:spcAft>
        <a:defRPr sz="4400">
          <a:solidFill>
            <a:schemeClr val="tx2"/>
          </a:solidFill>
          <a:latin typeface="Calibri"/>
          <a:ea typeface="Calibri"/>
          <a:cs typeface="Calibri"/>
          <a:sym typeface="Calibri" pitchFamily="34" charset="0"/>
        </a:defRPr>
      </a:lvl1pPr>
      <a:lvl2pPr algn="ctr" rtl="0" eaLnBrk="0" fontAlgn="base" hangingPunct="0">
        <a:spcBef>
          <a:spcPct val="0"/>
        </a:spcBef>
        <a:spcAft>
          <a:spcPct val="0"/>
        </a:spcAft>
        <a:defRPr sz="4400">
          <a:solidFill>
            <a:schemeClr val="tx2"/>
          </a:solidFill>
          <a:latin typeface="Calibri"/>
          <a:ea typeface="Calibri"/>
          <a:cs typeface="Calibri"/>
          <a:sym typeface="Calibri" pitchFamily="34" charset="0"/>
        </a:defRPr>
      </a:lvl2pPr>
      <a:lvl3pPr algn="ctr" rtl="0" eaLnBrk="0" fontAlgn="base" hangingPunct="0">
        <a:spcBef>
          <a:spcPct val="0"/>
        </a:spcBef>
        <a:spcAft>
          <a:spcPct val="0"/>
        </a:spcAft>
        <a:defRPr sz="4400">
          <a:solidFill>
            <a:schemeClr val="tx2"/>
          </a:solidFill>
          <a:latin typeface="Calibri"/>
          <a:ea typeface="Calibri"/>
          <a:cs typeface="Calibri"/>
          <a:sym typeface="Calibri" pitchFamily="34" charset="0"/>
        </a:defRPr>
      </a:lvl3pPr>
      <a:lvl4pPr algn="ctr" rtl="0" eaLnBrk="0" fontAlgn="base" hangingPunct="0">
        <a:spcBef>
          <a:spcPct val="0"/>
        </a:spcBef>
        <a:spcAft>
          <a:spcPct val="0"/>
        </a:spcAft>
        <a:defRPr sz="4400">
          <a:solidFill>
            <a:schemeClr val="tx2"/>
          </a:solidFill>
          <a:latin typeface="Calibri"/>
          <a:ea typeface="Calibri"/>
          <a:cs typeface="Calibri"/>
          <a:sym typeface="Calibri" pitchFamily="34" charset="0"/>
        </a:defRPr>
      </a:lvl4pPr>
      <a:lvl5pPr algn="ctr" rtl="0" eaLnBrk="0" fontAlgn="base" hangingPunct="0">
        <a:spcBef>
          <a:spcPct val="0"/>
        </a:spcBef>
        <a:spcAft>
          <a:spcPct val="0"/>
        </a:spcAft>
        <a:defRPr sz="4400">
          <a:solidFill>
            <a:schemeClr val="tx2"/>
          </a:solidFill>
          <a:latin typeface="Calibri"/>
          <a:ea typeface="Calibri"/>
          <a:cs typeface="Calibri"/>
          <a:sym typeface="Calibri" pitchFamily="34" charset="0"/>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lgn="l" rtl="0" eaLnBrk="0" fontAlgn="base" hangingPunct="0">
        <a:spcBef>
          <a:spcPts val="700"/>
        </a:spcBef>
        <a:spcAft>
          <a:spcPct val="0"/>
        </a:spcAft>
        <a:buSzPct val="100000"/>
        <a:buFont typeface="Arial" pitchFamily="34" charset="0"/>
        <a:buChar char="»"/>
        <a:defRPr sz="3200">
          <a:solidFill>
            <a:schemeClr val="tx1"/>
          </a:solidFill>
          <a:latin typeface="Calibri"/>
          <a:ea typeface="Calibri"/>
          <a:cs typeface="Calibri"/>
          <a:sym typeface="Calibri" pitchFamily="34" charset="0"/>
        </a:defRPr>
      </a:lvl1pPr>
      <a:lvl2pPr marL="782638" indent="-325438" algn="l" rtl="0" eaLnBrk="0" fontAlgn="base" hangingPunct="0">
        <a:spcBef>
          <a:spcPts val="700"/>
        </a:spcBef>
        <a:spcAft>
          <a:spcPct val="0"/>
        </a:spcAft>
        <a:buSzPct val="100000"/>
        <a:buFont typeface="Arial" pitchFamily="34" charset="0"/>
        <a:buChar char="–"/>
        <a:defRPr sz="3200">
          <a:solidFill>
            <a:schemeClr val="tx1"/>
          </a:solidFill>
          <a:latin typeface="Calibri"/>
          <a:ea typeface="Calibri"/>
          <a:cs typeface="Calibri"/>
          <a:sym typeface="Calibri" pitchFamily="34" charset="0"/>
        </a:defRPr>
      </a:lvl2pPr>
      <a:lvl3pPr marL="1219200" indent="-304800" algn="l" rtl="0" eaLnBrk="0" fontAlgn="base" hangingPunct="0">
        <a:spcBef>
          <a:spcPts val="700"/>
        </a:spcBef>
        <a:spcAft>
          <a:spcPct val="0"/>
        </a:spcAft>
        <a:buSzPct val="100000"/>
        <a:buFont typeface="Arial" pitchFamily="34" charset="0"/>
        <a:buChar char="•"/>
        <a:defRPr sz="3200">
          <a:solidFill>
            <a:schemeClr val="tx1"/>
          </a:solidFill>
          <a:latin typeface="Calibri"/>
          <a:ea typeface="Calibri"/>
          <a:cs typeface="Calibri"/>
          <a:sym typeface="Calibri" pitchFamily="34" charset="0"/>
        </a:defRPr>
      </a:lvl3pPr>
      <a:lvl4pPr marL="1736725" indent="-365125" algn="l" rtl="0" eaLnBrk="0" fontAlgn="base" hangingPunct="0">
        <a:spcBef>
          <a:spcPts val="700"/>
        </a:spcBef>
        <a:spcAft>
          <a:spcPct val="0"/>
        </a:spcAft>
        <a:buSzPct val="100000"/>
        <a:buFont typeface="Arial" pitchFamily="34" charset="0"/>
        <a:buChar char="–"/>
        <a:defRPr sz="3200">
          <a:solidFill>
            <a:schemeClr val="tx1"/>
          </a:solidFill>
          <a:latin typeface="Calibri"/>
          <a:ea typeface="Calibri"/>
          <a:cs typeface="Calibri"/>
          <a:sym typeface="Calibri" pitchFamily="34" charset="0"/>
        </a:defRPr>
      </a:lvl4pPr>
      <a:lvl5pPr marL="2235200" indent="-406400" algn="l" rtl="0" eaLnBrk="0" fontAlgn="base" hangingPunct="0">
        <a:spcBef>
          <a:spcPts val="700"/>
        </a:spcBef>
        <a:spcAft>
          <a:spcPct val="0"/>
        </a:spcAft>
        <a:buSzPct val="100000"/>
        <a:buFont typeface="Arial" pitchFamily="34" charset="0"/>
        <a:buChar char="»"/>
        <a:defRPr sz="3200">
          <a:solidFill>
            <a:schemeClr val="tx1"/>
          </a:solidFill>
          <a:latin typeface="Calibri"/>
          <a:ea typeface="Calibri"/>
          <a:cs typeface="Calibri"/>
          <a:sym typeface="Calibri" pitchFamily="34" charset="0"/>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0VutW15kEZ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www.cisco.com/assets/cdc_content_elements/flash/nac/demo.htm"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18"/>
          <p:cNvSpPr>
            <a:spLocks noGrp="1"/>
          </p:cNvSpPr>
          <p:nvPr>
            <p:ph type="title" idx="4294967295"/>
          </p:nvPr>
        </p:nvSpPr>
        <p:spPr bwMode="auto">
          <a:xfrm>
            <a:off x="457200" y="30480"/>
            <a:ext cx="8229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dirty="0" smtClean="0">
                <a:solidFill>
                  <a:srgbClr val="000000"/>
                </a:solidFill>
                <a:latin typeface="Times New Roman" pitchFamily="18" charset="0"/>
                <a:cs typeface="Times New Roman" pitchFamily="18" charset="0"/>
                <a:sym typeface="Times New Roman" pitchFamily="18" charset="0"/>
              </a:rPr>
              <a:t>ITEC275 </a:t>
            </a:r>
            <a:r>
              <a:rPr lang="en-US" altLang="en-US" sz="3600" dirty="0" err="1" smtClean="0">
                <a:solidFill>
                  <a:srgbClr val="000000"/>
                </a:solidFill>
                <a:latin typeface="Times New Roman" pitchFamily="18" charset="0"/>
                <a:cs typeface="Times New Roman" pitchFamily="18" charset="0"/>
                <a:sym typeface="Times New Roman" pitchFamily="18" charset="0"/>
              </a:rPr>
              <a:t>WinterWeek</a:t>
            </a:r>
            <a:r>
              <a:rPr lang="en-US" altLang="en-US" sz="3600" dirty="0" smtClean="0">
                <a:solidFill>
                  <a:srgbClr val="000000"/>
                </a:solidFill>
                <a:latin typeface="Times New Roman" pitchFamily="18" charset="0"/>
                <a:cs typeface="Times New Roman" pitchFamily="18" charset="0"/>
                <a:sym typeface="Times New Roman" pitchFamily="18" charset="0"/>
              </a:rPr>
              <a:t> </a:t>
            </a:r>
            <a:r>
              <a:rPr lang="en-US" altLang="en-US" sz="3600" dirty="0" smtClean="0">
                <a:solidFill>
                  <a:srgbClr val="000000"/>
                </a:solidFill>
                <a:latin typeface="Times New Roman" pitchFamily="18" charset="0"/>
                <a:cs typeface="Times New Roman" pitchFamily="18" charset="0"/>
                <a:sym typeface="Times New Roman" pitchFamily="18" charset="0"/>
              </a:rPr>
              <a:t>Fourteen</a:t>
            </a:r>
            <a:br>
              <a:rPr lang="en-US" altLang="en-US" sz="3600" dirty="0" smtClean="0">
                <a:solidFill>
                  <a:srgbClr val="000000"/>
                </a:solidFill>
                <a:latin typeface="Times New Roman" pitchFamily="18" charset="0"/>
                <a:cs typeface="Times New Roman" pitchFamily="18" charset="0"/>
                <a:sym typeface="Times New Roman" pitchFamily="18" charset="0"/>
              </a:rPr>
            </a:br>
            <a:r>
              <a:rPr lang="en-US" altLang="en-US" sz="3600" dirty="0" smtClean="0">
                <a:solidFill>
                  <a:srgbClr val="000000"/>
                </a:solidFill>
                <a:latin typeface="Times New Roman" pitchFamily="18" charset="0"/>
                <a:cs typeface="Times New Roman" pitchFamily="18" charset="0"/>
                <a:sym typeface="Times New Roman" pitchFamily="18" charset="0"/>
              </a:rPr>
              <a:t>Professor Robert </a:t>
            </a:r>
            <a:r>
              <a:rPr lang="en-US" altLang="en-US" sz="3600" dirty="0" err="1" smtClean="0">
                <a:solidFill>
                  <a:srgbClr val="000000"/>
                </a:solidFill>
                <a:latin typeface="Times New Roman" pitchFamily="18" charset="0"/>
                <a:cs typeface="Times New Roman" pitchFamily="18" charset="0"/>
                <a:sym typeface="Times New Roman" pitchFamily="18" charset="0"/>
              </a:rPr>
              <a:t>D’Andrea</a:t>
            </a:r>
            <a:endParaRPr lang="en-US" altLang="en-US" sz="3600" dirty="0" smtClean="0">
              <a:solidFill>
                <a:srgbClr val="000000"/>
              </a:solidFill>
              <a:latin typeface="Times New Roman" pitchFamily="18" charset="0"/>
              <a:cs typeface="Times New Roman" pitchFamily="18" charset="0"/>
              <a:sym typeface="Times New Roman" pitchFamily="18" charset="0"/>
            </a:endParaRPr>
          </a:p>
        </p:txBody>
      </p:sp>
      <p:sp>
        <p:nvSpPr>
          <p:cNvPr id="3075" name="Shape 19"/>
          <p:cNvSpPr>
            <a:spLocks noGrp="1"/>
          </p:cNvSpPr>
          <p:nvPr>
            <p:ph type="body" idx="4294967295"/>
          </p:nvPr>
        </p:nvSpPr>
        <p:spPr bwMode="auto">
          <a:xfrm>
            <a:off x="457200" y="1219200"/>
            <a:ext cx="82296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82615"/>
            <a:ext cx="1600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42"/>
          <p:cNvSpPr>
            <a:spLocks noGrp="1"/>
          </p:cNvSpPr>
          <p:nvPr>
            <p:ph type="title" idx="4294967295"/>
          </p:nvPr>
        </p:nvSpPr>
        <p:spPr bwMode="auto">
          <a:xfrm>
            <a:off x="457200" y="0"/>
            <a:ext cx="8229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WLAN Operation</a:t>
            </a:r>
          </a:p>
        </p:txBody>
      </p:sp>
      <p:sp>
        <p:nvSpPr>
          <p:cNvPr id="11267" name="Shape 43"/>
          <p:cNvSpPr>
            <a:spLocks noGrp="1"/>
          </p:cNvSpPr>
          <p:nvPr>
            <p:ph type="body" idx="4294967295"/>
          </p:nvPr>
        </p:nvSpPr>
        <p:spPr bwMode="auto">
          <a:xfrm>
            <a:off x="457200" y="838200"/>
            <a:ext cx="8229600" cy="586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coverage area of an AP is called the Basic Service Set (BSS). Otherwise known as a cell.</a:t>
            </a:r>
          </a:p>
          <a:p>
            <a:pPr eaLnBrk="1" hangingPunct="1">
              <a:buSzTx/>
              <a:buFont typeface="Arial" pitchFamily="34" charset="0"/>
              <a:buNone/>
            </a:pPr>
            <a:endParaRPr lang="en-US" altLang="en-US" smtClean="0">
              <a:solidFill>
                <a:srgbClr val="000000"/>
              </a:solidFill>
              <a:latin typeface="Times New Roman" pitchFamily="18" charset="0"/>
              <a:cs typeface="Times New Roman" pitchFamily="18" charset="0"/>
              <a:sym typeface="Times New Roman" pitchFamily="18" charset="0"/>
            </a:endParaRP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 Service Set Identifier (SSID) is a wireless network name transmitted by the WLAN.</a:t>
            </a:r>
          </a:p>
          <a:p>
            <a:pPr eaLnBrk="1" hangingPunct="1">
              <a:buFont typeface="Arial" pitchFamily="34" charset="0"/>
              <a:buChar char="•"/>
            </a:pPr>
            <a:endParaRPr lang="en-US" altLang="en-US" smtClean="0">
              <a:solidFill>
                <a:srgbClr val="000000"/>
              </a:solidFill>
              <a:latin typeface="Times New Roman" pitchFamily="18" charset="0"/>
              <a:cs typeface="Times New Roman" pitchFamily="18" charset="0"/>
              <a:sym typeface="Times New Roman" pitchFamily="18" charset="0"/>
            </a:endParaRP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Roaming occurs when a wireless client moves from one AP area to another. Basically, moving from one cell to another cell within the same SSID.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4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Mobility in a LAN</a:t>
            </a:r>
          </a:p>
        </p:txBody>
      </p:sp>
      <p:pic>
        <p:nvPicPr>
          <p:cNvPr id="1229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48"/>
          <p:cNvSpPr>
            <a:spLocks noGrp="1"/>
          </p:cNvSpPr>
          <p:nvPr>
            <p:ph type="title" idx="4294967295"/>
          </p:nvPr>
        </p:nvSpPr>
        <p:spPr bwMode="auto">
          <a:xfrm>
            <a:off x="203200" y="2540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mtClean="0">
                <a:solidFill>
                  <a:srgbClr val="000000"/>
                </a:solidFill>
                <a:latin typeface="Calibri" pitchFamily="34" charset="0"/>
                <a:ea typeface="Calibri" pitchFamily="34" charset="0"/>
                <a:cs typeface="Calibri" pitchFamily="34" charset="0"/>
              </a:rPr>
              <a:t>Communication Security</a:t>
            </a:r>
          </a:p>
        </p:txBody>
      </p:sp>
      <p:sp>
        <p:nvSpPr>
          <p:cNvPr id="49" name="Shape 49"/>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marL="325754" indent="-325754" defTabSz="868680" eaLnBrk="1" fontAlgn="auto" hangingPunct="1">
              <a:spcAft>
                <a:spcPts val="0"/>
              </a:spcAft>
              <a:buClr>
                <a:srgbClr val="FF0000"/>
              </a:buClr>
              <a:buFont typeface="Arial"/>
              <a:buChar char="•"/>
              <a:defRPr sz="1800"/>
            </a:pPr>
            <a:r>
              <a:rPr sz="3040">
                <a:solidFill>
                  <a:srgbClr val="FF0000"/>
                </a:solidFill>
                <a:latin typeface="Times New Roman"/>
                <a:ea typeface="Times New Roman"/>
                <a:cs typeface="Times New Roman"/>
                <a:sym typeface="Times New Roman"/>
              </a:rPr>
              <a:t>Authentication: </a:t>
            </a:r>
            <a:r>
              <a:rPr sz="3040">
                <a:solidFill>
                  <a:sysClr val="windowText" lastClr="000000"/>
                </a:solidFill>
                <a:latin typeface="Times New Roman"/>
                <a:ea typeface="Times New Roman"/>
                <a:cs typeface="Times New Roman"/>
                <a:sym typeface="Times New Roman"/>
              </a:rPr>
              <a:t>Only legitimate clients are allowed to access the network via trusted APs.</a:t>
            </a:r>
          </a:p>
          <a:p>
            <a:pPr marL="325754" indent="-325754" defTabSz="868680" eaLnBrk="1" fontAlgn="auto" hangingPunct="1">
              <a:spcAft>
                <a:spcPts val="0"/>
              </a:spcAft>
              <a:buFont typeface="Arial"/>
              <a:buChar char="•"/>
              <a:defRPr sz="1800"/>
            </a:pPr>
            <a:r>
              <a:rPr sz="3040">
                <a:solidFill>
                  <a:sysClr val="windowText" lastClr="000000"/>
                </a:solidFill>
                <a:latin typeface="Times New Roman"/>
                <a:ea typeface="Times New Roman"/>
                <a:cs typeface="Times New Roman"/>
                <a:sym typeface="Times New Roman"/>
              </a:rPr>
              <a:t> </a:t>
            </a:r>
            <a:r>
              <a:rPr sz="3040">
                <a:solidFill>
                  <a:srgbClr val="FF0000"/>
                </a:solidFill>
                <a:latin typeface="Times New Roman"/>
                <a:ea typeface="Times New Roman"/>
                <a:cs typeface="Times New Roman"/>
                <a:sym typeface="Times New Roman"/>
              </a:rPr>
              <a:t>Encryption:</a:t>
            </a:r>
            <a:r>
              <a:rPr sz="3040">
                <a:solidFill>
                  <a:sysClr val="windowText" lastClr="000000"/>
                </a:solidFill>
                <a:latin typeface="Times New Roman"/>
                <a:ea typeface="Times New Roman"/>
                <a:cs typeface="Times New Roman"/>
                <a:sym typeface="Times New Roman"/>
              </a:rPr>
              <a:t> Securing the confidentiality of transmitted data. Encryption is a piece of technology that works by scrambling data so it is unreadable by unintended parties.</a:t>
            </a:r>
          </a:p>
          <a:p>
            <a:pPr marL="325754" indent="-325754" defTabSz="868680" eaLnBrk="1" fontAlgn="auto" hangingPunct="1">
              <a:spcAft>
                <a:spcPts val="0"/>
              </a:spcAft>
              <a:buFont typeface="Arial"/>
              <a:buChar char="•"/>
              <a:defRPr sz="1800"/>
            </a:pPr>
            <a:r>
              <a:rPr sz="3040">
                <a:solidFill>
                  <a:sysClr val="windowText" lastClr="000000"/>
                </a:solidFill>
                <a:latin typeface="Times New Roman"/>
                <a:ea typeface="Times New Roman"/>
                <a:cs typeface="Times New Roman"/>
                <a:sym typeface="Times New Roman"/>
              </a:rPr>
              <a:t>Triple DES - Replaced Data Encryption Standard. Triple DES uses three individual keys with 56 bits each. The total key length adds up to 168 bits.</a:t>
            </a:r>
          </a:p>
          <a:p>
            <a:pPr marL="325754" indent="-325754" defTabSz="868680" eaLnBrk="1" fontAlgn="auto" hangingPunct="1">
              <a:spcAft>
                <a:spcPts val="0"/>
              </a:spcAft>
              <a:buFont typeface="Arial"/>
              <a:buChar char="•"/>
              <a:defRPr sz="1800"/>
            </a:pPr>
            <a:r>
              <a:rPr sz="3040">
                <a:solidFill>
                  <a:sysClr val="windowText" lastClr="000000"/>
                </a:solidFill>
                <a:latin typeface="Times New Roman"/>
                <a:ea typeface="Times New Roman"/>
                <a:cs typeface="Times New Roman"/>
                <a:sym typeface="Times New Roman"/>
              </a:rPr>
              <a:t>RSA - RSA is a public-key encryption algorithm and the standard for encrypting data sent over the internet.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51"/>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WLAN Security</a:t>
            </a:r>
          </a:p>
        </p:txBody>
      </p:sp>
      <p:sp>
        <p:nvSpPr>
          <p:cNvPr id="52" name="Shape 52"/>
          <p:cNvSpPr>
            <a:spLocks noGrp="1"/>
          </p:cNvSpPr>
          <p:nvPr>
            <p:ph type="body" idx="4294967295"/>
          </p:nvPr>
        </p:nvSpPr>
        <p:spPr>
          <a:xfrm>
            <a:off x="457200" y="812800"/>
            <a:ext cx="8229600" cy="5943600"/>
          </a:xfrm>
          <a:prstGeom prst="rect">
            <a:avLst/>
          </a:prstGeom>
          <a:ln w="12700">
            <a:miter lim="400000"/>
          </a:ln>
          <a:extLst>
            <a:ext uri="{C572A759-6A51-4108-AA02-DFA0A04FC94B}"/>
          </a:extLst>
        </p:spPr>
        <p:txBody>
          <a:bodyPr lIns="0" tIns="0" rIns="0" bIns="0">
            <a:normAutofit/>
          </a:bodyPr>
          <a:lstStyle/>
          <a:p>
            <a:pPr marL="236600" indent="-236600" defTabSz="630936" eaLnBrk="1" fontAlgn="auto" hangingPunct="1">
              <a:spcBef>
                <a:spcPts val="500"/>
              </a:spcBef>
              <a:spcAft>
                <a:spcPts val="0"/>
              </a:spcAft>
              <a:buClr>
                <a:srgbClr val="FF0000"/>
              </a:buClr>
              <a:buFont typeface="Arial"/>
              <a:buChar char="•"/>
              <a:defRPr sz="1800"/>
            </a:pPr>
            <a:endParaRPr sz="2208" dirty="0">
              <a:solidFill>
                <a:sysClr val="windowText" lastClr="000000"/>
              </a:solidFill>
              <a:sym typeface="Calibri"/>
            </a:endParaRPr>
          </a:p>
          <a:p>
            <a:pPr marL="236600" indent="-236600" defTabSz="630936" eaLnBrk="1" fontAlgn="auto" hangingPunct="1">
              <a:spcBef>
                <a:spcPts val="500"/>
              </a:spcBef>
              <a:spcAft>
                <a:spcPts val="0"/>
              </a:spcAft>
              <a:buFont typeface="Arial"/>
              <a:buChar char="•"/>
              <a:defRPr sz="1800"/>
            </a:pPr>
            <a:r>
              <a:rPr sz="2208" dirty="0">
                <a:solidFill>
                  <a:sysClr val="windowText" lastClr="000000"/>
                </a:solidFill>
                <a:latin typeface="Times New Roman" panose="02020603050405020304" pitchFamily="18" charset="0"/>
                <a:ea typeface="Times New Roman"/>
                <a:cs typeface="Times New Roman" panose="02020603050405020304" pitchFamily="18" charset="0"/>
                <a:sym typeface="Times New Roman"/>
              </a:rPr>
              <a:t>Blowfish - This symmetric cipher splits messages into blocks of 64 bits and encrypts them individually.</a:t>
            </a:r>
          </a:p>
          <a:p>
            <a:pPr marL="236600" indent="-236600" defTabSz="630936" eaLnBrk="1" fontAlgn="auto" hangingPunct="1">
              <a:spcBef>
                <a:spcPts val="500"/>
              </a:spcBef>
              <a:spcAft>
                <a:spcPts val="0"/>
              </a:spcAft>
              <a:buFont typeface="Arial"/>
              <a:buChar char="•"/>
              <a:defRPr sz="1800"/>
            </a:pPr>
            <a:r>
              <a:rPr sz="2208" dirty="0" err="1">
                <a:solidFill>
                  <a:sysClr val="windowText" lastClr="000000"/>
                </a:solidFill>
                <a:latin typeface="Times New Roman" panose="02020603050405020304" pitchFamily="18" charset="0"/>
                <a:cs typeface="Times New Roman" panose="02020603050405020304" pitchFamily="18" charset="0"/>
                <a:sym typeface="Calibri"/>
              </a:rPr>
              <a:t>Twofish</a:t>
            </a:r>
            <a:r>
              <a:rPr sz="2208" dirty="0">
                <a:solidFill>
                  <a:sysClr val="windowText" lastClr="000000"/>
                </a:solidFill>
                <a:latin typeface="Times New Roman" panose="02020603050405020304" pitchFamily="18" charset="0"/>
                <a:cs typeface="Times New Roman" panose="02020603050405020304" pitchFamily="18" charset="0"/>
                <a:sym typeface="Calibri"/>
              </a:rPr>
              <a:t> - Keys used in this algorithm may be up to 256 bits in length and as a symmetric technique, only one key is needed.</a:t>
            </a:r>
          </a:p>
          <a:p>
            <a:pPr marL="236600" indent="-236600" defTabSz="630936" eaLnBrk="1" fontAlgn="auto" hangingPunct="1">
              <a:spcBef>
                <a:spcPts val="500"/>
              </a:spcBef>
              <a:spcAft>
                <a:spcPts val="0"/>
              </a:spcAft>
              <a:buClr>
                <a:srgbClr val="FF0000"/>
              </a:buClr>
              <a:buFont typeface="Arial"/>
              <a:buChar char="•"/>
              <a:defRPr sz="1800"/>
            </a:pPr>
            <a:r>
              <a:rPr sz="2208" dirty="0">
                <a:solidFill>
                  <a:sysClr val="windowText" lastClr="000000"/>
                </a:solidFill>
                <a:latin typeface="Times New Roman" panose="02020603050405020304" pitchFamily="18" charset="0"/>
                <a:cs typeface="Times New Roman" panose="02020603050405020304" pitchFamily="18" charset="0"/>
                <a:sym typeface="Calibri"/>
              </a:rPr>
              <a:t>AES - Although it is extremely efficient in 128-bit form, AES also uses keys of 192 and 256 bits for heavy duty encryption purposes. AES is largely considered impervious to all attacks, with the exception of brute force, which attempts to decipher messages using all possible combinations in the 128, 192, or 256-bit cipher. Still, security experts believe that AES will eventually be hailed the de facto standard for encrypting data in the private sector.</a:t>
            </a:r>
          </a:p>
          <a:p>
            <a:pPr marL="236600" indent="-236600" defTabSz="630936" eaLnBrk="1" fontAlgn="auto" hangingPunct="1">
              <a:spcBef>
                <a:spcPts val="500"/>
              </a:spcBef>
              <a:spcAft>
                <a:spcPts val="0"/>
              </a:spcAft>
              <a:buClr>
                <a:srgbClr val="FF0000"/>
              </a:buClr>
              <a:buFont typeface="Arial"/>
              <a:buChar char="•"/>
              <a:defRPr sz="1800"/>
            </a:pPr>
            <a:endParaRPr sz="2208" dirty="0">
              <a:solidFill>
                <a:sysClr val="windowText" lastClr="000000"/>
              </a:solidFill>
              <a:latin typeface="Times New Roman" panose="02020603050405020304" pitchFamily="18" charset="0"/>
              <a:cs typeface="Times New Roman" panose="02020603050405020304" pitchFamily="18" charset="0"/>
              <a:sym typeface="Calibri"/>
            </a:endParaRPr>
          </a:p>
          <a:p>
            <a:pPr marL="236600" indent="-236600" defTabSz="630936" eaLnBrk="1" fontAlgn="auto" hangingPunct="1">
              <a:spcBef>
                <a:spcPts val="500"/>
              </a:spcBef>
              <a:spcAft>
                <a:spcPts val="0"/>
              </a:spcAft>
              <a:buClr>
                <a:srgbClr val="FF0000"/>
              </a:buClr>
              <a:buFont typeface="Arial"/>
              <a:buChar char="•"/>
              <a:defRPr sz="1800"/>
            </a:pPr>
            <a:r>
              <a:rPr sz="2208" dirty="0">
                <a:solidFill>
                  <a:srgbClr val="FF0000"/>
                </a:solidFill>
                <a:latin typeface="Times New Roman" panose="02020603050405020304" pitchFamily="18" charset="0"/>
                <a:ea typeface="Times New Roman"/>
                <a:cs typeface="Times New Roman" panose="02020603050405020304" pitchFamily="18" charset="0"/>
                <a:sym typeface="Times New Roman"/>
              </a:rPr>
              <a:t>Intrusion detection </a:t>
            </a:r>
            <a:r>
              <a:rPr sz="2208" dirty="0">
                <a:solidFill>
                  <a:sysClr val="windowText" lastClr="000000"/>
                </a:solidFill>
                <a:latin typeface="Times New Roman" panose="02020603050405020304" pitchFamily="18" charset="0"/>
                <a:ea typeface="Times New Roman"/>
                <a:cs typeface="Times New Roman" panose="02020603050405020304" pitchFamily="18" charset="0"/>
                <a:sym typeface="Times New Roman"/>
              </a:rPr>
              <a:t>and </a:t>
            </a:r>
            <a:r>
              <a:rPr sz="2208" dirty="0">
                <a:solidFill>
                  <a:srgbClr val="FF0000"/>
                </a:solidFill>
                <a:latin typeface="Times New Roman" panose="02020603050405020304" pitchFamily="18" charset="0"/>
                <a:ea typeface="Times New Roman"/>
                <a:cs typeface="Times New Roman" panose="02020603050405020304" pitchFamily="18" charset="0"/>
                <a:sym typeface="Times New Roman"/>
              </a:rPr>
              <a:t>intrusion protection</a:t>
            </a:r>
            <a:r>
              <a:rPr sz="2208" dirty="0">
                <a:solidFill>
                  <a:sysClr val="windowText" lastClr="000000"/>
                </a:solidFill>
                <a:latin typeface="Times New Roman" panose="02020603050405020304" pitchFamily="18" charset="0"/>
                <a:ea typeface="Times New Roman"/>
                <a:cs typeface="Times New Roman" panose="02020603050405020304" pitchFamily="18" charset="0"/>
                <a:sym typeface="Times New Roman"/>
              </a:rPr>
              <a:t>: Monitors, detects, and reduces unauthorized access and attacks against the network.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5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WLAN Security</a:t>
            </a:r>
          </a:p>
        </p:txBody>
      </p:sp>
      <p:sp>
        <p:nvSpPr>
          <p:cNvPr id="15363" name="Shape 55"/>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Clr>
                <a:srgbClr val="FF0000"/>
              </a:buClr>
              <a:buFont typeface="Arial" pitchFamily="34" charset="0"/>
              <a:buChar char="•"/>
            </a:pPr>
            <a:r>
              <a:rPr lang="en-US" altLang="en-US" smtClean="0">
                <a:solidFill>
                  <a:srgbClr val="FF0000"/>
                </a:solidFill>
                <a:latin typeface="Times New Roman" pitchFamily="18" charset="0"/>
                <a:cs typeface="Times New Roman" pitchFamily="18" charset="0"/>
                <a:sym typeface="Times New Roman" pitchFamily="18" charset="0"/>
              </a:rPr>
              <a:t>Intrusion detection </a:t>
            </a:r>
            <a:r>
              <a:rPr lang="en-US" altLang="en-US" smtClean="0">
                <a:solidFill>
                  <a:srgbClr val="000000"/>
                </a:solidFill>
                <a:latin typeface="Times New Roman" pitchFamily="18" charset="0"/>
                <a:cs typeface="Times New Roman" pitchFamily="18" charset="0"/>
                <a:sym typeface="Times New Roman" pitchFamily="18" charset="0"/>
              </a:rPr>
              <a:t>and </a:t>
            </a:r>
            <a:r>
              <a:rPr lang="en-US" altLang="en-US" smtClean="0">
                <a:solidFill>
                  <a:srgbClr val="FF0000"/>
                </a:solidFill>
                <a:latin typeface="Times New Roman" pitchFamily="18" charset="0"/>
                <a:cs typeface="Times New Roman" pitchFamily="18" charset="0"/>
                <a:sym typeface="Times New Roman" pitchFamily="18" charset="0"/>
              </a:rPr>
              <a:t>intrusion protection</a:t>
            </a:r>
            <a:r>
              <a:rPr lang="en-US" altLang="en-US" smtClean="0">
                <a:solidFill>
                  <a:srgbClr val="000000"/>
                </a:solidFill>
                <a:latin typeface="Times New Roman" pitchFamily="18" charset="0"/>
                <a:cs typeface="Times New Roman" pitchFamily="18" charset="0"/>
                <a:sym typeface="Times New Roman" pitchFamily="18" charset="0"/>
              </a:rPr>
              <a:t>:</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Cisco security researchers recently found that malicious traffic was visible on 100% of the networks sampled for the Cisco Midyear Security Report. Worse, the breaches were entirely undetected. The moral of the story? Traditional security measures no longer work. It’s next-gen time.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57"/>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Wireless Network Technologies</a:t>
            </a:r>
          </a:p>
        </p:txBody>
      </p:sp>
      <p:sp>
        <p:nvSpPr>
          <p:cNvPr id="16387" name="Shape 58"/>
          <p:cNvSpPr>
            <a:spLocks noGrp="1"/>
          </p:cNvSpPr>
          <p:nvPr>
            <p:ph type="body" idx="4294967295"/>
          </p:nvPr>
        </p:nvSpPr>
        <p:spPr bwMode="auto">
          <a:xfrm>
            <a:off x="457200" y="6858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Clr>
                <a:srgbClr val="FF0000"/>
              </a:buClr>
              <a:buFont typeface="Arial" pitchFamily="34" charset="0"/>
              <a:buChar char="•"/>
            </a:pPr>
            <a:r>
              <a:rPr lang="en-US" altLang="en-US" smtClean="0">
                <a:solidFill>
                  <a:srgbClr val="FF0000"/>
                </a:solidFill>
                <a:latin typeface="Times New Roman" pitchFamily="18" charset="0"/>
                <a:cs typeface="Times New Roman" pitchFamily="18" charset="0"/>
                <a:sym typeface="Times New Roman" pitchFamily="18" charset="0"/>
              </a:rPr>
              <a:t>Personal-area network (PAN): </a:t>
            </a:r>
            <a:r>
              <a:rPr lang="en-US" altLang="en-US" smtClean="0">
                <a:solidFill>
                  <a:srgbClr val="000000"/>
                </a:solidFill>
                <a:latin typeface="Times New Roman" pitchFamily="18" charset="0"/>
                <a:cs typeface="Times New Roman" pitchFamily="18" charset="0"/>
                <a:sym typeface="Times New Roman" pitchFamily="18" charset="0"/>
              </a:rPr>
              <a:t>A persons personal workspace.</a:t>
            </a:r>
          </a:p>
          <a:p>
            <a:pPr eaLnBrk="1" hangingPunct="1">
              <a:buClr>
                <a:srgbClr val="FF0000"/>
              </a:buClr>
              <a:buFont typeface="Arial" pitchFamily="34" charset="0"/>
              <a:buChar char="•"/>
            </a:pPr>
            <a:r>
              <a:rPr lang="en-US" altLang="en-US" smtClean="0">
                <a:solidFill>
                  <a:srgbClr val="FF0000"/>
                </a:solidFill>
                <a:latin typeface="Times New Roman" pitchFamily="18" charset="0"/>
                <a:cs typeface="Times New Roman" pitchFamily="18" charset="0"/>
                <a:sym typeface="Times New Roman" pitchFamily="18" charset="0"/>
              </a:rPr>
              <a:t>Local-area network (WLAN): </a:t>
            </a:r>
            <a:r>
              <a:rPr lang="en-US" altLang="en-US" smtClean="0">
                <a:solidFill>
                  <a:srgbClr val="000000"/>
                </a:solidFill>
                <a:latin typeface="Times New Roman" pitchFamily="18" charset="0"/>
                <a:cs typeface="Times New Roman" pitchFamily="18" charset="0"/>
                <a:sym typeface="Times New Roman" pitchFamily="18" charset="0"/>
              </a:rPr>
              <a:t>A network design to be enterprise-based network that allows the use of complete suites of enterprise applications, without wires.</a:t>
            </a:r>
          </a:p>
          <a:p>
            <a:pPr eaLnBrk="1" hangingPunct="1">
              <a:buClr>
                <a:srgbClr val="FF0000"/>
              </a:buClr>
              <a:buFont typeface="Arial" pitchFamily="34" charset="0"/>
              <a:buChar char="•"/>
            </a:pPr>
            <a:r>
              <a:rPr lang="en-US" altLang="en-US" smtClean="0">
                <a:solidFill>
                  <a:srgbClr val="FF0000"/>
                </a:solidFill>
                <a:latin typeface="Times New Roman" pitchFamily="18" charset="0"/>
                <a:cs typeface="Times New Roman" pitchFamily="18" charset="0"/>
                <a:sym typeface="Times New Roman" pitchFamily="18" charset="0"/>
              </a:rPr>
              <a:t>Metropolitan-area network (MAN): </a:t>
            </a:r>
            <a:r>
              <a:rPr lang="en-US" altLang="en-US" smtClean="0">
                <a:solidFill>
                  <a:srgbClr val="000000"/>
                </a:solidFill>
                <a:latin typeface="Times New Roman" pitchFamily="18" charset="0"/>
                <a:cs typeface="Times New Roman" pitchFamily="18" charset="0"/>
                <a:sym typeface="Times New Roman" pitchFamily="18" charset="0"/>
              </a:rPr>
              <a:t>Deployed inside a metropolitan area, allowing wireless connectivity throughout an urban area.</a:t>
            </a:r>
          </a:p>
          <a:p>
            <a:pPr eaLnBrk="1" hangingPunct="1">
              <a:buClr>
                <a:srgbClr val="FF0000"/>
              </a:buClr>
              <a:buFont typeface="Arial" pitchFamily="34" charset="0"/>
              <a:buChar char="•"/>
            </a:pPr>
            <a:r>
              <a:rPr lang="en-US" altLang="en-US" smtClean="0">
                <a:solidFill>
                  <a:srgbClr val="FF0000"/>
                </a:solidFill>
                <a:latin typeface="Times New Roman" pitchFamily="18" charset="0"/>
                <a:cs typeface="Times New Roman" pitchFamily="18" charset="0"/>
                <a:sym typeface="Times New Roman" pitchFamily="18" charset="0"/>
              </a:rPr>
              <a:t>Wide-area network (WAN): </a:t>
            </a:r>
            <a:r>
              <a:rPr lang="en-US" altLang="en-US" smtClean="0">
                <a:solidFill>
                  <a:srgbClr val="000000"/>
                </a:solidFill>
                <a:latin typeface="Times New Roman" pitchFamily="18" charset="0"/>
                <a:cs typeface="Times New Roman" pitchFamily="18" charset="0"/>
                <a:sym typeface="Times New Roman" pitchFamily="18" charset="0"/>
              </a:rPr>
              <a:t>A wider but slower area of coverage, such as rural areas.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60"/>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Autonomous Access Point</a:t>
            </a:r>
          </a:p>
        </p:txBody>
      </p:sp>
      <p:sp>
        <p:nvSpPr>
          <p:cNvPr id="17411" name="Shape 61"/>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Originally, WLANs were all the same configuration and management at each access point. This type of access point was considered a stand-alone device.</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term referring to the stand-alone device was a fat AP, or most commonly called today, an autonomous AP.</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All encryption and decryption mechanisms and MAC layer mechanisms also operate within the autonomous AP.</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6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Autonomous Access Point</a:t>
            </a:r>
          </a:p>
        </p:txBody>
      </p:sp>
      <p:sp>
        <p:nvSpPr>
          <p:cNvPr id="18435" name="Shape 64"/>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Autonomous AP require power in usually non-traditional places.</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Two solutions:</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1. Power of Ethernet (PoE) and power 	injectors. This power is inline with the </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Ethernet port, over the Category 5 cable.</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2. Mid-span power injectors is a stand-alone </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unit, positioned into the LAN between the </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Ethernet switch and the device requiring </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power.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6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Autonomous Access Point</a:t>
            </a:r>
          </a:p>
        </p:txBody>
      </p:sp>
      <p:sp>
        <p:nvSpPr>
          <p:cNvPr id="19459" name="Shape 67"/>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IEEE 802.1X Standard is used for wireless client authentication, dynamic encryption keys can be distributed to each user each time that user authenticates on the network. Wi-Fi Alliance also introduced Wi-Fi Protection Access (WPA) to enhance encryption and protect against all known Wired Equivalent Privacy (WEP) key vulnerabilities. The Wi-Fi Alliance  interoperable implementation of IEEE 802.11i with AES is called WPA2.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6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Autonomous Access Point</a:t>
            </a:r>
          </a:p>
        </p:txBody>
      </p:sp>
      <p:sp>
        <p:nvSpPr>
          <p:cNvPr id="20483" name="Shape 70"/>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The autonomous AP acts as an IEEE 802.1Q translational bridge and is responsible for putting the wireless client RF traffic into the appropriate local VLAN on the wired network.</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18"/>
          <p:cNvSpPr>
            <a:spLocks noGrp="1"/>
          </p:cNvSpPr>
          <p:nvPr>
            <p:ph type="title" idx="4294967295"/>
          </p:nvPr>
        </p:nvSpPr>
        <p:spPr bwMode="auto">
          <a:xfrm>
            <a:off x="533400" y="0"/>
            <a:ext cx="8229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mtClean="0">
                <a:solidFill>
                  <a:srgbClr val="000000"/>
                </a:solidFill>
                <a:latin typeface="Times New Roman" pitchFamily="18" charset="0"/>
                <a:cs typeface="Times New Roman" pitchFamily="18" charset="0"/>
                <a:sym typeface="Times New Roman" pitchFamily="18" charset="0"/>
              </a:rPr>
              <a:t>Week Fourteen Agenda</a:t>
            </a:r>
          </a:p>
        </p:txBody>
      </p:sp>
      <p:sp>
        <p:nvSpPr>
          <p:cNvPr id="3075" name="Shape 19"/>
          <p:cNvSpPr>
            <a:spLocks noGrp="1"/>
          </p:cNvSpPr>
          <p:nvPr>
            <p:ph type="body" idx="4294967295"/>
          </p:nvPr>
        </p:nvSpPr>
        <p:spPr bwMode="auto">
          <a:xfrm>
            <a:off x="457200" y="838200"/>
            <a:ext cx="82296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Are there any assignments that have not 		been graded?</a:t>
            </a:r>
          </a:p>
          <a:p>
            <a:pPr eaLnBrk="1" hangingPunct="1">
              <a:spcBef>
                <a:spcPts val="600"/>
              </a:spcBef>
              <a:buSzTx/>
              <a:buFont typeface="Arial" pitchFamily="34" charset="0"/>
              <a:buNone/>
            </a:pPr>
            <a:r>
              <a:rPr lang="en-US" altLang="en-US" sz="2800" dirty="0">
                <a:solidFill>
                  <a:srgbClr val="000000"/>
                </a:solidFill>
                <a:latin typeface="Times New Roman" pitchFamily="18" charset="0"/>
                <a:cs typeface="Times New Roman" pitchFamily="18" charset="0"/>
                <a:sym typeface="Times New Roman" pitchFamily="18" charset="0"/>
              </a:rPr>
              <a:t>	</a:t>
            </a:r>
            <a:r>
              <a:rPr lang="en-US" altLang="en-US" sz="2800" dirty="0" smtClean="0">
                <a:solidFill>
                  <a:srgbClr val="000000"/>
                </a:solidFill>
                <a:latin typeface="Times New Roman" pitchFamily="18" charset="0"/>
                <a:cs typeface="Times New Roman" pitchFamily="18" charset="0"/>
                <a:sym typeface="Times New Roman" pitchFamily="18" charset="0"/>
              </a:rPr>
              <a:t>		Administration of the final exam will also be 	at the Student Learning Center. </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Final exam review link for this class has 	been requested.</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If you experience problems taking the final 	exam, call me immediately at 614.519.5853.</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Your final exam status will be posted on the 	course web page in the  folder named, Final 	Exam 	Status.	</a:t>
            </a:r>
          </a:p>
        </p:txBody>
      </p:sp>
    </p:spTree>
    <p:extLst>
      <p:ext uri="{BB962C8B-B14F-4D97-AF65-F5344CB8AC3E}">
        <p14:creationId xmlns:p14="http://schemas.microsoft.com/office/powerpoint/2010/main" val="8025246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7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1507" name="Shape 73"/>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An RF Site Survey is used for many reasons in a wireless network design, and the process to conduct such a survey.</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It is the first step in the design and deployment of a wireless network and the one to insure desired operation.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7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2531" name="Shape 76"/>
          <p:cNvSpPr>
            <a:spLocks noGrp="1"/>
          </p:cNvSpPr>
          <p:nvPr>
            <p:ph type="body" idx="4294967295"/>
          </p:nvPr>
        </p:nvSpPr>
        <p:spPr bwMode="auto">
          <a:xfrm>
            <a:off x="152400" y="914400"/>
            <a:ext cx="85344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The RF Site Survey is used to study the following facility areas:</a:t>
            </a:r>
          </a:p>
          <a:p>
            <a:pPr lvl="2" eaLnBrk="1" hangingPunct="1"/>
            <a:r>
              <a:rPr lang="en-US" altLang="en-US" smtClean="0">
                <a:solidFill>
                  <a:srgbClr val="000000"/>
                </a:solidFill>
                <a:latin typeface="Times New Roman" pitchFamily="18" charset="0"/>
                <a:cs typeface="Times New Roman" pitchFamily="18" charset="0"/>
                <a:sym typeface="Times New Roman" pitchFamily="18" charset="0"/>
              </a:rPr>
              <a:t>To understand the RF characteristics in the environment.</a:t>
            </a:r>
            <a:endParaRPr lang="en-US" altLang="en-US" sz="2400" smtClean="0">
              <a:solidFill>
                <a:srgbClr val="000000"/>
              </a:solidFill>
              <a:latin typeface="Times New Roman" pitchFamily="18" charset="0"/>
              <a:cs typeface="Times New Roman" pitchFamily="18" charset="0"/>
              <a:sym typeface="Times New Roman" pitchFamily="18" charset="0"/>
            </a:endParaRPr>
          </a:p>
          <a:p>
            <a:pPr lvl="2" eaLnBrk="1" hangingPunct="1"/>
            <a:r>
              <a:rPr lang="en-US" altLang="en-US" smtClean="0">
                <a:solidFill>
                  <a:srgbClr val="000000"/>
                </a:solidFill>
                <a:latin typeface="Times New Roman" pitchFamily="18" charset="0"/>
                <a:cs typeface="Times New Roman" pitchFamily="18" charset="0"/>
                <a:sym typeface="Times New Roman" pitchFamily="18" charset="0"/>
              </a:rPr>
              <a:t>Plans and reviews RF coverage areas.</a:t>
            </a:r>
            <a:endParaRPr lang="en-US" altLang="en-US" sz="2400" smtClean="0">
              <a:solidFill>
                <a:srgbClr val="000000"/>
              </a:solidFill>
              <a:latin typeface="Times New Roman" pitchFamily="18" charset="0"/>
              <a:cs typeface="Times New Roman" pitchFamily="18" charset="0"/>
              <a:sym typeface="Times New Roman" pitchFamily="18" charset="0"/>
            </a:endParaRPr>
          </a:p>
          <a:p>
            <a:pPr lvl="2" eaLnBrk="1" hangingPunct="1"/>
            <a:r>
              <a:rPr lang="en-US" altLang="en-US" smtClean="0">
                <a:solidFill>
                  <a:srgbClr val="000000"/>
                </a:solidFill>
                <a:latin typeface="Times New Roman" pitchFamily="18" charset="0"/>
                <a:cs typeface="Times New Roman" pitchFamily="18" charset="0"/>
                <a:sym typeface="Times New Roman" pitchFamily="18" charset="0"/>
              </a:rPr>
              <a:t>Check for RF interference.</a:t>
            </a:r>
            <a:endParaRPr lang="en-US" altLang="en-US" sz="2400" smtClean="0">
              <a:solidFill>
                <a:srgbClr val="000000"/>
              </a:solidFill>
              <a:latin typeface="Times New Roman" pitchFamily="18" charset="0"/>
              <a:cs typeface="Times New Roman" pitchFamily="18" charset="0"/>
              <a:sym typeface="Times New Roman" pitchFamily="18" charset="0"/>
            </a:endParaRPr>
          </a:p>
          <a:p>
            <a:pPr lvl="2" eaLnBrk="1" hangingPunct="1"/>
            <a:r>
              <a:rPr lang="en-US" altLang="en-US" smtClean="0">
                <a:solidFill>
                  <a:srgbClr val="000000"/>
                </a:solidFill>
                <a:latin typeface="Times New Roman" pitchFamily="18" charset="0"/>
                <a:cs typeface="Times New Roman" pitchFamily="18" charset="0"/>
                <a:sym typeface="Times New Roman" pitchFamily="18" charset="0"/>
              </a:rPr>
              <a:t>Determine the appropriate placement of wireless infrastructure devices.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7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3555" name="Shape 79"/>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In a wireless network, issues could prevent the RF signal from reaching many parts of the facility. To address these issues, weak signal strength regions must be addressed and identified.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81"/>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4579" name="Shape 82"/>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RF Site Survey Process</a:t>
            </a:r>
          </a:p>
          <a:p>
            <a:pPr eaLnBrk="1" hangingPunct="1">
              <a:buFont typeface="Times New Roman" pitchFamily="18" charset="0"/>
              <a:buAutoNum type="arabicPeriod"/>
            </a:pPr>
            <a:r>
              <a:rPr lang="en-US" altLang="en-US" smtClean="0">
                <a:solidFill>
                  <a:srgbClr val="000000"/>
                </a:solidFill>
                <a:latin typeface="Times New Roman" pitchFamily="18" charset="0"/>
                <a:cs typeface="Times New Roman" pitchFamily="18" charset="0"/>
                <a:sym typeface="Times New Roman" pitchFamily="18" charset="0"/>
              </a:rPr>
              <a:t>Define customer requirements number and types to support devices.</a:t>
            </a:r>
          </a:p>
          <a:p>
            <a:pPr eaLnBrk="1" hangingPunct="1">
              <a:buFont typeface="Times New Roman" pitchFamily="18" charset="0"/>
              <a:buAutoNum type="arabicPeriod"/>
            </a:pPr>
            <a:r>
              <a:rPr lang="en-US" altLang="en-US" smtClean="0">
                <a:solidFill>
                  <a:srgbClr val="000000"/>
                </a:solidFill>
                <a:latin typeface="Times New Roman" pitchFamily="18" charset="0"/>
                <a:cs typeface="Times New Roman" pitchFamily="18" charset="0"/>
                <a:sym typeface="Times New Roman" pitchFamily="18" charset="0"/>
              </a:rPr>
              <a:t>Identify coverage areas and user density facility diagram, and do a visual inspection.</a:t>
            </a:r>
          </a:p>
          <a:p>
            <a:pPr eaLnBrk="1" hangingPunct="1">
              <a:buFont typeface="Times New Roman" pitchFamily="18" charset="0"/>
              <a:buAutoNum type="arabicPeriod"/>
            </a:pPr>
            <a:r>
              <a:rPr lang="en-US" altLang="en-US" smtClean="0">
                <a:solidFill>
                  <a:srgbClr val="000000"/>
                </a:solidFill>
                <a:latin typeface="Times New Roman" pitchFamily="18" charset="0"/>
                <a:cs typeface="Times New Roman" pitchFamily="18" charset="0"/>
                <a:sym typeface="Times New Roman" pitchFamily="18" charset="0"/>
              </a:rPr>
              <a:t>Determine preliminary AP locations existing power, cabling, cell coverage and overlap.</a:t>
            </a:r>
          </a:p>
          <a:p>
            <a:pPr eaLnBrk="1" hangingPunct="1">
              <a:buFont typeface="Times New Roman" pitchFamily="18" charset="0"/>
              <a:buAutoNum type="arabicPeriod"/>
            </a:pPr>
            <a:r>
              <a:rPr lang="en-US" altLang="en-US" smtClean="0">
                <a:solidFill>
                  <a:srgbClr val="000000"/>
                </a:solidFill>
                <a:latin typeface="Times New Roman" pitchFamily="18" charset="0"/>
                <a:cs typeface="Times New Roman" pitchFamily="18" charset="0"/>
                <a:sym typeface="Times New Roman" pitchFamily="18" charset="0"/>
              </a:rPr>
              <a:t>Perform the actual survey of the actual AP locations after installation.</a:t>
            </a:r>
          </a:p>
          <a:p>
            <a:pPr eaLnBrk="1" hangingPunct="1">
              <a:buFont typeface="Times New Roman" pitchFamily="18" charset="0"/>
              <a:buAutoNum type="arabicPeriod"/>
            </a:pPr>
            <a:r>
              <a:rPr lang="en-US" altLang="en-US" smtClean="0">
                <a:solidFill>
                  <a:srgbClr val="000000"/>
                </a:solidFill>
                <a:latin typeface="Times New Roman" pitchFamily="18" charset="0"/>
                <a:cs typeface="Times New Roman" pitchFamily="18" charset="0"/>
                <a:sym typeface="Times New Roman" pitchFamily="18" charset="0"/>
              </a:rPr>
              <a:t>Document the findings record device locations and signal readings (baseline).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8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5603" name="Shape 85"/>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Use of a Graphical heat map helps identify and visualize anticipated WLAN behavior for planning and fast rollout. A heat map diagrammatically represents signal strength. The warmer the color, the stronger the signal.</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87"/>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6627" name="Shape 88"/>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Graphical Heat map</a:t>
            </a:r>
          </a:p>
        </p:txBody>
      </p:sp>
      <p:pic>
        <p:nvPicPr>
          <p:cNvPr id="26628"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91"/>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Designing a Wireless Network</a:t>
            </a:r>
          </a:p>
        </p:txBody>
      </p:sp>
      <p:sp>
        <p:nvSpPr>
          <p:cNvPr id="27651" name="Shape 92"/>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Stony Brook’s outdoor wireless network map</a:t>
            </a:r>
          </a:p>
        </p:txBody>
      </p:sp>
      <p:pic>
        <p:nvPicPr>
          <p:cNvPr id="27652"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6863"/>
            <a:ext cx="81534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9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Security Issues</a:t>
            </a:r>
          </a:p>
        </p:txBody>
      </p:sp>
      <p:sp>
        <p:nvSpPr>
          <p:cNvPr id="96" name="Shape 96"/>
          <p:cNvSpPr>
            <a:spLocks noGrp="1"/>
          </p:cNvSpPr>
          <p:nvPr>
            <p:ph type="body" idx="4294967295"/>
          </p:nvPr>
        </p:nvSpPr>
        <p:spPr>
          <a:xfrm>
            <a:off x="457200" y="609600"/>
            <a:ext cx="8229600" cy="6248400"/>
          </a:xfrm>
          <a:prstGeom prst="rect">
            <a:avLst/>
          </a:prstGeom>
          <a:ln w="12700">
            <a:miter lim="400000"/>
          </a:ln>
          <a:extLst>
            <a:ext uri="{C572A759-6A51-4108-AA02-DFA0A04FC94B}"/>
          </a:extLst>
        </p:spPr>
        <p:txBody>
          <a:bodyPr lIns="0" tIns="0" rIns="0" bIns="0">
            <a:normAutofit/>
          </a:bodyPr>
          <a:lstStyle/>
          <a:p>
            <a:pPr eaLnBrk="1" fontAlgn="auto" hangingPunct="1">
              <a:spcBef>
                <a:spcPts val="500"/>
              </a:spcBef>
              <a:spcAft>
                <a:spcPts val="0"/>
              </a:spcAft>
              <a:buSzTx/>
              <a:buFont typeface="Arial"/>
              <a:buNone/>
              <a:defRPr sz="1800"/>
            </a:pPr>
            <a:r>
              <a:rPr sz="2400" dirty="0">
                <a:solidFill>
                  <a:sysClr val="windowText" lastClr="000000"/>
                </a:solidFill>
                <a:latin typeface="Times New Roman"/>
                <a:ea typeface="Times New Roman"/>
                <a:cs typeface="Times New Roman"/>
                <a:sym typeface="Times New Roman"/>
              </a:rPr>
              <a:t>Early networks were not designed for security as all users were trusted and the network was not international.</a:t>
            </a:r>
          </a:p>
          <a:p>
            <a:pPr eaLnBrk="1" fontAlgn="auto" hangingPunct="1">
              <a:spcBef>
                <a:spcPts val="500"/>
              </a:spcBef>
              <a:spcAft>
                <a:spcPts val="0"/>
              </a:spcAft>
              <a:buSzTx/>
              <a:buFont typeface="Arial"/>
              <a:buNone/>
              <a:defRPr sz="1800"/>
            </a:pPr>
            <a:r>
              <a:rPr sz="2400" dirty="0">
                <a:solidFill>
                  <a:sysClr val="windowText" lastClr="000000"/>
                </a:solidFill>
                <a:latin typeface="Times New Roman"/>
                <a:ea typeface="Times New Roman"/>
                <a:cs typeface="Times New Roman"/>
                <a:sym typeface="Times New Roman"/>
              </a:rPr>
              <a:t>Modern network security requirements include the following:</a:t>
            </a:r>
          </a:p>
          <a:p>
            <a:pPr eaLnBrk="1" fontAlgn="auto" hangingPunct="1">
              <a:spcAft>
                <a:spcPts val="0"/>
              </a:spcAft>
              <a:buSzTx/>
              <a:buFont typeface="Arial"/>
              <a:buNone/>
              <a:defRPr sz="1800"/>
            </a:pPr>
            <a:endParaRPr sz="2400" dirty="0">
              <a:solidFill>
                <a:sysClr val="windowText" lastClr="000000"/>
              </a:solidFill>
              <a:latin typeface="Times New Roman"/>
              <a:ea typeface="Times New Roman"/>
              <a:cs typeface="Times New Roman"/>
              <a:sym typeface="Times New Roman"/>
            </a:endParaRP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Prevent external hackers from getting access to the network.</a:t>
            </a: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Allow only authorized users into the network.</a:t>
            </a: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Prevent those inside the network from executing deliberate or inadvertent attacks.</a:t>
            </a: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Provide different levels of access for different types of users.</a:t>
            </a: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Protect data from misuse and corruption.</a:t>
            </a:r>
          </a:p>
          <a:p>
            <a:pPr marL="257175" indent="-257175" eaLnBrk="1" fontAlgn="auto" hangingPunct="1">
              <a:spcBef>
                <a:spcPts val="500"/>
              </a:spcBef>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Comply with security legislation, industry standards, and company policies.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9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Legislation and Security</a:t>
            </a:r>
          </a:p>
        </p:txBody>
      </p:sp>
      <p:sp>
        <p:nvSpPr>
          <p:cNvPr id="29699" name="Shape 99"/>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The U.S. Gramm-Leach-Bliley Act of 1999 (GLBA)</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provides limited privacy protections against the sale of private financial information and codifies protections against pretexting (concealing).</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The U.S. Health Insurance Portability and Accountability Act (HIPAA)</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to enable better access to health insurance, reduce fraud and abuse, and lower the overall cost of health care in the United States.</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European Union data protection Directive 95/46/EC</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requires that European Union member states protect people's privacy rights when processing personal data, and that the flow of personal data between member states must not be restricted or prohibited because of these privacy rights.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01"/>
          <p:cNvSpPr>
            <a:spLocks noGrp="1"/>
          </p:cNvSpPr>
          <p:nvPr>
            <p:ph type="title" idx="4294967295"/>
          </p:nvPr>
        </p:nvSpPr>
        <p:spPr bwMode="auto">
          <a:xfrm>
            <a:off x="457200"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Legislation and Security</a:t>
            </a:r>
          </a:p>
        </p:txBody>
      </p:sp>
      <p:sp>
        <p:nvSpPr>
          <p:cNvPr id="30723" name="Shape 102"/>
          <p:cNvSpPr>
            <a:spLocks noGrp="1"/>
          </p:cNvSpPr>
          <p:nvPr>
            <p:ph type="body" idx="4294967295"/>
          </p:nvPr>
        </p:nvSpPr>
        <p:spPr bwMode="auto">
          <a:xfrm>
            <a:off x="457200" y="609600"/>
            <a:ext cx="8229600" cy="624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The U.S. Sarbanes-Oxley Act of 2002 (SOX)</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establishes new or enhanced auditing and financial standards for all U.S. public company boards, management, and public accounting firms.</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Payment Card Industry (PCI) Data Security Standard (DSS)</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developed to ensure safe handling of sensitive payment information.</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The Canadian Personal Information Protection and Electronic Documents Act (PIPEDA):</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establishes rules for managing personal information by organizations involved in commercial activities.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21"/>
          <p:cNvSpPr>
            <a:spLocks noGrp="1"/>
          </p:cNvSpPr>
          <p:nvPr>
            <p:ph type="title" idx="4294967295"/>
          </p:nvPr>
        </p:nvSpPr>
        <p:spPr bwMode="auto">
          <a:xfrm>
            <a:off x="533400" y="0"/>
            <a:ext cx="8229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mtClean="0">
                <a:solidFill>
                  <a:srgbClr val="000000"/>
                </a:solidFill>
                <a:latin typeface="Times New Roman" pitchFamily="18" charset="0"/>
                <a:cs typeface="Times New Roman" pitchFamily="18" charset="0"/>
                <a:sym typeface="Times New Roman" pitchFamily="18" charset="0"/>
              </a:rPr>
              <a:t>Week Fourteen Agenda</a:t>
            </a:r>
          </a:p>
        </p:txBody>
      </p:sp>
      <p:sp>
        <p:nvSpPr>
          <p:cNvPr id="4099" name="Shape 22"/>
          <p:cNvSpPr>
            <a:spLocks noGrp="1"/>
          </p:cNvSpPr>
          <p:nvPr>
            <p:ph type="body" idx="4294967295"/>
          </p:nvPr>
        </p:nvSpPr>
        <p:spPr bwMode="auto">
          <a:xfrm>
            <a:off x="457200" y="838200"/>
            <a:ext cx="82296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Current Week Discussions</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Wireless NIC’s </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Access Point </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Coverage Area</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LAN Security </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Designing WLANs</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a:t>
            </a:r>
          </a:p>
          <a:p>
            <a:pPr eaLnBrk="1" hangingPunct="1">
              <a:spcBef>
                <a:spcPts val="600"/>
              </a:spcBef>
              <a:buSzTx/>
              <a:buFont typeface="Arial" pitchFamily="34" charset="0"/>
              <a:buNone/>
            </a:pPr>
            <a:r>
              <a:rPr lang="en-US" altLang="en-US" sz="2800" dirty="0" smtClean="0">
                <a:solidFill>
                  <a:srgbClr val="000000"/>
                </a:solidFill>
                <a:latin typeface="Times New Roman" pitchFamily="18" charset="0"/>
                <a:cs typeface="Times New Roman" pitchFamily="18" charset="0"/>
                <a:sym typeface="Times New Roman" pitchFamily="18" charset="0"/>
              </a:rPr>
              <a:t>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0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Security Terminology</a:t>
            </a:r>
          </a:p>
        </p:txBody>
      </p:sp>
      <p:sp>
        <p:nvSpPr>
          <p:cNvPr id="31747" name="Shape 105"/>
          <p:cNvSpPr>
            <a:spLocks noGrp="1"/>
          </p:cNvSpPr>
          <p:nvPr>
            <p:ph type="body" idx="4294967295"/>
          </p:nvPr>
        </p:nvSpPr>
        <p:spPr bwMode="auto">
          <a:xfrm>
            <a:off x="457200" y="762000"/>
            <a:ext cx="8229600" cy="609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Virus</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A program that triggers a damaging outcome to a computer and/or network.</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Trojan horse</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Pretends to be an inoffensive application when in fact it might contain a destructive payload.</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SPAM</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Unsolicited or unwanted email that may contain viruses or links to compromised web sites.</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Spyware</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A program that gathers information without the user's knowledge or consent and sends it back to the h</a:t>
            </a:r>
            <a:r>
              <a:rPr lang="en-US" altLang="en-US" sz="2800" smtClean="0">
                <a:solidFill>
                  <a:srgbClr val="000000"/>
                </a:solidFill>
                <a:latin typeface="Calibri" pitchFamily="34" charset="0"/>
                <a:ea typeface="Calibri" pitchFamily="34" charset="0"/>
                <a:cs typeface="Calibri" pitchFamily="34" charset="0"/>
              </a:rPr>
              <a:t>acker.</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7"/>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Security Terminology</a:t>
            </a:r>
          </a:p>
        </p:txBody>
      </p:sp>
      <p:sp>
        <p:nvSpPr>
          <p:cNvPr id="32771" name="Shape 108"/>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Phishing</a:t>
            </a:r>
            <a:r>
              <a:rPr lang="en-US" altLang="en-US" sz="2800" smtClean="0">
                <a:solidFill>
                  <a:srgbClr val="000000"/>
                </a:solidFill>
                <a:latin typeface="Times New Roman" pitchFamily="18" charset="0"/>
                <a:cs typeface="Times New Roman" pitchFamily="18" charset="0"/>
                <a:sym typeface="Times New Roman" pitchFamily="18" charset="0"/>
              </a:rPr>
              <a:t> </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Emails that try to convince the victim to release personal information.</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Email appears to come from a legitimate source</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directs the victim to website that looks legitimate.</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Spear phishing</a:t>
            </a:r>
          </a:p>
          <a:p>
            <a:pPr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	Very targeted phishing attack may seem to come from a bank or IRS or from a creditable source to gain access to accounts.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10"/>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Security Terminology</a:t>
            </a:r>
          </a:p>
        </p:txBody>
      </p:sp>
      <p:sp>
        <p:nvSpPr>
          <p:cNvPr id="33795" name="Shape 111"/>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Social engineering</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The practice of obtaining confidential information by manipulating legitimate users. Examples include the following:</a:t>
            </a:r>
          </a:p>
          <a:p>
            <a:pPr eaLnBrk="1" hangingPunct="1">
              <a:buSzTx/>
              <a:buFont typeface="Arial" pitchFamily="34" charset="0"/>
              <a:buNone/>
            </a:pPr>
            <a:endParaRPr lang="en-US" altLang="en-US" sz="2400" smtClean="0">
              <a:solidFill>
                <a:srgbClr val="000000"/>
              </a:solidFill>
              <a:latin typeface="Times New Roman" pitchFamily="18" charset="0"/>
              <a:cs typeface="Times New Roman" pitchFamily="18" charset="0"/>
              <a:sym typeface="Times New Roman" pitchFamily="18" charset="0"/>
            </a:endParaRPr>
          </a:p>
          <a:p>
            <a:pPr marL="714375" lvl="1" indent="-257175" eaLnBrk="1" hangingPunct="1">
              <a:spcBef>
                <a:spcPts val="500"/>
              </a:spcBef>
              <a:buFont typeface="Arial" pitchFamily="34" charset="0"/>
              <a:buChar char="•"/>
            </a:pPr>
            <a:r>
              <a:rPr lang="en-US" altLang="en-US" sz="2400" smtClean="0">
                <a:solidFill>
                  <a:srgbClr val="000000"/>
                </a:solidFill>
                <a:latin typeface="Times New Roman" pitchFamily="18" charset="0"/>
                <a:cs typeface="Times New Roman" pitchFamily="18" charset="0"/>
                <a:sym typeface="Times New Roman" pitchFamily="18" charset="0"/>
              </a:rPr>
              <a:t>Getting physical access: A hacker might get confidential information and passwords by having physical access to the organization. For example, the hacker might visit an organization and see passwords that are insecurely posted in an office or cubicle.</a:t>
            </a:r>
          </a:p>
          <a:p>
            <a:pPr marL="714375" lvl="1" indent="-257175" eaLnBrk="1" hangingPunct="1">
              <a:spcBef>
                <a:spcPts val="500"/>
              </a:spcBef>
              <a:buFont typeface="Arial" pitchFamily="34" charset="0"/>
              <a:buChar char="•"/>
            </a:pPr>
            <a:r>
              <a:rPr lang="en-US" altLang="en-US" sz="2400" smtClean="0">
                <a:solidFill>
                  <a:srgbClr val="000000"/>
                </a:solidFill>
                <a:latin typeface="Times New Roman" pitchFamily="18" charset="0"/>
                <a:cs typeface="Times New Roman" pitchFamily="18" charset="0"/>
                <a:sym typeface="Times New Roman" pitchFamily="18" charset="0"/>
              </a:rPr>
              <a:t>Using a psychological approach: A hacker might exploit human nature to obtain access to confidential information. For example, a hacker might send an email or call and ask for passwords, pretending that the information is required to maintain the victim's account.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13"/>
          <p:cNvSpPr>
            <a:spLocks noGrp="1"/>
          </p:cNvSpPr>
          <p:nvPr>
            <p:ph type="title" idx="4294967295"/>
          </p:nvPr>
        </p:nvSpPr>
        <p:spPr bwMode="auto">
          <a:xfrm>
            <a:off x="457200"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Threats</a:t>
            </a:r>
          </a:p>
        </p:txBody>
      </p:sp>
      <p:sp>
        <p:nvSpPr>
          <p:cNvPr id="34819" name="Shape 114"/>
          <p:cNvSpPr>
            <a:spLocks noGrp="1"/>
          </p:cNvSpPr>
          <p:nvPr>
            <p:ph type="body" idx="4294967295"/>
          </p:nvPr>
        </p:nvSpPr>
        <p:spPr bwMode="auto">
          <a:xfrm>
            <a:off x="457200" y="609600"/>
            <a:ext cx="8229600" cy="624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Reconnaissance: </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The active gathering of information about an enemy or target</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to learn as much as possible about the target and the involved systems.</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Usually the prelude to an attack against a particular target.</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Gaining unauthorized system access:</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The next step after reconnaissance</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gaining access to the system by exploiting the system or using social engineering techniques.</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Denial of service (DoS):</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Does not require direct access to a system</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is used to make systems unusable by overloading their resources such as CPU or network bandwidth.</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Multiple sources conduct DoS attacks, which are called a Distributed DoS (DDoS) attack.</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11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Targets of Reconnaissance Attacks</a:t>
            </a:r>
          </a:p>
        </p:txBody>
      </p:sp>
      <p:sp>
        <p:nvSpPr>
          <p:cNvPr id="35843" name="Shape 117"/>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Active targets (hosts/devices currently communicating on the network).</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Network services that are running continuously.</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Operating system platforms that are not secured.</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Trust relationships rather than objective software or hardware defenses.</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File and directory permissions not set properly.</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User account information not secured properly.</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1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200" smtClean="0">
                <a:solidFill>
                  <a:srgbClr val="000000"/>
                </a:solidFill>
                <a:latin typeface="Times New Roman" pitchFamily="18" charset="0"/>
                <a:cs typeface="Times New Roman" pitchFamily="18" charset="0"/>
                <a:sym typeface="Times New Roman" pitchFamily="18" charset="0"/>
              </a:rPr>
              <a:t>Threat: Gaining Unauthorized Access to Systems</a:t>
            </a:r>
          </a:p>
        </p:txBody>
      </p:sp>
      <p:pic>
        <p:nvPicPr>
          <p:cNvPr id="36867"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868" name="Shape 121"/>
          <p:cNvSpPr>
            <a:spLocks noChangeArrowheads="1"/>
          </p:cNvSpPr>
          <p:nvPr/>
        </p:nvSpPr>
        <p:spPr bwMode="auto">
          <a:xfrm>
            <a:off x="228600" y="1066800"/>
            <a:ext cx="876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400">
                <a:solidFill>
                  <a:srgbClr val="000000"/>
                </a:solidFill>
                <a:latin typeface="Times New Roman" pitchFamily="18" charset="0"/>
                <a:cs typeface="Times New Roman" pitchFamily="18" charset="0"/>
                <a:sym typeface="Times New Roman" pitchFamily="18" charset="0"/>
              </a:rPr>
              <a:t>Use of usernames and passwords by unauthorized persons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23"/>
          <p:cNvSpPr>
            <a:spLocks noGrp="1"/>
          </p:cNvSpPr>
          <p:nvPr>
            <p:ph type="title" idx="4294967295"/>
          </p:nvPr>
        </p:nvSpPr>
        <p:spPr bwMode="auto">
          <a:xfrm>
            <a:off x="5334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 DoS Threat</a:t>
            </a:r>
          </a:p>
        </p:txBody>
      </p:sp>
      <p:sp>
        <p:nvSpPr>
          <p:cNvPr id="124" name="Shape 124"/>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eaLnBrk="1" fontAlgn="auto" hangingPunct="1">
              <a:spcAft>
                <a:spcPts val="0"/>
              </a:spcAft>
              <a:buFont typeface="Arial"/>
              <a:buChar char="•"/>
              <a:defRPr sz="1800"/>
            </a:pPr>
            <a:r>
              <a:rPr sz="2400" dirty="0" err="1">
                <a:solidFill>
                  <a:sysClr val="windowText" lastClr="000000"/>
                </a:solidFill>
                <a:latin typeface="Times New Roman"/>
                <a:ea typeface="Times New Roman"/>
                <a:cs typeface="Times New Roman"/>
                <a:sym typeface="Times New Roman"/>
              </a:rPr>
              <a:t>DoS</a:t>
            </a:r>
            <a:r>
              <a:rPr sz="2400" dirty="0">
                <a:solidFill>
                  <a:sysClr val="windowText" lastClr="000000"/>
                </a:solidFill>
                <a:latin typeface="Times New Roman"/>
                <a:ea typeface="Times New Roman"/>
                <a:cs typeface="Times New Roman"/>
                <a:sym typeface="Times New Roman"/>
              </a:rPr>
              <a:t> attacks are aggressive attacks on an individual computer or groups of computers with the intent to deny services to intended users</a:t>
            </a:r>
            <a:r>
              <a:rPr sz="2400" dirty="0">
                <a:solidFill>
                  <a:srgbClr val="002060"/>
                </a:solidFill>
                <a:latin typeface="Times New Roman"/>
                <a:ea typeface="Times New Roman"/>
                <a:cs typeface="Times New Roman"/>
                <a:sym typeface="Times New Roman"/>
              </a:rPr>
              <a:t>.</a:t>
            </a:r>
            <a:endParaRPr sz="2400" dirty="0">
              <a:solidFill>
                <a:srgbClr val="FF0000"/>
              </a:solidFill>
              <a:latin typeface="Times New Roman"/>
              <a:ea typeface="Times New Roman"/>
              <a:cs typeface="Times New Roman"/>
              <a:sym typeface="Times New Roman"/>
            </a:endParaRPr>
          </a:p>
          <a:p>
            <a:pPr eaLnBrk="1" fontAlgn="auto" hangingPunct="1">
              <a:spcAft>
                <a:spcPts val="0"/>
              </a:spcAft>
              <a:buSzTx/>
              <a:buFont typeface="Arial"/>
              <a:buNone/>
              <a:defRPr sz="1800"/>
            </a:pPr>
            <a:endParaRPr sz="2400" dirty="0">
              <a:solidFill>
                <a:sysClr val="windowText" lastClr="000000"/>
              </a:solidFill>
              <a:latin typeface="Times New Roman"/>
              <a:ea typeface="Times New Roman"/>
              <a:cs typeface="Times New Roman"/>
              <a:sym typeface="Times New Roman"/>
            </a:endParaRPr>
          </a:p>
          <a:p>
            <a:pPr eaLnBrk="1" fontAlgn="auto" hangingPunct="1">
              <a:spcAft>
                <a:spcPts val="0"/>
              </a:spcAft>
              <a:buFont typeface="Arial"/>
              <a:buChar char="•"/>
              <a:defRPr sz="1800"/>
            </a:pPr>
            <a:r>
              <a:rPr sz="2400" dirty="0" err="1">
                <a:solidFill>
                  <a:sysClr val="windowText" lastClr="000000"/>
                </a:solidFill>
                <a:latin typeface="Times New Roman"/>
                <a:ea typeface="Times New Roman"/>
                <a:cs typeface="Times New Roman"/>
                <a:sym typeface="Times New Roman"/>
              </a:rPr>
              <a:t>DoS</a:t>
            </a:r>
            <a:r>
              <a:rPr sz="2400" dirty="0">
                <a:solidFill>
                  <a:sysClr val="windowText" lastClr="000000"/>
                </a:solidFill>
                <a:latin typeface="Times New Roman"/>
                <a:ea typeface="Times New Roman"/>
                <a:cs typeface="Times New Roman"/>
                <a:sym typeface="Times New Roman"/>
              </a:rPr>
              <a:t> attacks can target end user systems, servers, routers, and network links.</a:t>
            </a:r>
          </a:p>
          <a:p>
            <a:pPr eaLnBrk="1" fontAlgn="auto" hangingPunct="1">
              <a:spcAft>
                <a:spcPts val="0"/>
              </a:spcAft>
              <a:buFont typeface="Arial"/>
              <a:buChar char="•"/>
              <a:defRPr sz="1800"/>
            </a:pPr>
            <a:r>
              <a:rPr sz="2400" dirty="0">
                <a:solidFill>
                  <a:sysClr val="windowText" lastClr="000000"/>
                </a:solidFill>
                <a:latin typeface="Times New Roman"/>
                <a:ea typeface="Times New Roman"/>
                <a:cs typeface="Times New Roman"/>
                <a:sym typeface="Times New Roman"/>
              </a:rPr>
              <a:t>Video on </a:t>
            </a:r>
            <a:r>
              <a:rPr sz="2400" dirty="0" err="1" smtClean="0">
                <a:solidFill>
                  <a:sysClr val="windowText" lastClr="000000"/>
                </a:solidFill>
                <a:latin typeface="Times New Roman"/>
                <a:ea typeface="Times New Roman"/>
                <a:cs typeface="Times New Roman"/>
                <a:sym typeface="Times New Roman"/>
              </a:rPr>
              <a:t>DoS</a:t>
            </a:r>
            <a:r>
              <a:rPr lang="en-US" sz="2400" dirty="0" smtClean="0">
                <a:solidFill>
                  <a:sysClr val="windowText" lastClr="000000"/>
                </a:solidFill>
                <a:latin typeface="Times New Roman"/>
                <a:ea typeface="Times New Roman"/>
                <a:cs typeface="Times New Roman"/>
                <a:sym typeface="Times New Roman"/>
              </a:rPr>
              <a:t> and DDOS:</a:t>
            </a:r>
          </a:p>
          <a:p>
            <a:pPr eaLnBrk="1" fontAlgn="auto" hangingPunct="1">
              <a:spcAft>
                <a:spcPts val="0"/>
              </a:spcAft>
              <a:buFont typeface="Arial"/>
              <a:buChar char="•"/>
              <a:defRPr sz="1800"/>
            </a:pPr>
            <a:r>
              <a:rPr u="sng" dirty="0" smtClean="0">
                <a:solidFill>
                  <a:srgbClr val="0000FF"/>
                </a:solidFill>
                <a:uFill>
                  <a:solidFill>
                    <a:srgbClr val="0000FF"/>
                  </a:solidFill>
                </a:uFill>
                <a:sym typeface="Calibri"/>
                <a:hlinkClick r:id="rId2"/>
              </a:rPr>
              <a:t>https://www.youtube.com/watch?v=0VutW15kEZM</a:t>
            </a:r>
            <a:endParaRPr lang="en-US" u="sng" dirty="0" smtClean="0">
              <a:solidFill>
                <a:srgbClr val="0000FF"/>
              </a:solidFill>
              <a:uFill>
                <a:solidFill>
                  <a:srgbClr val="0000FF"/>
                </a:solidFill>
              </a:uFill>
              <a:sym typeface="Calibri"/>
              <a:hlinkClick r:id="rId2"/>
            </a:endParaRPr>
          </a:p>
          <a:p>
            <a:pPr eaLnBrk="1" fontAlgn="auto" hangingPunct="1">
              <a:spcAft>
                <a:spcPts val="0"/>
              </a:spcAft>
              <a:buFont typeface="Arial"/>
              <a:buChar char="•"/>
              <a:defRPr sz="1800"/>
            </a:pPr>
            <a:endParaRPr lang="en-US" dirty="0" smtClean="0">
              <a:uFill>
                <a:solidFill>
                  <a:srgbClr val="0000FF"/>
                </a:solidFill>
              </a:uFill>
              <a:sym typeface="Calibri"/>
              <a:hlinkClick r:id="rId2"/>
            </a:endParaRPr>
          </a:p>
          <a:p>
            <a:pPr eaLnBrk="1" fontAlgn="auto" hangingPunct="1">
              <a:spcAft>
                <a:spcPts val="0"/>
              </a:spcAft>
              <a:buFont typeface="Arial"/>
              <a:buChar char="•"/>
              <a:defRPr sz="1800"/>
            </a:pPr>
            <a:r>
              <a:rPr lang="en-US" u="sng" dirty="0" smtClean="0">
                <a:uFill>
                  <a:solidFill>
                    <a:srgbClr val="0000FF"/>
                  </a:solidFill>
                </a:uFill>
                <a:sym typeface="Calibri"/>
                <a:hlinkClick r:id="rId2"/>
              </a:rPr>
              <a:t>https</a:t>
            </a:r>
            <a:r>
              <a:rPr lang="en-US" u="sng" dirty="0">
                <a:uFill>
                  <a:solidFill>
                    <a:srgbClr val="0000FF"/>
                  </a:solidFill>
                </a:uFill>
                <a:sym typeface="Calibri"/>
                <a:hlinkClick r:id="rId2"/>
              </a:rPr>
              <a:t>://www.youtube.com/watch?v=1YiYBoeci7k</a:t>
            </a:r>
            <a:endParaRPr u="sng" dirty="0">
              <a:uFill>
                <a:solidFill>
                  <a:srgbClr val="0000FF"/>
                </a:solidFill>
              </a:uFill>
              <a:sym typeface="Calibri"/>
              <a:hlinkClick r:id="rId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2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Mitigate DoS Attack</a:t>
            </a:r>
          </a:p>
        </p:txBody>
      </p:sp>
      <p:sp>
        <p:nvSpPr>
          <p:cNvPr id="38915" name="Shape 127"/>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0" indent="0" eaLnBrk="1" hangingPunct="1">
              <a:spcBef>
                <a:spcPts val="600"/>
              </a:spcBef>
              <a:buSzTx/>
              <a:buFont typeface="Arial" pitchFamily="34" charset="0"/>
              <a:buNone/>
            </a:pPr>
            <a:r>
              <a:rPr lang="en-US" altLang="en-US" sz="2800" smtClean="0">
                <a:solidFill>
                  <a:srgbClr val="000000"/>
                </a:solidFill>
                <a:latin typeface="Times New Roman" pitchFamily="18" charset="0"/>
                <a:cs typeface="Times New Roman" pitchFamily="18" charset="0"/>
                <a:sym typeface="Times New Roman" pitchFamily="18" charset="0"/>
              </a:rPr>
              <a:t>What is Cisco DHCP Snooping?</a:t>
            </a:r>
          </a:p>
          <a:p>
            <a:pPr marL="0" indent="0"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DHCP snooping is a security feature that acts like a firewall between untrusted hosts and trusted DHCP servers. The DHCP snooping feature performs the following activities:</a:t>
            </a:r>
          </a:p>
          <a:p>
            <a:pPr marL="0" indent="0" eaLnBrk="1" hangingPunct="1">
              <a:buSzTx/>
              <a:buFont typeface="Arial" pitchFamily="34" charset="0"/>
              <a:buNone/>
            </a:pPr>
            <a:endParaRPr lang="en-US" altLang="en-US" sz="2400" smtClean="0">
              <a:solidFill>
                <a:srgbClr val="000000"/>
              </a:solidFill>
              <a:latin typeface="Times New Roman" pitchFamily="18" charset="0"/>
              <a:cs typeface="Times New Roman" pitchFamily="18" charset="0"/>
              <a:sym typeface="Times New Roman" pitchFamily="18" charset="0"/>
            </a:endParaRPr>
          </a:p>
          <a:p>
            <a:pPr marL="1143000" lvl="2" indent="-228600" eaLnBrk="1" hangingPunct="1">
              <a:spcBef>
                <a:spcPts val="500"/>
              </a:spcBef>
            </a:pPr>
            <a:r>
              <a:rPr lang="en-US" altLang="en-US" sz="2400" smtClean="0">
                <a:solidFill>
                  <a:srgbClr val="000000"/>
                </a:solidFill>
                <a:latin typeface="Times New Roman" pitchFamily="18" charset="0"/>
                <a:cs typeface="Times New Roman" pitchFamily="18" charset="0"/>
                <a:sym typeface="Times New Roman" pitchFamily="18" charset="0"/>
              </a:rPr>
              <a:t>Validates DHCP messages received from untrusted sources and filters out invalid messages.</a:t>
            </a:r>
          </a:p>
          <a:p>
            <a:pPr marL="1143000" lvl="2" indent="-228600" eaLnBrk="1" hangingPunct="1">
              <a:spcBef>
                <a:spcPts val="500"/>
              </a:spcBef>
            </a:pPr>
            <a:r>
              <a:rPr lang="en-US" altLang="en-US" sz="2400" smtClean="0">
                <a:solidFill>
                  <a:srgbClr val="000000"/>
                </a:solidFill>
                <a:latin typeface="Times New Roman" pitchFamily="18" charset="0"/>
                <a:cs typeface="Times New Roman" pitchFamily="18" charset="0"/>
                <a:sym typeface="Times New Roman" pitchFamily="18" charset="0"/>
              </a:rPr>
              <a:t>Rate-limits DHCP traffic from trusted and untrusted sources.</a:t>
            </a:r>
          </a:p>
          <a:p>
            <a:pPr marL="1143000" lvl="2" indent="-228600" eaLnBrk="1" hangingPunct="1">
              <a:spcBef>
                <a:spcPts val="500"/>
              </a:spcBef>
            </a:pPr>
            <a:r>
              <a:rPr lang="en-US" altLang="en-US" sz="2400" smtClean="0">
                <a:solidFill>
                  <a:srgbClr val="000000"/>
                </a:solidFill>
                <a:latin typeface="Times New Roman" pitchFamily="18" charset="0"/>
                <a:cs typeface="Times New Roman" pitchFamily="18" charset="0"/>
                <a:sym typeface="Times New Roman" pitchFamily="18" charset="0"/>
              </a:rPr>
              <a:t>Builds and maintains the DHCP snooping binding database, which contains information about untrusted hosts with leased IP addresses.</a:t>
            </a:r>
          </a:p>
          <a:p>
            <a:pPr marL="1143000" lvl="2" indent="-228600" eaLnBrk="1" hangingPunct="1">
              <a:spcBef>
                <a:spcPts val="500"/>
              </a:spcBef>
            </a:pPr>
            <a:r>
              <a:rPr lang="en-US" altLang="en-US" sz="2400" smtClean="0">
                <a:solidFill>
                  <a:srgbClr val="000000"/>
                </a:solidFill>
                <a:latin typeface="Times New Roman" pitchFamily="18" charset="0"/>
                <a:cs typeface="Times New Roman" pitchFamily="18" charset="0"/>
                <a:sym typeface="Times New Roman" pitchFamily="18" charset="0"/>
              </a:rPr>
              <a:t>Utilizes the DHCP snooping binding database to validate subsequent requests from untrusted hosts.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2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Mitigate DoS Attack</a:t>
            </a:r>
          </a:p>
        </p:txBody>
      </p:sp>
      <p:sp>
        <p:nvSpPr>
          <p:cNvPr id="39939" name="Shape 130"/>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Use Cisco DHCP Snooping to verify DHCP transactions and protect against rogue DHCP servers. DHCP Snooping filters DHCP packets.</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Use Dynamic Address Resolution Protocol (ARP) Inspection (DAI) to intercept all ARP requests and replies on untrusted interfaces (ports).</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Implement unicast reverse path forwarding checks to verify if the source IP address is reachable so that packets from malformed or forged source IP addresses are prevented from entering the network.</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Implement access control lists (ACL) to filter traffic.</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Rate-limit traffic such as incoming ARP and DHCP requests.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3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Port Scanners</a:t>
            </a:r>
          </a:p>
        </p:txBody>
      </p:sp>
      <p:sp>
        <p:nvSpPr>
          <p:cNvPr id="40963" name="Shape 133"/>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Network Mapper (Nmap): </a:t>
            </a:r>
            <a:r>
              <a:rPr lang="en-US" altLang="en-US" sz="2800" smtClean="0">
                <a:solidFill>
                  <a:srgbClr val="000000"/>
                </a:solidFill>
                <a:latin typeface="Times New Roman" pitchFamily="18" charset="0"/>
                <a:cs typeface="Times New Roman" pitchFamily="18" charset="0"/>
                <a:sym typeface="Times New Roman" pitchFamily="18" charset="0"/>
              </a:rPr>
              <a:t>Nmap is a free open-source utility for network exploration or security auditing</a:t>
            </a:r>
            <a:r>
              <a:rPr lang="en-US" altLang="en-US" sz="2800" smtClean="0">
                <a:solidFill>
                  <a:srgbClr val="FF0000"/>
                </a:solidFill>
                <a:latin typeface="Times New Roman" pitchFamily="18" charset="0"/>
                <a:cs typeface="Times New Roman" pitchFamily="18" charset="0"/>
                <a:sym typeface="Times New Roman" pitchFamily="18" charset="0"/>
              </a:rPr>
              <a:t>. </a:t>
            </a:r>
            <a:r>
              <a:rPr lang="en-US" altLang="en-US" sz="2800" smtClean="0">
                <a:solidFill>
                  <a:srgbClr val="000000"/>
                </a:solidFill>
                <a:latin typeface="Times New Roman" pitchFamily="18" charset="0"/>
                <a:cs typeface="Times New Roman" pitchFamily="18" charset="0"/>
                <a:sym typeface="Times New Roman" pitchFamily="18" charset="0"/>
              </a:rPr>
              <a:t>It was designed to rapidly scan large networks; it also maps single hosts.</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NetStumbler:</a:t>
            </a:r>
            <a:r>
              <a:rPr lang="en-US" altLang="en-US" sz="2800" smtClean="0">
                <a:solidFill>
                  <a:srgbClr val="000000"/>
                </a:solidFill>
                <a:latin typeface="Times New Roman" pitchFamily="18" charset="0"/>
                <a:cs typeface="Times New Roman" pitchFamily="18" charset="0"/>
                <a:sym typeface="Times New Roman" pitchFamily="18" charset="0"/>
              </a:rPr>
              <a:t> Net Stumbler is a tool for Microsoft Windows that facilitates detection of WLANs using the IEEE 802.11b, 802.11a, and 802.11g WLAN standards. A trimmed-down version of the tool called MiniStumbler is available for Windows.</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SuperScan:</a:t>
            </a:r>
            <a:r>
              <a:rPr lang="en-US" altLang="en-US" sz="2800" smtClean="0">
                <a:solidFill>
                  <a:srgbClr val="000000"/>
                </a:solidFill>
                <a:latin typeface="Times New Roman" pitchFamily="18" charset="0"/>
                <a:cs typeface="Times New Roman" pitchFamily="18" charset="0"/>
                <a:sym typeface="Times New Roman" pitchFamily="18" charset="0"/>
              </a:rPr>
              <a:t> Super Scan is a popular Windows port-scanning tool with high scanning speed, host detection, extensive banner grabbing, and Windows host enumeration capability.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27"/>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Wireless NICs</a:t>
            </a:r>
          </a:p>
        </p:txBody>
      </p:sp>
      <p:sp>
        <p:nvSpPr>
          <p:cNvPr id="6147" name="Shape 28"/>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The device that makes a client station capable of sending and receiving RF signals is the wireless NIC.</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Like an Ethernet NIC, the wireless NIC, uses the modulation technique it is configured to use, encodes a data stream onto an RF signal. </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Wireless NICs are most often associated with mobile devices, such as laptop computers. </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In the 1990s , wireless NICs for laptops were cards that slipped into the PCMCIA slot. </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PCMCIA wireless NICs are still available, but manufacturers build the wireless NIC right into the laptop.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3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Calibri" pitchFamily="34" charset="0"/>
                <a:ea typeface="Calibri" pitchFamily="34" charset="0"/>
                <a:cs typeface="Calibri" pitchFamily="34" charset="0"/>
              </a:rPr>
              <a:t>Port Scanners (con’t)</a:t>
            </a:r>
          </a:p>
        </p:txBody>
      </p:sp>
      <p:sp>
        <p:nvSpPr>
          <p:cNvPr id="41987" name="Shape 136"/>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b="1" smtClean="0">
                <a:solidFill>
                  <a:srgbClr val="000000"/>
                </a:solidFill>
                <a:latin typeface="Times New Roman" pitchFamily="18" charset="0"/>
                <a:cs typeface="Times New Roman" pitchFamily="18" charset="0"/>
                <a:sym typeface="Times New Roman" pitchFamily="18" charset="0"/>
              </a:rPr>
              <a:t>Kismet: </a:t>
            </a:r>
            <a:r>
              <a:rPr lang="en-US" altLang="en-US" smtClean="0">
                <a:solidFill>
                  <a:srgbClr val="000000"/>
                </a:solidFill>
                <a:latin typeface="Times New Roman" pitchFamily="18" charset="0"/>
                <a:cs typeface="Times New Roman" pitchFamily="18" charset="0"/>
                <a:sym typeface="Times New Roman" pitchFamily="18" charset="0"/>
              </a:rPr>
              <a:t>Kismet is an IEEE 802.11 Layer 2 wireless network detector, sniffer, and IDS that can sniff IEEE 802.11b, 802.11a, and 802.11g traffic. It identifies networks by passively collecting packets and detecting standard named networks, detecting hidden networks, and inferring the presence of non-beaconing networks (networks that do not advertise themselves) via data traffic.</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13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Calibri" pitchFamily="34" charset="0"/>
                <a:ea typeface="Calibri" pitchFamily="34" charset="0"/>
                <a:cs typeface="Calibri" pitchFamily="34" charset="0"/>
              </a:rPr>
              <a:t>Vulnerability Scanners</a:t>
            </a:r>
          </a:p>
        </p:txBody>
      </p:sp>
      <p:sp>
        <p:nvSpPr>
          <p:cNvPr id="43011" name="Shape 139"/>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Nessus: </a:t>
            </a:r>
            <a:r>
              <a:rPr lang="en-US" altLang="en-US" sz="2400" smtClean="0">
                <a:solidFill>
                  <a:srgbClr val="000000"/>
                </a:solidFill>
                <a:latin typeface="Times New Roman" pitchFamily="18" charset="0"/>
                <a:cs typeface="Times New Roman" pitchFamily="18" charset="0"/>
                <a:sym typeface="Times New Roman" pitchFamily="18" charset="0"/>
              </a:rPr>
              <a:t>Nessus is an open-source product designed to automate the testing and discovery of known security problems</a:t>
            </a:r>
            <a:r>
              <a:rPr lang="en-US" altLang="en-US" sz="2400" smtClean="0">
                <a:solidFill>
                  <a:srgbClr val="FF0000"/>
                </a:solidFill>
                <a:latin typeface="Times New Roman" pitchFamily="18" charset="0"/>
                <a:cs typeface="Times New Roman" pitchFamily="18" charset="0"/>
                <a:sym typeface="Times New Roman" pitchFamily="18" charset="0"/>
              </a:rPr>
              <a:t>. </a:t>
            </a:r>
            <a:r>
              <a:rPr lang="en-US" altLang="en-US" sz="2400" smtClean="0">
                <a:solidFill>
                  <a:srgbClr val="000000"/>
                </a:solidFill>
                <a:latin typeface="Times New Roman" pitchFamily="18" charset="0"/>
                <a:cs typeface="Times New Roman" pitchFamily="18" charset="0"/>
                <a:sym typeface="Times New Roman" pitchFamily="18" charset="0"/>
              </a:rPr>
              <a:t>A Windows graphical front end is available, although the core Nessus product requires Linux or UNIX to run.</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Microsoft Baseline Security Analyzer (MBSA): </a:t>
            </a:r>
            <a:r>
              <a:rPr lang="en-US" altLang="en-US" sz="2400" smtClean="0">
                <a:solidFill>
                  <a:srgbClr val="000000"/>
                </a:solidFill>
                <a:latin typeface="Times New Roman" pitchFamily="18" charset="0"/>
                <a:cs typeface="Times New Roman" pitchFamily="18" charset="0"/>
                <a:sym typeface="Times New Roman" pitchFamily="18" charset="0"/>
              </a:rPr>
              <a:t>Although it’s not a true vulnerability scanner, companies that rely primarily on Microsoft Windows products can use the freely available MBSA. MBSA scans the system and identifies whether any patches are missing for products such as the Windows operating systems, Internet Information Server, SQL Server, Exchange Server, Internet Explorer, Windows Media Player, and Microsoft Office products. MBSA also identifies missing or weak passwords and other common security issues.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141"/>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Vulnerability Scanners </a:t>
            </a:r>
          </a:p>
        </p:txBody>
      </p:sp>
      <p:sp>
        <p:nvSpPr>
          <p:cNvPr id="44035" name="Shape 142"/>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b="1" smtClean="0">
                <a:solidFill>
                  <a:srgbClr val="000000"/>
                </a:solidFill>
                <a:latin typeface="Times New Roman" pitchFamily="18" charset="0"/>
                <a:cs typeface="Times New Roman" pitchFamily="18" charset="0"/>
                <a:sym typeface="Times New Roman" pitchFamily="18" charset="0"/>
              </a:rPr>
              <a:t>Security Administrator’s Integrated Network Tool (SAINT): </a:t>
            </a:r>
            <a:r>
              <a:rPr lang="en-US" altLang="en-US" smtClean="0">
                <a:solidFill>
                  <a:srgbClr val="000000"/>
                </a:solidFill>
                <a:latin typeface="Times New Roman" pitchFamily="18" charset="0"/>
                <a:cs typeface="Times New Roman" pitchFamily="18" charset="0"/>
                <a:sym typeface="Times New Roman" pitchFamily="18" charset="0"/>
              </a:rPr>
              <a:t>SAINT is a commercial vulnerability assessment tool that runs exclusively on UNIX.</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14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Risks</a:t>
            </a:r>
          </a:p>
        </p:txBody>
      </p:sp>
      <p:sp>
        <p:nvSpPr>
          <p:cNvPr id="45059" name="Shape 145"/>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Confidentiality of data:</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Ensures that only authorized users can view sensitive information.</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Prevents theft, legal liabilities, and damage to the organization.</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Integrity of data:</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Ensures that only authorized users can change sensitive information.</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Guarantees the authenticity of data.</a:t>
            </a:r>
          </a:p>
          <a:p>
            <a:pPr eaLnBrk="1" hangingPunct="1">
              <a:spcBef>
                <a:spcPts val="500"/>
              </a:spcBef>
              <a:buSzTx/>
              <a:buFont typeface="Arial" pitchFamily="34" charset="0"/>
              <a:buNone/>
            </a:pPr>
            <a:r>
              <a:rPr lang="en-US" altLang="en-US" sz="2400" b="1" smtClean="0">
                <a:solidFill>
                  <a:srgbClr val="000000"/>
                </a:solidFill>
                <a:latin typeface="Times New Roman" pitchFamily="18" charset="0"/>
                <a:cs typeface="Times New Roman" pitchFamily="18" charset="0"/>
                <a:sym typeface="Times New Roman" pitchFamily="18" charset="0"/>
              </a:rPr>
              <a:t>System and data availability:</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Ensures uninterrupted access to important computing resources.</a:t>
            </a:r>
          </a:p>
          <a:p>
            <a:pPr eaLnBrk="1" hangingPunct="1">
              <a:spcBef>
                <a:spcPts val="500"/>
              </a:spcBef>
              <a:buSzTx/>
              <a:buFont typeface="Arial" pitchFamily="34" charset="0"/>
              <a:buNone/>
            </a:pPr>
            <a:r>
              <a:rPr lang="en-US" altLang="en-US" sz="2400" smtClean="0">
                <a:solidFill>
                  <a:srgbClr val="000000"/>
                </a:solidFill>
                <a:latin typeface="Times New Roman" pitchFamily="18" charset="0"/>
                <a:cs typeface="Times New Roman" pitchFamily="18" charset="0"/>
                <a:sym typeface="Times New Roman" pitchFamily="18" charset="0"/>
              </a:rPr>
              <a:t>	Prevents business disruption and loss of productivity.</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idx="4294967295"/>
          </p:nvPr>
        </p:nvSpPr>
        <p:spPr>
          <a:xfrm>
            <a:off x="457200" y="0"/>
            <a:ext cx="8229600" cy="990600"/>
          </a:xfrm>
          <a:prstGeom prst="rect">
            <a:avLst/>
          </a:prstGeom>
          <a:ln w="12700">
            <a:miter lim="400000"/>
          </a:ln>
          <a:extLst>
            <a:ext uri="{C572A759-6A51-4108-AA02-DFA0A04FC94B}"/>
          </a:extLst>
        </p:spPr>
        <p:txBody>
          <a:bodyPr lIns="0" tIns="0" rIns="0" bIns="0" anchor="ctr">
            <a:normAutofit/>
          </a:bodyPr>
          <a:lstStyle>
            <a:lvl1pPr defTabSz="804672">
              <a:defRPr sz="3168">
                <a:latin typeface="Times New Roman"/>
                <a:ea typeface="Times New Roman"/>
                <a:cs typeface="Times New Roman"/>
                <a:sym typeface="Times New Roman"/>
              </a:defRPr>
            </a:lvl1pPr>
          </a:lstStyle>
          <a:p>
            <a:pPr eaLnBrk="1" fontAlgn="auto" hangingPunct="1">
              <a:spcBef>
                <a:spcPts val="0"/>
              </a:spcBef>
              <a:spcAft>
                <a:spcPts val="0"/>
              </a:spcAft>
              <a:defRPr sz="1800"/>
            </a:pPr>
            <a:r>
              <a:rPr sz="2800" dirty="0">
                <a:solidFill>
                  <a:sysClr val="windowText" lastClr="000000"/>
                </a:solidFill>
              </a:rPr>
              <a:t>Risks of Integrity Violations and Confidentiality Breaches</a:t>
            </a:r>
          </a:p>
        </p:txBody>
      </p:sp>
      <p:sp>
        <p:nvSpPr>
          <p:cNvPr id="46083" name="Shape 148"/>
          <p:cNvSpPr>
            <a:spLocks noGrp="1"/>
          </p:cNvSpPr>
          <p:nvPr>
            <p:ph type="body" idx="4294967295"/>
          </p:nvPr>
        </p:nvSpPr>
        <p:spPr bwMode="auto">
          <a:xfrm>
            <a:off x="5334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endParaRPr lang="en-US" altLang="en-US" dirty="0" smtClean="0">
              <a:solidFill>
                <a:srgbClr val="000000"/>
              </a:solidFill>
              <a:latin typeface="Times New Roman" pitchFamily="18" charset="0"/>
              <a:cs typeface="Times New Roman" pitchFamily="18" charset="0"/>
              <a:sym typeface="Times New Roman" pitchFamily="18" charset="0"/>
            </a:endParaRPr>
          </a:p>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Integrity violations can occur when an attacker attempts to change sensitive data without proper authorization.</a:t>
            </a:r>
          </a:p>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Confidentiality breaches can occur when an attacker attempts to read sensitive data without proper authorization.</a:t>
            </a:r>
          </a:p>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Confidentiality attacks can be extremely difficult to detect because the attacker can copy sensitive data without the owner’s knowledge and without leaving a trace.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457200" y="0"/>
            <a:ext cx="8229600" cy="990600"/>
          </a:xfrm>
          <a:prstGeom prst="rect">
            <a:avLst/>
          </a:prstGeom>
          <a:ln w="12700">
            <a:miter lim="400000"/>
          </a:ln>
          <a:extLst>
            <a:ext uri="{C572A759-6A51-4108-AA02-DFA0A04FC94B}"/>
          </a:extLst>
        </p:spPr>
        <p:txBody>
          <a:bodyPr lIns="0" tIns="0" rIns="0" bIns="0" anchor="ctr">
            <a:normAutofit/>
          </a:bodyPr>
          <a:lstStyle>
            <a:lvl1pPr defTabSz="804672">
              <a:defRPr sz="3168">
                <a:latin typeface="Times New Roman"/>
                <a:ea typeface="Times New Roman"/>
                <a:cs typeface="Times New Roman"/>
                <a:sym typeface="Times New Roman"/>
              </a:defRPr>
            </a:lvl1pPr>
          </a:lstStyle>
          <a:p>
            <a:pPr eaLnBrk="1" fontAlgn="auto" hangingPunct="1">
              <a:spcBef>
                <a:spcPts val="0"/>
              </a:spcBef>
              <a:spcAft>
                <a:spcPts val="0"/>
              </a:spcAft>
              <a:defRPr sz="1800"/>
            </a:pPr>
            <a:r>
              <a:rPr sz="2800" dirty="0">
                <a:solidFill>
                  <a:sysClr val="windowText" lastClr="000000"/>
                </a:solidFill>
              </a:rPr>
              <a:t>Risks of Integrity Violations and Confidentiality Breaches</a:t>
            </a:r>
          </a:p>
        </p:txBody>
      </p:sp>
      <p:pic>
        <p:nvPicPr>
          <p:cNvPr id="47107"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15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Mitigation</a:t>
            </a:r>
          </a:p>
        </p:txBody>
      </p:sp>
      <p:sp>
        <p:nvSpPr>
          <p:cNvPr id="48131" name="Shape 154"/>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Limit access to network resources using network access control, such as physical separation of networks, restrictive firewalls, and VLANs.</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Limit access to files and objects using operating system-based access controls, such as UNIX host security and Windows domain security and SNMP Firewall and SNMP.</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Limit user access to data by using application-level controls, such as different user profiles for different roles.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15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Mitigation</a:t>
            </a:r>
          </a:p>
        </p:txBody>
      </p:sp>
      <p:sp>
        <p:nvSpPr>
          <p:cNvPr id="49155" name="Shape 157"/>
          <p:cNvSpPr>
            <a:spLocks noGrp="1"/>
          </p:cNvSpPr>
          <p:nvPr>
            <p:ph type="body" idx="4294967295"/>
          </p:nvPr>
        </p:nvSpPr>
        <p:spPr bwMode="auto">
          <a:xfrm>
            <a:off x="5334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Use cryptography to protect data outside the application. Examples include encryption to provide confidentiality, and secure fingerprints or digital signatures to provide data authenticity and integrity.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15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Considerations</a:t>
            </a:r>
          </a:p>
        </p:txBody>
      </p:sp>
      <p:sp>
        <p:nvSpPr>
          <p:cNvPr id="50179" name="Shape 160"/>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	Business needs: </a:t>
            </a:r>
            <a:r>
              <a:rPr lang="en-US" altLang="en-US" sz="2800" smtClean="0">
                <a:solidFill>
                  <a:srgbClr val="000000"/>
                </a:solidFill>
                <a:latin typeface="Times New Roman" pitchFamily="18" charset="0"/>
                <a:cs typeface="Times New Roman" pitchFamily="18" charset="0"/>
                <a:sym typeface="Times New Roman" pitchFamily="18" charset="0"/>
              </a:rPr>
              <a:t>What the organization wants to do with the network.</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	Risk analysis: </a:t>
            </a:r>
            <a:r>
              <a:rPr lang="en-US" altLang="en-US" sz="2800" smtClean="0">
                <a:solidFill>
                  <a:srgbClr val="000000"/>
                </a:solidFill>
                <a:latin typeface="Times New Roman" pitchFamily="18" charset="0"/>
                <a:cs typeface="Times New Roman" pitchFamily="18" charset="0"/>
                <a:sym typeface="Times New Roman" pitchFamily="18" charset="0"/>
              </a:rPr>
              <a:t>The risk-versus-cost balance.</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	Security policy: </a:t>
            </a:r>
            <a:r>
              <a:rPr lang="en-US" altLang="en-US" sz="2800" smtClean="0">
                <a:solidFill>
                  <a:srgbClr val="000000"/>
                </a:solidFill>
                <a:latin typeface="Times New Roman" pitchFamily="18" charset="0"/>
                <a:cs typeface="Times New Roman" pitchFamily="18" charset="0"/>
                <a:sym typeface="Times New Roman" pitchFamily="18" charset="0"/>
              </a:rPr>
              <a:t>The policies, standards, and guidelines that address business needs and risk.</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	Industry-recommended practices</a:t>
            </a:r>
            <a:r>
              <a:rPr lang="en-US" altLang="en-US" sz="2800" smtClean="0">
                <a:solidFill>
                  <a:srgbClr val="000000"/>
                </a:solidFill>
                <a:latin typeface="Times New Roman" pitchFamily="18" charset="0"/>
                <a:cs typeface="Times New Roman" pitchFamily="18" charset="0"/>
                <a:sym typeface="Times New Roman" pitchFamily="18" charset="0"/>
              </a:rPr>
              <a:t>: The reliable, well-understood, and recommended security practices in the industry.</a:t>
            </a:r>
          </a:p>
          <a:p>
            <a:pPr eaLnBrk="1" hangingPunct="1">
              <a:spcBef>
                <a:spcPts val="600"/>
              </a:spcBef>
              <a:buSzTx/>
              <a:buFont typeface="Arial" pitchFamily="34" charset="0"/>
              <a:buNone/>
            </a:pPr>
            <a:r>
              <a:rPr lang="en-US" altLang="en-US" sz="2800" b="1" smtClean="0">
                <a:solidFill>
                  <a:srgbClr val="000000"/>
                </a:solidFill>
                <a:latin typeface="Times New Roman" pitchFamily="18" charset="0"/>
                <a:cs typeface="Times New Roman" pitchFamily="18" charset="0"/>
                <a:sym typeface="Times New Roman" pitchFamily="18" charset="0"/>
              </a:rPr>
              <a:t>	Security operations: </a:t>
            </a:r>
            <a:r>
              <a:rPr lang="en-US" altLang="en-US" sz="2800" smtClean="0">
                <a:solidFill>
                  <a:srgbClr val="000000"/>
                </a:solidFill>
                <a:latin typeface="Times New Roman" pitchFamily="18" charset="0"/>
                <a:cs typeface="Times New Roman" pitchFamily="18" charset="0"/>
                <a:sym typeface="Times New Roman" pitchFamily="18" charset="0"/>
              </a:rPr>
              <a:t>The process for incident response, monitoring, maintenance, and compliance auditing of the system.</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16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Network Security Policy</a:t>
            </a:r>
          </a:p>
        </p:txBody>
      </p:sp>
      <p:sp>
        <p:nvSpPr>
          <p:cNvPr id="51203" name="Shape 163"/>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What is a Network Security Policy?</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It is a broad, end-to-end document designed to be clearly applicable to an organization's operations.</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policy is used to aid in network design, convey security principles, and facilitate network deployments.</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It is a complex document meant to govern items such as data access, web browsing, password usage, encryption, and email attachments.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30"/>
          <p:cNvSpPr>
            <a:spLocks noGrp="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Wireless NICs</a:t>
            </a:r>
          </a:p>
        </p:txBody>
      </p:sp>
      <p:sp>
        <p:nvSpPr>
          <p:cNvPr id="7171" name="Shape 31"/>
          <p:cNvSpPr>
            <a:spLocks noGrp="1"/>
          </p:cNvSpPr>
          <p:nvPr>
            <p:ph type="body" idx="4294967295"/>
          </p:nvPr>
        </p:nvSpPr>
        <p:spPr bwMode="auto">
          <a:xfrm>
            <a:off x="457200" y="1295400"/>
            <a:ext cx="82296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0" indent="0" eaLnBrk="1" hangingPunct="1">
              <a:buNone/>
            </a:pPr>
            <a:endParaRPr lang="en-US" altLang="en-US" dirty="0" smtClean="0">
              <a:solidFill>
                <a:srgbClr val="000000"/>
              </a:solidFill>
              <a:latin typeface="Times New Roman" pitchFamily="18" charset="0"/>
              <a:cs typeface="Times New Roman" pitchFamily="18" charset="0"/>
              <a:sym typeface="Times New Roman"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924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16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Network Security Policy</a:t>
            </a:r>
          </a:p>
        </p:txBody>
      </p:sp>
      <p:sp>
        <p:nvSpPr>
          <p:cNvPr id="52227" name="Shape 166"/>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What is in the Network Security Policy?</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network security policy outlines rules for network access, determines how policies are enforced, and describes the basic architecture of the organization's network security environment.</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network security policy outlines what assets need to be protected and gives guidance on how it should be protected.</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Because of its breadth of coverage and impact, it is usually compiled by a committee.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16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Calibri" pitchFamily="34" charset="0"/>
                <a:ea typeface="Calibri" pitchFamily="34" charset="0"/>
                <a:cs typeface="Calibri" pitchFamily="34" charset="0"/>
              </a:rPr>
              <a:t>Formulating A Network Security Policy</a:t>
            </a:r>
          </a:p>
        </p:txBody>
      </p:sp>
      <p:pic>
        <p:nvPicPr>
          <p:cNvPr id="5325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533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3252" nam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17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Risk Assessment and Management</a:t>
            </a:r>
          </a:p>
        </p:txBody>
      </p:sp>
      <p:sp>
        <p:nvSpPr>
          <p:cNvPr id="173" name="Shape 173"/>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eaLnBrk="1" fontAlgn="auto" hangingPunct="1">
              <a:spcBef>
                <a:spcPts val="600"/>
              </a:spcBef>
              <a:spcAft>
                <a:spcPts val="0"/>
              </a:spcAft>
              <a:buSzTx/>
              <a:buFont typeface="Arial"/>
              <a:buNone/>
              <a:defRPr sz="1800"/>
            </a:pPr>
            <a:r>
              <a:rPr sz="2800">
                <a:solidFill>
                  <a:sysClr val="windowText" lastClr="000000"/>
                </a:solidFill>
                <a:latin typeface="Times New Roman"/>
                <a:ea typeface="Times New Roman"/>
                <a:cs typeface="Times New Roman"/>
                <a:sym typeface="Times New Roman"/>
              </a:rPr>
              <a:t>		As part of developing a security policy, you should perform a risk assessment and cost-benefit analysis, including considering the latest attack techniques.</a:t>
            </a:r>
          </a:p>
          <a:p>
            <a:pPr marL="300037" indent="-300037" eaLnBrk="1" fontAlgn="auto" hangingPunct="1">
              <a:spcBef>
                <a:spcPts val="600"/>
              </a:spcBef>
              <a:spcAft>
                <a:spcPts val="0"/>
              </a:spcAft>
              <a:buFont typeface="Arial"/>
              <a:buChar char="•"/>
              <a:defRPr sz="1800"/>
            </a:pPr>
            <a:r>
              <a:rPr sz="2800">
                <a:solidFill>
                  <a:sysClr val="windowText" lastClr="000000"/>
                </a:solidFill>
                <a:latin typeface="Times New Roman"/>
                <a:ea typeface="Times New Roman"/>
                <a:cs typeface="Times New Roman"/>
                <a:sym typeface="Times New Roman"/>
              </a:rPr>
              <a:t>Risk assessment defines threats, their probability, and their severity.</a:t>
            </a:r>
          </a:p>
          <a:p>
            <a:pPr marL="300037" indent="-300037" eaLnBrk="1" fontAlgn="auto" hangingPunct="1">
              <a:spcBef>
                <a:spcPts val="600"/>
              </a:spcBef>
              <a:spcAft>
                <a:spcPts val="0"/>
              </a:spcAft>
              <a:buFont typeface="Arial"/>
              <a:buChar char="•"/>
              <a:defRPr sz="1800"/>
            </a:pPr>
            <a:r>
              <a:rPr sz="2800">
                <a:solidFill>
                  <a:sysClr val="windowText" lastClr="000000"/>
                </a:solidFill>
                <a:latin typeface="Times New Roman"/>
                <a:ea typeface="Times New Roman"/>
                <a:cs typeface="Times New Roman"/>
                <a:sym typeface="Times New Roman"/>
              </a:rPr>
              <a:t>Network security employs risk management to reduce risk to acceptable levels. </a:t>
            </a:r>
          </a:p>
          <a:p>
            <a:pPr marL="300037" indent="-300037" eaLnBrk="1" fontAlgn="auto" hangingPunct="1">
              <a:spcBef>
                <a:spcPts val="600"/>
              </a:spcBef>
              <a:spcAft>
                <a:spcPts val="0"/>
              </a:spcAft>
              <a:buFont typeface="Arial"/>
              <a:buChar char="•"/>
              <a:defRPr sz="1800"/>
            </a:pPr>
            <a:r>
              <a:rPr sz="2800">
                <a:solidFill>
                  <a:sysClr val="windowText" lastClr="000000"/>
                </a:solidFill>
                <a:latin typeface="Times New Roman"/>
                <a:ea typeface="Times New Roman"/>
                <a:cs typeface="Times New Roman"/>
                <a:sym typeface="Times New Roman"/>
              </a:rPr>
              <a:t>It is important to note that risks are not eliminated by network security; they are reduced to levels acceptable to the organization.</a:t>
            </a:r>
          </a:p>
          <a:p>
            <a:pPr marL="300037" indent="-300037" eaLnBrk="1" fontAlgn="auto" hangingPunct="1">
              <a:spcBef>
                <a:spcPts val="600"/>
              </a:spcBef>
              <a:spcAft>
                <a:spcPts val="0"/>
              </a:spcAft>
              <a:buFont typeface="Arial"/>
              <a:buChar char="•"/>
              <a:defRPr sz="1800"/>
            </a:pPr>
            <a:r>
              <a:rPr sz="2800">
                <a:solidFill>
                  <a:sysClr val="windowText" lastClr="000000"/>
                </a:solidFill>
                <a:latin typeface="Times New Roman"/>
                <a:ea typeface="Times New Roman"/>
                <a:cs typeface="Times New Roman"/>
                <a:sym typeface="Times New Roman"/>
              </a:rPr>
              <a:t>The cost of security should not exceed the cost of potential security incidents.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17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Know the Risks</a:t>
            </a:r>
          </a:p>
        </p:txBody>
      </p:sp>
      <p:sp>
        <p:nvSpPr>
          <p:cNvPr id="55299" name="Shape 176"/>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What assets are to be secured?</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The monetary value of these assets.</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The actual loss that would result from an attack.</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The severity and the probability that an attack against the assets will occur.</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How to use security policy to control or minimize the risks.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17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Risk Index</a:t>
            </a:r>
          </a:p>
        </p:txBody>
      </p:sp>
      <p:pic>
        <p:nvPicPr>
          <p:cNvPr id="56323"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958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6324" nam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853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6325" name="Shape 181"/>
          <p:cNvSpPr>
            <a:spLocks noChangeArrowheads="1"/>
          </p:cNvSpPr>
          <p:nvPr/>
        </p:nvSpPr>
        <p:spPr bwMode="auto">
          <a:xfrm>
            <a:off x="0" y="914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400" dirty="0" smtClean="0">
                <a:solidFill>
                  <a:srgbClr val="000000"/>
                </a:solidFill>
                <a:latin typeface="Times New Roman" pitchFamily="18" charset="0"/>
                <a:cs typeface="Times New Roman" pitchFamily="18" charset="0"/>
                <a:sym typeface="Times New Roman" pitchFamily="18" charset="0"/>
              </a:rPr>
              <a:t>	The </a:t>
            </a:r>
            <a:r>
              <a:rPr lang="en-US" altLang="en-US" sz="2400" dirty="0">
                <a:solidFill>
                  <a:srgbClr val="000000"/>
                </a:solidFill>
                <a:latin typeface="Times New Roman" pitchFamily="18" charset="0"/>
                <a:cs typeface="Times New Roman" pitchFamily="18" charset="0"/>
                <a:sym typeface="Times New Roman" pitchFamily="18" charset="0"/>
              </a:rPr>
              <a:t>probability of risk (in other words, the likelihood that compromise will occur).</a:t>
            </a:r>
          </a:p>
          <a:p>
            <a:pPr eaLnBrk="1" hangingPunct="1"/>
            <a:r>
              <a:rPr lang="en-US" altLang="en-US" sz="2400" dirty="0" smtClean="0">
                <a:solidFill>
                  <a:srgbClr val="000000"/>
                </a:solidFill>
                <a:latin typeface="Times New Roman" pitchFamily="18" charset="0"/>
                <a:cs typeface="Times New Roman" pitchFamily="18" charset="0"/>
                <a:sym typeface="Times New Roman" pitchFamily="18" charset="0"/>
              </a:rPr>
              <a:t>	The </a:t>
            </a:r>
            <a:r>
              <a:rPr lang="en-US" altLang="en-US" sz="2400" dirty="0">
                <a:solidFill>
                  <a:srgbClr val="000000"/>
                </a:solidFill>
                <a:latin typeface="Times New Roman" pitchFamily="18" charset="0"/>
                <a:cs typeface="Times New Roman" pitchFamily="18" charset="0"/>
                <a:sym typeface="Times New Roman" pitchFamily="18" charset="0"/>
              </a:rPr>
              <a:t>severity of loss in the event of compromise of an asset.</a:t>
            </a:r>
          </a:p>
          <a:p>
            <a:pPr eaLnBrk="1" hangingPunct="1"/>
            <a:r>
              <a:rPr lang="en-US" altLang="en-US" sz="2400" dirty="0" smtClean="0">
                <a:solidFill>
                  <a:srgbClr val="000000"/>
                </a:solidFill>
                <a:latin typeface="Times New Roman" pitchFamily="18" charset="0"/>
                <a:cs typeface="Times New Roman" pitchFamily="18" charset="0"/>
                <a:sym typeface="Times New Roman" pitchFamily="18" charset="0"/>
              </a:rPr>
              <a:t>	The </a:t>
            </a:r>
            <a:r>
              <a:rPr lang="en-US" altLang="en-US" sz="2400" dirty="0">
                <a:solidFill>
                  <a:srgbClr val="000000"/>
                </a:solidFill>
                <a:latin typeface="Times New Roman" pitchFamily="18" charset="0"/>
                <a:cs typeface="Times New Roman" pitchFamily="18" charset="0"/>
                <a:sym typeface="Times New Roman" pitchFamily="18" charset="0"/>
              </a:rPr>
              <a:t>ability to control or manage the risk.</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18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The Concept of Trust</a:t>
            </a:r>
          </a:p>
        </p:txBody>
      </p:sp>
      <p:sp>
        <p:nvSpPr>
          <p:cNvPr id="57347" name="Shape 184"/>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Trust is the relationship between two or more network entities that are permitted to communicate with each other.</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Security policy decisions are largely based on the premise of trust.</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If you are trusted, you are allowed to communicate as needed. </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However, at times security controls need to apply restraint to trust relationships by limiting access to the designated privilege level.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18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Domains of Trust</a:t>
            </a:r>
          </a:p>
        </p:txBody>
      </p:sp>
      <p:pic>
        <p:nvPicPr>
          <p:cNvPr id="5837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106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8372" name="Shape 188"/>
          <p:cNvSpPr>
            <a:spLocks noChangeArrowheads="1"/>
          </p:cNvSpPr>
          <p:nvPr/>
        </p:nvSpPr>
        <p:spPr bwMode="auto">
          <a:xfrm>
            <a:off x="0" y="914400"/>
            <a:ext cx="8763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400" dirty="0" smtClean="0">
                <a:solidFill>
                  <a:srgbClr val="000000"/>
                </a:solidFill>
                <a:latin typeface="Times New Roman" pitchFamily="18" charset="0"/>
                <a:cs typeface="Times New Roman" pitchFamily="18" charset="0"/>
                <a:sym typeface="Times New Roman" pitchFamily="18" charset="0"/>
              </a:rPr>
              <a:t>	Domains </a:t>
            </a:r>
            <a:r>
              <a:rPr lang="en-US" altLang="en-US" sz="2400" dirty="0">
                <a:solidFill>
                  <a:srgbClr val="000000"/>
                </a:solidFill>
                <a:latin typeface="Times New Roman" pitchFamily="18" charset="0"/>
                <a:cs typeface="Times New Roman" pitchFamily="18" charset="0"/>
                <a:sym typeface="Times New Roman" pitchFamily="18" charset="0"/>
              </a:rPr>
              <a:t>of Trust are a way to group network systems that share a common policy or function. </a:t>
            </a:r>
          </a:p>
          <a:p>
            <a:pPr eaLnBrk="1" hangingPunct="1"/>
            <a:r>
              <a:rPr lang="en-US" altLang="en-US" sz="2400" dirty="0" smtClean="0">
                <a:solidFill>
                  <a:srgbClr val="000000"/>
                </a:solidFill>
                <a:latin typeface="Times New Roman" pitchFamily="18" charset="0"/>
                <a:cs typeface="Times New Roman" pitchFamily="18" charset="0"/>
                <a:sym typeface="Times New Roman" pitchFamily="18" charset="0"/>
              </a:rPr>
              <a:t>	Network </a:t>
            </a:r>
            <a:r>
              <a:rPr lang="en-US" altLang="en-US" sz="2400" dirty="0">
                <a:solidFill>
                  <a:srgbClr val="000000"/>
                </a:solidFill>
                <a:latin typeface="Times New Roman" pitchFamily="18" charset="0"/>
                <a:cs typeface="Times New Roman" pitchFamily="18" charset="0"/>
                <a:sym typeface="Times New Roman" pitchFamily="18" charset="0"/>
              </a:rPr>
              <a:t>segments have different trust levels, depending on the resources they are securing. When applying security controls within network segments.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457200" y="0"/>
            <a:ext cx="8229600" cy="838200"/>
          </a:xfrm>
          <a:prstGeom prst="rect">
            <a:avLst/>
          </a:prstGeom>
          <a:ln w="12700">
            <a:miter lim="400000"/>
          </a:ln>
          <a:extLst>
            <a:ext uri="{C572A759-6A51-4108-AA02-DFA0A04FC94B}"/>
          </a:extLst>
        </p:spPr>
        <p:txBody>
          <a:bodyPr lIns="0" tIns="0" rIns="0" bIns="0" anchor="ctr">
            <a:normAutofit/>
          </a:bodyPr>
          <a:lstStyle>
            <a:lvl1pPr defTabSz="886968">
              <a:defRPr sz="3492">
                <a:latin typeface="Times New Roman"/>
                <a:ea typeface="Times New Roman"/>
                <a:cs typeface="Times New Roman"/>
                <a:sym typeface="Times New Roman"/>
              </a:defRPr>
            </a:lvl1pPr>
          </a:lstStyle>
          <a:p>
            <a:pPr eaLnBrk="1" fontAlgn="auto" hangingPunct="1">
              <a:spcBef>
                <a:spcPts val="0"/>
              </a:spcBef>
              <a:spcAft>
                <a:spcPts val="0"/>
              </a:spcAft>
              <a:defRPr sz="1800"/>
            </a:pPr>
            <a:r>
              <a:rPr sz="2800" dirty="0">
                <a:solidFill>
                  <a:sysClr val="windowText" lastClr="000000"/>
                </a:solidFill>
              </a:rPr>
              <a:t>Trust in Operation on a Cisco ASA Appliance</a:t>
            </a:r>
          </a:p>
        </p:txBody>
      </p:sp>
      <p:pic>
        <p:nvPicPr>
          <p:cNvPr id="59395"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1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19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Identity</a:t>
            </a:r>
          </a:p>
        </p:txBody>
      </p:sp>
      <p:sp>
        <p:nvSpPr>
          <p:cNvPr id="194" name="Shape 194"/>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marL="385762" indent="-385762" eaLnBrk="1" fontAlgn="auto" hangingPunct="1">
              <a:spcBef>
                <a:spcPts val="800"/>
              </a:spcBef>
              <a:spcAft>
                <a:spcPts val="0"/>
              </a:spcAft>
              <a:buFont typeface="Arial"/>
              <a:buChar char="•"/>
              <a:defRPr sz="1800"/>
            </a:pPr>
            <a:r>
              <a:rPr sz="3600">
                <a:solidFill>
                  <a:sysClr val="windowText" lastClr="000000"/>
                </a:solidFill>
                <a:latin typeface="Times New Roman"/>
                <a:ea typeface="Times New Roman"/>
                <a:cs typeface="Times New Roman"/>
                <a:sym typeface="Times New Roman"/>
              </a:rPr>
              <a:t>The identity is the whoof of a trust relationship.</a:t>
            </a:r>
          </a:p>
          <a:p>
            <a:pPr marL="385762" indent="-385762" eaLnBrk="1" fontAlgn="auto" hangingPunct="1">
              <a:spcBef>
                <a:spcPts val="800"/>
              </a:spcBef>
              <a:spcAft>
                <a:spcPts val="0"/>
              </a:spcAft>
              <a:buFont typeface="Arial"/>
              <a:buChar char="•"/>
              <a:defRPr sz="1800"/>
            </a:pPr>
            <a:r>
              <a:rPr sz="3600">
                <a:solidFill>
                  <a:sysClr val="windowText" lastClr="000000"/>
                </a:solidFill>
                <a:latin typeface="Times New Roman"/>
                <a:ea typeface="Times New Roman"/>
                <a:cs typeface="Times New Roman"/>
                <a:sym typeface="Times New Roman"/>
              </a:rPr>
              <a:t>The identity of a network entity is verified by credentials:</a:t>
            </a:r>
          </a:p>
          <a:p>
            <a:pPr eaLnBrk="1" fontAlgn="auto" hangingPunct="1">
              <a:spcBef>
                <a:spcPts val="800"/>
              </a:spcBef>
              <a:spcAft>
                <a:spcPts val="0"/>
              </a:spcAft>
              <a:buSzTx/>
              <a:buFont typeface="Arial"/>
              <a:buNone/>
              <a:defRPr sz="1800"/>
            </a:pPr>
            <a:r>
              <a:rPr sz="3600">
                <a:solidFill>
                  <a:sysClr val="windowText" lastClr="000000"/>
                </a:solidFill>
                <a:latin typeface="Times New Roman"/>
                <a:ea typeface="Times New Roman"/>
                <a:cs typeface="Times New Roman"/>
                <a:sym typeface="Times New Roman"/>
              </a:rPr>
              <a:t>	Passwords, tokens, and certificates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19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Authentication (Proof of Identity)</a:t>
            </a:r>
          </a:p>
        </p:txBody>
      </p:sp>
      <p:sp>
        <p:nvSpPr>
          <p:cNvPr id="61443" name="Shape 197"/>
          <p:cNvSpPr>
            <a:spLocks noGrp="1"/>
          </p:cNvSpPr>
          <p:nvPr>
            <p:ph type="body" idx="4294967295"/>
          </p:nvPr>
        </p:nvSpPr>
        <p:spPr bwMode="auto">
          <a:xfrm>
            <a:off x="457200" y="685800"/>
            <a:ext cx="8229600" cy="617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Based on one (or more) of the following:</a:t>
            </a:r>
          </a:p>
          <a:p>
            <a:pPr eaLnBrk="1" hangingPunct="1">
              <a:buFont typeface="Arial" pitchFamily="34" charset="0"/>
              <a:buChar char="•"/>
            </a:pPr>
            <a:r>
              <a:rPr lang="en-US" altLang="en-US" u="sng" smtClean="0">
                <a:solidFill>
                  <a:srgbClr val="000000"/>
                </a:solidFill>
                <a:latin typeface="Times New Roman" pitchFamily="18" charset="0"/>
                <a:cs typeface="Times New Roman" pitchFamily="18" charset="0"/>
                <a:sym typeface="Times New Roman" pitchFamily="18" charset="0"/>
              </a:rPr>
              <a:t>Something the subject knows</a:t>
            </a:r>
            <a:r>
              <a:rPr lang="en-US" altLang="en-US" smtClean="0">
                <a:solidFill>
                  <a:srgbClr val="000000"/>
                </a:solidFill>
                <a:latin typeface="Times New Roman" pitchFamily="18" charset="0"/>
                <a:cs typeface="Times New Roman" pitchFamily="18" charset="0"/>
                <a:sym typeface="Times New Roman" pitchFamily="18" charset="0"/>
              </a:rPr>
              <a:t>: This usually involves knowledge of a unique secret, which the authenticating parties usually share. To a user, this secret appears as a classic password, a personal identification number, or a private cryptographic key.</a:t>
            </a:r>
          </a:p>
          <a:p>
            <a:pPr eaLnBrk="1" hangingPunct="1">
              <a:buFont typeface="Arial" pitchFamily="34" charset="0"/>
              <a:buChar char="•"/>
            </a:pPr>
            <a:r>
              <a:rPr lang="en-US" altLang="en-US" u="sng" smtClean="0">
                <a:solidFill>
                  <a:srgbClr val="000000"/>
                </a:solidFill>
                <a:latin typeface="Times New Roman" pitchFamily="18" charset="0"/>
                <a:cs typeface="Times New Roman" pitchFamily="18" charset="0"/>
                <a:sym typeface="Times New Roman" pitchFamily="18" charset="0"/>
              </a:rPr>
              <a:t>Something the subject has</a:t>
            </a:r>
            <a:r>
              <a:rPr lang="en-US" altLang="en-US" smtClean="0">
                <a:solidFill>
                  <a:srgbClr val="000000"/>
                </a:solidFill>
                <a:latin typeface="Times New Roman" pitchFamily="18" charset="0"/>
                <a:cs typeface="Times New Roman" pitchFamily="18" charset="0"/>
                <a:sym typeface="Times New Roman" pitchFamily="18" charset="0"/>
              </a:rPr>
              <a:t>: This usually involves physical possession of an item that is unique to the subject. Examples include password token cards, Smartcards, and hardware keys.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30"/>
          <p:cNvSpPr>
            <a:spLocks noGrp="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Wireless NICs</a:t>
            </a:r>
          </a:p>
        </p:txBody>
      </p:sp>
      <p:sp>
        <p:nvSpPr>
          <p:cNvPr id="7171" name="Shape 31"/>
          <p:cNvSpPr>
            <a:spLocks noGrp="1"/>
          </p:cNvSpPr>
          <p:nvPr>
            <p:ph type="body" idx="4294967295"/>
          </p:nvPr>
        </p:nvSpPr>
        <p:spPr bwMode="auto">
          <a:xfrm>
            <a:off x="457200" y="1295400"/>
            <a:ext cx="82296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Unlike IEEE 802.3 standard Ethernet interfaces built into PCs, the </a:t>
            </a:r>
            <a:r>
              <a:rPr lang="en-US" altLang="en-US" dirty="0" smtClean="0">
                <a:solidFill>
                  <a:srgbClr val="000000"/>
                </a:solidFill>
                <a:latin typeface="Times New Roman" pitchFamily="18" charset="0"/>
                <a:cs typeface="Times New Roman" pitchFamily="18" charset="0"/>
                <a:sym typeface="Times New Roman" pitchFamily="18" charset="0"/>
              </a:rPr>
              <a:t>wireless NIC </a:t>
            </a:r>
            <a:r>
              <a:rPr lang="en-US" altLang="en-US" dirty="0" smtClean="0">
                <a:solidFill>
                  <a:srgbClr val="000000"/>
                </a:solidFill>
                <a:latin typeface="Times New Roman" pitchFamily="18" charset="0"/>
                <a:cs typeface="Times New Roman" pitchFamily="18" charset="0"/>
                <a:sym typeface="Times New Roman" pitchFamily="18" charset="0"/>
              </a:rPr>
              <a:t>is not visible, because there is no requirement to connect a cable to it.</a:t>
            </a:r>
          </a:p>
        </p:txBody>
      </p:sp>
    </p:spTree>
    <p:extLst>
      <p:ext uri="{BB962C8B-B14F-4D97-AF65-F5344CB8AC3E}">
        <p14:creationId xmlns:p14="http://schemas.microsoft.com/office/powerpoint/2010/main" val="37060420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19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Authentication (Proof of Identity)</a:t>
            </a:r>
          </a:p>
        </p:txBody>
      </p:sp>
      <p:sp>
        <p:nvSpPr>
          <p:cNvPr id="62467" name="Shape 200"/>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u="sng" smtClean="0">
                <a:solidFill>
                  <a:srgbClr val="000000"/>
                </a:solidFill>
                <a:latin typeface="Times New Roman" pitchFamily="18" charset="0"/>
                <a:cs typeface="Times New Roman" pitchFamily="18" charset="0"/>
                <a:sym typeface="Times New Roman" pitchFamily="18" charset="0"/>
              </a:rPr>
              <a:t>Something the subject is: </a:t>
            </a:r>
            <a:r>
              <a:rPr lang="en-US" altLang="en-US" smtClean="0">
                <a:solidFill>
                  <a:srgbClr val="000000"/>
                </a:solidFill>
                <a:latin typeface="Times New Roman" pitchFamily="18" charset="0"/>
                <a:cs typeface="Times New Roman" pitchFamily="18" charset="0"/>
                <a:sym typeface="Times New Roman" pitchFamily="18" charset="0"/>
              </a:rPr>
              <a:t>This involves verifying a subject’s unique physical characteristic, such as a fingerprint, retina pattern, voice, or face.</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20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Access Control</a:t>
            </a:r>
          </a:p>
        </p:txBody>
      </p:sp>
      <p:sp>
        <p:nvSpPr>
          <p:cNvPr id="63491" name="Shape 203"/>
          <p:cNvSpPr>
            <a:spLocks noGrp="1"/>
          </p:cNvSpPr>
          <p:nvPr>
            <p:ph type="body" idx="4294967295"/>
          </p:nvPr>
        </p:nvSpPr>
        <p:spPr bwMode="auto">
          <a:xfrm>
            <a:off x="5334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u="sng" smtClean="0">
                <a:solidFill>
                  <a:srgbClr val="000000"/>
                </a:solidFill>
                <a:latin typeface="Times New Roman" pitchFamily="18" charset="0"/>
                <a:cs typeface="Times New Roman" pitchFamily="18" charset="0"/>
                <a:sym typeface="Times New Roman" pitchFamily="18" charset="0"/>
              </a:rPr>
              <a:t>Access control </a:t>
            </a:r>
            <a:r>
              <a:rPr lang="en-US" altLang="en-US" smtClean="0">
                <a:solidFill>
                  <a:srgbClr val="000000"/>
                </a:solidFill>
                <a:latin typeface="Times New Roman" pitchFamily="18" charset="0"/>
                <a:cs typeface="Times New Roman" pitchFamily="18" charset="0"/>
                <a:sym typeface="Times New Roman" pitchFamily="18" charset="0"/>
              </a:rPr>
              <a:t>is the ability to enforce a policy that states which entities (such as users, servers, and applications) can access which network resources.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20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Access Control Through AAA</a:t>
            </a:r>
          </a:p>
        </p:txBody>
      </p:sp>
      <p:sp>
        <p:nvSpPr>
          <p:cNvPr id="206" name="Shape 206"/>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Which entities (such as users, servers, and applications) can access which network resources.</a:t>
            </a:r>
          </a:p>
          <a:p>
            <a:pPr marL="257175" indent="-257175" eaLnBrk="1" fontAlgn="auto" hangingPunct="1">
              <a:spcBef>
                <a:spcPts val="500"/>
              </a:spcBef>
              <a:spcAft>
                <a:spcPts val="0"/>
              </a:spcAft>
              <a:buFont typeface="Arial"/>
              <a:buChar char="•"/>
              <a:defRPr sz="1800"/>
            </a:pPr>
            <a:r>
              <a:rPr sz="2400" u="sng">
                <a:solidFill>
                  <a:sysClr val="windowText" lastClr="000000"/>
                </a:solidFill>
                <a:latin typeface="Times New Roman"/>
                <a:ea typeface="Times New Roman"/>
                <a:cs typeface="Times New Roman"/>
                <a:sym typeface="Times New Roman"/>
              </a:rPr>
              <a:t>Authentication</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Establish the subject's identity</a:t>
            </a:r>
          </a:p>
          <a:p>
            <a:pPr marL="257175" indent="-257175" eaLnBrk="1" fontAlgn="auto" hangingPunct="1">
              <a:spcBef>
                <a:spcPts val="500"/>
              </a:spcBef>
              <a:spcAft>
                <a:spcPts val="0"/>
              </a:spcAft>
              <a:buFont typeface="Arial"/>
              <a:buChar char="•"/>
              <a:defRPr sz="1800"/>
            </a:pPr>
            <a:r>
              <a:rPr sz="2400" u="sng">
                <a:solidFill>
                  <a:sysClr val="windowText" lastClr="000000"/>
                </a:solidFill>
                <a:latin typeface="Times New Roman"/>
                <a:ea typeface="Times New Roman"/>
                <a:cs typeface="Times New Roman"/>
                <a:sym typeface="Times New Roman"/>
              </a:rPr>
              <a:t>Authorization</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Define what a subject can do in a network limit access to 	a network</a:t>
            </a:r>
          </a:p>
          <a:p>
            <a:pPr marL="257175" indent="-257175" eaLnBrk="1" fontAlgn="auto" hangingPunct="1">
              <a:spcBef>
                <a:spcPts val="500"/>
              </a:spcBef>
              <a:spcAft>
                <a:spcPts val="0"/>
              </a:spcAft>
              <a:buFont typeface="Arial"/>
              <a:buChar char="•"/>
              <a:defRPr sz="1800"/>
            </a:pPr>
            <a:r>
              <a:rPr sz="2400" u="sng">
                <a:solidFill>
                  <a:sysClr val="windowText" lastClr="000000"/>
                </a:solidFill>
                <a:latin typeface="Times New Roman"/>
                <a:ea typeface="Times New Roman"/>
                <a:cs typeface="Times New Roman"/>
                <a:sym typeface="Times New Roman"/>
              </a:rPr>
              <a:t>Accounting</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Audit trail provides evidence and accounting of the 	subject's actions</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Real-time monitoring provides security services such as 	intrusion detection.</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idx="4294967295"/>
          </p:nvPr>
        </p:nvSpPr>
        <p:spPr>
          <a:xfrm>
            <a:off x="457200" y="0"/>
            <a:ext cx="8229600" cy="838200"/>
          </a:xfrm>
          <a:prstGeom prst="rect">
            <a:avLst/>
          </a:prstGeom>
          <a:ln w="12700">
            <a:miter lim="400000"/>
          </a:ln>
          <a:extLst>
            <a:ext uri="{C572A759-6A51-4108-AA02-DFA0A04FC94B}"/>
          </a:extLst>
        </p:spPr>
        <p:txBody>
          <a:bodyPr lIns="0" tIns="0" rIns="0" bIns="0" anchor="ctr">
            <a:normAutofit/>
          </a:bodyPr>
          <a:lstStyle>
            <a:lvl1pPr defTabSz="896111">
              <a:defRPr sz="3528">
                <a:latin typeface="Times New Roman"/>
                <a:ea typeface="Times New Roman"/>
                <a:cs typeface="Times New Roman"/>
                <a:sym typeface="Times New Roman"/>
              </a:defRPr>
            </a:lvl1pPr>
          </a:lstStyle>
          <a:p>
            <a:pPr eaLnBrk="1" fontAlgn="auto" hangingPunct="1">
              <a:spcBef>
                <a:spcPts val="0"/>
              </a:spcBef>
              <a:spcAft>
                <a:spcPts val="0"/>
              </a:spcAft>
              <a:defRPr sz="1800"/>
            </a:pPr>
            <a:r>
              <a:rPr>
                <a:solidFill>
                  <a:sysClr val="windowText" lastClr="000000"/>
                </a:solidFill>
              </a:rPr>
              <a:t>Trust and Identity Management Technologies</a:t>
            </a:r>
          </a:p>
        </p:txBody>
      </p:sp>
      <p:sp>
        <p:nvSpPr>
          <p:cNvPr id="65539" name="Shape 209"/>
          <p:cNvSpPr>
            <a:spLocks noGrp="1"/>
          </p:cNvSpPr>
          <p:nvPr>
            <p:ph type="body" idx="4294967295"/>
          </p:nvPr>
        </p:nvSpPr>
        <p:spPr bwMode="auto">
          <a:xfrm>
            <a:off x="457200" y="762000"/>
            <a:ext cx="8229600" cy="609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ACLs: Lists maintained by network devices such as routers, switches, and firewalls to control access through the device. An example is an ACL on a router that specifies which clients, based on their IP addresses, can connect to a critical server in the data center.</a:t>
            </a:r>
          </a:p>
          <a:p>
            <a:pPr marL="298450" indent="-298450" eaLnBrk="1" hangingPunct="1">
              <a:spcBef>
                <a:spcPts val="600"/>
              </a:spcBef>
              <a:buFont typeface="Arial" pitchFamily="34" charset="0"/>
              <a:buChar char="•"/>
            </a:pPr>
            <a:r>
              <a:rPr lang="en-US" altLang="en-US" sz="2800" smtClean="0">
                <a:solidFill>
                  <a:srgbClr val="000000"/>
                </a:solidFill>
                <a:latin typeface="Times New Roman" pitchFamily="18" charset="0"/>
                <a:cs typeface="Times New Roman" pitchFamily="18" charset="0"/>
                <a:sym typeface="Times New Roman" pitchFamily="18" charset="0"/>
              </a:rPr>
              <a:t>Firewall: A device designed to permit or deny network traffic based on certain characteristics, such as source address, destination address, protocol, port number, and application. The firewall enforces the access and authorization policy in the network by specifying which connections are permitted or denied between security perimeters.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idx="4294967295"/>
          </p:nvPr>
        </p:nvSpPr>
        <p:spPr>
          <a:xfrm>
            <a:off x="457200" y="0"/>
            <a:ext cx="8229600" cy="838200"/>
          </a:xfrm>
          <a:prstGeom prst="rect">
            <a:avLst/>
          </a:prstGeom>
          <a:ln w="12700">
            <a:miter lim="400000"/>
          </a:ln>
          <a:extLst>
            <a:ext uri="{C572A759-6A51-4108-AA02-DFA0A04FC94B}"/>
          </a:extLst>
        </p:spPr>
        <p:txBody>
          <a:bodyPr lIns="0" tIns="0" rIns="0" bIns="0" anchor="ctr">
            <a:normAutofit/>
          </a:bodyPr>
          <a:lstStyle>
            <a:lvl1pPr defTabSz="813816">
              <a:defRPr sz="3204"/>
            </a:lvl1pPr>
          </a:lstStyle>
          <a:p>
            <a:pPr eaLnBrk="1" fontAlgn="auto" hangingPunct="1">
              <a:spcBef>
                <a:spcPts val="0"/>
              </a:spcBef>
              <a:spcAft>
                <a:spcPts val="0"/>
              </a:spcAft>
              <a:defRPr sz="1800"/>
            </a:pPr>
            <a:r>
              <a:rPr>
                <a:solidFill>
                  <a:sysClr val="windowText" lastClr="000000"/>
                </a:solidFill>
                <a:sym typeface="Calibri"/>
              </a:rPr>
              <a:t>Trust and Identity Management Technologies </a:t>
            </a:r>
          </a:p>
        </p:txBody>
      </p:sp>
      <p:sp>
        <p:nvSpPr>
          <p:cNvPr id="212" name="Shape 212"/>
          <p:cNvSpPr>
            <a:spLocks noGrp="1"/>
          </p:cNvSpPr>
          <p:nvPr>
            <p:ph type="body" idx="4294967295"/>
          </p:nvPr>
        </p:nvSpPr>
        <p:spPr>
          <a:xfrm>
            <a:off x="457200" y="914400"/>
            <a:ext cx="8229600" cy="5943600"/>
          </a:xfrm>
          <a:prstGeom prst="rect">
            <a:avLst/>
          </a:prstGeom>
          <a:ln w="12700">
            <a:miter lim="400000"/>
          </a:ln>
          <a:extLst>
            <a:ext uri="{C572A759-6A51-4108-AA02-DFA0A04FC94B}"/>
          </a:extLst>
        </p:spPr>
        <p:txBody>
          <a:bodyPr lIns="0" tIns="0" rIns="0" bIns="0">
            <a:normAutofit/>
          </a:bodyPr>
          <a:lstStyle/>
          <a:p>
            <a:pPr marL="257175" indent="-257175" eaLnBrk="1" fontAlgn="auto" hangingPunct="1">
              <a:spcBef>
                <a:spcPts val="500"/>
              </a:spcBef>
              <a:spcAft>
                <a:spcPts val="0"/>
              </a:spcAft>
              <a:buFont typeface="Arial"/>
              <a:buChar char="•"/>
              <a:defRPr sz="1800"/>
            </a:pPr>
            <a:r>
              <a:rPr sz="2400">
                <a:solidFill>
                  <a:sysClr val="windowText" lastClr="000000"/>
                </a:solidFill>
                <a:latin typeface="Times New Roman"/>
                <a:ea typeface="Times New Roman"/>
                <a:cs typeface="Times New Roman"/>
                <a:sym typeface="Times New Roman"/>
              </a:rPr>
              <a:t>Network Admission Control (NAC): A set of technologies and solutions that uses the network infrastructure to enforce security policy compliance on all devices trying to access network computing resources, thereby limiting damage from emerging security threats.</a:t>
            </a:r>
          </a:p>
          <a:p>
            <a:pPr eaLnBrk="1" fontAlgn="auto" hangingPunct="1">
              <a:spcAft>
                <a:spcPts val="0"/>
              </a:spcAft>
              <a:buFont typeface="Arial"/>
              <a:buChar char="•"/>
              <a:defRPr sz="1800"/>
            </a:pPr>
            <a:endParaRPr sz="2400">
              <a:solidFill>
                <a:sysClr val="windowText" lastClr="000000"/>
              </a:solidFill>
              <a:latin typeface="Times New Roman"/>
              <a:ea typeface="Times New Roman"/>
              <a:cs typeface="Times New Roman"/>
              <a:sym typeface="Times New Roman"/>
            </a:endParaRPr>
          </a:p>
          <a:p>
            <a:pPr marL="257175" indent="-257175" eaLnBrk="1" fontAlgn="auto" hangingPunct="1">
              <a:spcBef>
                <a:spcPts val="500"/>
              </a:spcBef>
              <a:spcAft>
                <a:spcPts val="0"/>
              </a:spcAft>
              <a:buFont typeface="Arial"/>
              <a:buChar char="•"/>
              <a:defRPr sz="1800"/>
            </a:pPr>
            <a:r>
              <a:rPr sz="2400">
                <a:solidFill>
                  <a:sysClr val="windowText" lastClr="000000"/>
                </a:solidFill>
                <a:latin typeface="Times New Roman"/>
                <a:ea typeface="Times New Roman"/>
                <a:cs typeface="Times New Roman"/>
                <a:sym typeface="Times New Roman"/>
              </a:rPr>
              <a:t>IEEE 802.1X: An IEEE standard for media-level access control, providing the ability to permit or deny network connectivity, control VLAN access, and apply traffic policy based on user or device identity.</a:t>
            </a:r>
          </a:p>
          <a:p>
            <a:pPr eaLnBrk="1" fontAlgn="auto" hangingPunct="1">
              <a:spcAft>
                <a:spcPts val="0"/>
              </a:spcAft>
              <a:buFont typeface="Arial"/>
              <a:buChar char="•"/>
              <a:defRPr sz="1800"/>
            </a:pPr>
            <a:endParaRPr sz="2400">
              <a:solidFill>
                <a:sysClr val="windowText" lastClr="000000"/>
              </a:solidFill>
              <a:latin typeface="Times New Roman"/>
              <a:ea typeface="Times New Roman"/>
              <a:cs typeface="Times New Roman"/>
              <a:sym typeface="Times New Roman"/>
            </a:endParaRPr>
          </a:p>
          <a:p>
            <a:pPr marL="257175" indent="-257175" eaLnBrk="1" fontAlgn="auto" hangingPunct="1">
              <a:spcAft>
                <a:spcPts val="0"/>
              </a:spcAft>
              <a:buFont typeface="Arial"/>
              <a:buChar char="•"/>
              <a:defRPr sz="1800"/>
            </a:pPr>
            <a:r>
              <a:rPr sz="2400">
                <a:solidFill>
                  <a:sysClr val="windowText" lastClr="000000"/>
                </a:solidFill>
                <a:latin typeface="Times New Roman"/>
                <a:ea typeface="Times New Roman"/>
                <a:cs typeface="Times New Roman"/>
                <a:sym typeface="Times New Roman"/>
              </a:rPr>
              <a:t>Cisco Identity-Based Networking Services (IBNS): An integrated solution combining several Cisco products that offer authentication, access control, and user policies to secure network connectivity and resources</a:t>
            </a:r>
            <a:r>
              <a:rPr b="1">
                <a:solidFill>
                  <a:sysClr val="windowText" lastClr="000000"/>
                </a:solidFill>
                <a:latin typeface="Times New Roman"/>
                <a:ea typeface="Times New Roman"/>
                <a:cs typeface="Times New Roman"/>
                <a:sym typeface="Times New Roman"/>
              </a:rPr>
              <a:t>.</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21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ACL (Access Control List)</a:t>
            </a:r>
          </a:p>
        </p:txBody>
      </p:sp>
      <p:pic>
        <p:nvPicPr>
          <p:cNvPr id="67587"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88" nam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95800"/>
            <a:ext cx="8534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21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Firewall</a:t>
            </a:r>
          </a:p>
        </p:txBody>
      </p:sp>
      <p:pic>
        <p:nvPicPr>
          <p:cNvPr id="6861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8612" name="Shape 220"/>
          <p:cNvSpPr>
            <a:spLocks noChangeArrowheads="1"/>
          </p:cNvSpPr>
          <p:nvPr/>
        </p:nvSpPr>
        <p:spPr bwMode="auto">
          <a:xfrm>
            <a:off x="152400" y="696913"/>
            <a:ext cx="86868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400">
                <a:solidFill>
                  <a:srgbClr val="000000"/>
                </a:solidFill>
                <a:latin typeface="Times New Roman" pitchFamily="18" charset="0"/>
                <a:cs typeface="Times New Roman" pitchFamily="18" charset="0"/>
                <a:sym typeface="Times New Roman" pitchFamily="18" charset="0"/>
              </a:rPr>
              <a:t>	A device designed to permit or deny network traffic based on certain characteristics.</a:t>
            </a:r>
          </a:p>
          <a:p>
            <a:pPr eaLnBrk="1" hangingPunct="1"/>
            <a:endParaRPr lang="en-US" altLang="en-US" sz="2400">
              <a:solidFill>
                <a:srgbClr val="000000"/>
              </a:solidFill>
              <a:latin typeface="Times New Roman" pitchFamily="18" charset="0"/>
              <a:cs typeface="Times New Roman" pitchFamily="18" charset="0"/>
              <a:sym typeface="Times New Roman" pitchFamily="18" charset="0"/>
            </a:endParaRPr>
          </a:p>
          <a:p>
            <a:pPr eaLnBrk="1" hangingPunct="1"/>
            <a:r>
              <a:rPr lang="en-US" altLang="en-US" sz="2400">
                <a:solidFill>
                  <a:srgbClr val="000000"/>
                </a:solidFill>
                <a:latin typeface="Times New Roman" pitchFamily="18" charset="0"/>
                <a:cs typeface="Times New Roman" pitchFamily="18" charset="0"/>
                <a:sym typeface="Times New Roman" pitchFamily="18" charset="0"/>
              </a:rPr>
              <a:t>	The firewall enforces the access and authorization policy in the network by specifying which connections are permitted or denied between security perimeters.</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22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Cisco NAC</a:t>
            </a:r>
          </a:p>
        </p:txBody>
      </p:sp>
      <p:sp>
        <p:nvSpPr>
          <p:cNvPr id="69635" name="Shape 223"/>
          <p:cNvSpPr>
            <a:spLocks noGrp="1"/>
          </p:cNvSpPr>
          <p:nvPr>
            <p:ph type="body" idx="4294967295"/>
          </p:nvPr>
        </p:nvSpPr>
        <p:spPr bwMode="auto">
          <a:xfrm>
            <a:off x="457200" y="917575"/>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Network Admission Control</a:t>
            </a:r>
          </a:p>
          <a:p>
            <a:pPr eaLnBrk="1" hangingPunct="1">
              <a:buSzTx/>
              <a:buFont typeface="Arial" pitchFamily="34" charset="0"/>
              <a:buNone/>
            </a:pPr>
            <a:r>
              <a:rPr lang="en-US" altLang="en-US" dirty="0" smtClean="0">
                <a:solidFill>
                  <a:srgbClr val="000000"/>
                </a:solidFill>
                <a:latin typeface="Times New Roman" pitchFamily="18" charset="0"/>
                <a:cs typeface="Times New Roman" pitchFamily="18" charset="0"/>
                <a:sym typeface="Times New Roman" pitchFamily="18" charset="0"/>
                <a:hlinkClick r:id="rId2"/>
              </a:rPr>
              <a:t>http://www.cisco.com/assets/cdc_content_elements/flash/nac/demo.htm</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22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Confidentiality Through Encryption</a:t>
            </a:r>
          </a:p>
        </p:txBody>
      </p:sp>
      <p:pic>
        <p:nvPicPr>
          <p:cNvPr id="70659"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5344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0660" name="Shape 227"/>
          <p:cNvSpPr>
            <a:spLocks noChangeArrowheads="1"/>
          </p:cNvSpPr>
          <p:nvPr/>
        </p:nvSpPr>
        <p:spPr bwMode="auto">
          <a:xfrm>
            <a:off x="152400" y="11430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800">
                <a:solidFill>
                  <a:srgbClr val="000000"/>
                </a:solidFill>
                <a:latin typeface="Times New Roman" pitchFamily="18" charset="0"/>
                <a:cs typeface="Times New Roman" pitchFamily="18" charset="0"/>
                <a:sym typeface="Times New Roman" pitchFamily="18" charset="0"/>
              </a:rPr>
              <a:t>	Cryptography provides confidentiality through encryption, which is the process of disguising a message to hide its original content</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hape 22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Encryption Keys</a:t>
            </a:r>
          </a:p>
        </p:txBody>
      </p:sp>
      <p:sp>
        <p:nvSpPr>
          <p:cNvPr id="230" name="Shape 230"/>
          <p:cNvSpPr>
            <a:spLocks noGrp="1"/>
          </p:cNvSpPr>
          <p:nvPr>
            <p:ph type="body" idx="4294967295"/>
          </p:nvPr>
        </p:nvSpPr>
        <p:spPr>
          <a:xfrm>
            <a:off x="457200" y="685800"/>
            <a:ext cx="8229600" cy="6172200"/>
          </a:xfrm>
          <a:prstGeom prst="rect">
            <a:avLst/>
          </a:prstGeom>
          <a:ln w="12700">
            <a:miter lim="400000"/>
          </a:ln>
          <a:extLst>
            <a:ext uri="{C572A759-6A51-4108-AA02-DFA0A04FC94B}"/>
          </a:extLst>
        </p:spPr>
        <p:txBody>
          <a:bodyPr lIns="0" tIns="0" rIns="0" bIns="0">
            <a:normAutofit/>
          </a:bodyPr>
          <a:lstStyle/>
          <a:p>
            <a:pPr marL="257175" indent="-257175" eaLnBrk="1" fontAlgn="auto" hangingPunct="1">
              <a:spcBef>
                <a:spcPts val="500"/>
              </a:spcBef>
              <a:spcAft>
                <a:spcPts val="0"/>
              </a:spcAft>
              <a:buFont typeface="Arial"/>
              <a:buChar char="•"/>
              <a:defRPr sz="1800"/>
            </a:pPr>
            <a:r>
              <a:rPr sz="2400">
                <a:solidFill>
                  <a:sysClr val="windowText" lastClr="000000"/>
                </a:solidFill>
                <a:latin typeface="Times New Roman"/>
                <a:ea typeface="Times New Roman"/>
                <a:cs typeface="Times New Roman"/>
                <a:sym typeface="Times New Roman"/>
              </a:rPr>
              <a:t>For encryption and decryption to work, devices need keys. </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The sender needs a key to lock (encrypt) the message, and the receiver needs a key to unlock (decrypt) the message.</a:t>
            </a:r>
          </a:p>
          <a:p>
            <a:pPr marL="257175" indent="-257175" eaLnBrk="1" fontAlgn="auto" hangingPunct="1">
              <a:spcBef>
                <a:spcPts val="500"/>
              </a:spcBef>
              <a:spcAft>
                <a:spcPts val="0"/>
              </a:spcAft>
              <a:buFont typeface="Arial"/>
              <a:buChar char="•"/>
              <a:defRPr sz="1800"/>
            </a:pPr>
            <a:r>
              <a:rPr sz="2400">
                <a:solidFill>
                  <a:sysClr val="windowText" lastClr="000000"/>
                </a:solidFill>
                <a:latin typeface="Times New Roman"/>
                <a:ea typeface="Times New Roman"/>
                <a:cs typeface="Times New Roman"/>
                <a:sym typeface="Times New Roman"/>
              </a:rPr>
              <a:t>Two types of keys:</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Shared secrets (symmetric)</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The keys to encode and decode the message are the same.</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Asymmetric keys -the Public Key Infrastructure 	(PKI).</a:t>
            </a:r>
          </a:p>
          <a:p>
            <a:pPr eaLnBrk="1" fontAlgn="auto" hangingPunct="1">
              <a:spcBef>
                <a:spcPts val="500"/>
              </a:spcBef>
              <a:spcAft>
                <a:spcPts val="0"/>
              </a:spcAft>
              <a:buSzTx/>
              <a:buFont typeface="Arial"/>
              <a:buNone/>
              <a:defRPr sz="1800"/>
            </a:pPr>
            <a:r>
              <a:rPr sz="2400">
                <a:solidFill>
                  <a:sysClr val="windowText" lastClr="000000"/>
                </a:solidFill>
                <a:latin typeface="Times New Roman"/>
                <a:ea typeface="Times New Roman"/>
                <a:cs typeface="Times New Roman"/>
                <a:sym typeface="Times New Roman"/>
              </a:rPr>
              <a:t>		The keys to encode and decode the message are different, but related; they come as a pair (the public/private keys).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3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What is a Wireless Access Point (AP)</a:t>
            </a:r>
          </a:p>
        </p:txBody>
      </p:sp>
      <p:sp>
        <p:nvSpPr>
          <p:cNvPr id="8195" name="Shape 34"/>
          <p:cNvSpPr>
            <a:spLocks noGrp="1"/>
          </p:cNvSpPr>
          <p:nvPr>
            <p:ph type="body" idx="4294967295"/>
          </p:nvPr>
        </p:nvSpPr>
        <p:spPr bwMode="auto">
          <a:xfrm>
            <a:off x="457200" y="609600"/>
            <a:ext cx="8229600" cy="624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An access point connects wireless clients (or stations) to the wired LAN. </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An access point is a Layer 2 device that functions like an IEEE 802.3 Ethernet hub.</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Client devices do not typically communicate directly with each other; they communicate with the AP. </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In essence, an access point converts the TCP/IP data packets from their IEEE 802.11 frame encapsulation format in the air to the</a:t>
            </a:r>
            <a:r>
              <a:rPr lang="en-US" altLang="en-US" u="sng" smtClean="0">
                <a:solidFill>
                  <a:srgbClr val="000000"/>
                </a:solidFill>
                <a:latin typeface="Times New Roman" pitchFamily="18" charset="0"/>
                <a:cs typeface="Times New Roman" pitchFamily="18" charset="0"/>
                <a:sym typeface="Times New Roman" pitchFamily="18" charset="0"/>
              </a:rPr>
              <a:t> </a:t>
            </a:r>
            <a:r>
              <a:rPr lang="en-US" altLang="en-US" smtClean="0">
                <a:solidFill>
                  <a:srgbClr val="000000"/>
                </a:solidFill>
                <a:latin typeface="Times New Roman" pitchFamily="18" charset="0"/>
                <a:cs typeface="Times New Roman" pitchFamily="18" charset="0"/>
                <a:sym typeface="Times New Roman" pitchFamily="18" charset="0"/>
              </a:rPr>
              <a:t>IEEE 802.3 Ethernet frame format on the wired Ethernet network. </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idx="4294967295"/>
          </p:nvPr>
        </p:nvSpPr>
        <p:spPr>
          <a:xfrm>
            <a:off x="457200" y="0"/>
            <a:ext cx="8229600" cy="838200"/>
          </a:xfrm>
          <a:prstGeom prst="rect">
            <a:avLst/>
          </a:prstGeom>
          <a:ln w="12700">
            <a:miter lim="400000"/>
          </a:ln>
          <a:extLst>
            <a:ext uri="{C572A759-6A51-4108-AA02-DFA0A04FC94B}"/>
          </a:extLst>
        </p:spPr>
        <p:txBody>
          <a:bodyPr lIns="0" tIns="0" rIns="0" bIns="0" anchor="ctr">
            <a:normAutofit/>
          </a:bodyPr>
          <a:lstStyle>
            <a:lvl1pPr defTabSz="658368">
              <a:defRPr sz="2592">
                <a:latin typeface="Times New Roman"/>
                <a:ea typeface="Times New Roman"/>
                <a:cs typeface="Times New Roman"/>
                <a:sym typeface="Times New Roman"/>
              </a:defRPr>
            </a:lvl1pPr>
          </a:lstStyle>
          <a:p>
            <a:pPr eaLnBrk="1" fontAlgn="auto" hangingPunct="1">
              <a:spcBef>
                <a:spcPts val="0"/>
              </a:spcBef>
              <a:spcAft>
                <a:spcPts val="0"/>
              </a:spcAft>
              <a:defRPr sz="1800"/>
            </a:pPr>
            <a:r>
              <a:rPr>
                <a:solidFill>
                  <a:sysClr val="windowText" lastClr="000000"/>
                </a:solidFill>
              </a:rPr>
              <a:t>Integrity Through Secure Fingerprints and Digital Signatures</a:t>
            </a:r>
          </a:p>
        </p:txBody>
      </p:sp>
      <p:sp>
        <p:nvSpPr>
          <p:cNvPr id="72707" name="Shape 233"/>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Integrity means that the data has not been altered.</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Proof the data has not changed is provided through a combination of encryption and a hash function.</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Digital signatures use PKI (Asymmetric keys).</a:t>
            </a:r>
          </a:p>
          <a:p>
            <a:pPr marL="384175" indent="-384175" eaLnBrk="1" hangingPunct="1">
              <a:spcBef>
                <a:spcPts val="800"/>
              </a:spcBef>
              <a:buFont typeface="Arial" pitchFamily="34" charset="0"/>
              <a:buChar char="•"/>
            </a:pPr>
            <a:r>
              <a:rPr lang="en-US" altLang="en-US" sz="3600" smtClean="0">
                <a:solidFill>
                  <a:srgbClr val="000000"/>
                </a:solidFill>
                <a:latin typeface="Times New Roman" pitchFamily="18" charset="0"/>
                <a:cs typeface="Times New Roman" pitchFamily="18" charset="0"/>
                <a:sym typeface="Times New Roman" pitchFamily="18" charset="0"/>
              </a:rPr>
              <a:t>Secure Fingerprints use a shared secret key.</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idx="4294967295"/>
          </p:nvPr>
        </p:nvSpPr>
        <p:spPr>
          <a:xfrm>
            <a:off x="457200" y="0"/>
            <a:ext cx="8229600" cy="838200"/>
          </a:xfrm>
          <a:prstGeom prst="rect">
            <a:avLst/>
          </a:prstGeom>
          <a:ln w="12700">
            <a:miter lim="400000"/>
          </a:ln>
          <a:extLst>
            <a:ext uri="{C572A759-6A51-4108-AA02-DFA0A04FC94B}"/>
          </a:extLst>
        </p:spPr>
        <p:txBody>
          <a:bodyPr lIns="0" tIns="0" rIns="0" bIns="0" anchor="ctr">
            <a:normAutofit/>
          </a:bodyPr>
          <a:lstStyle>
            <a:lvl1pPr defTabSz="640079">
              <a:defRPr sz="2520">
                <a:latin typeface="Times New Roman"/>
                <a:ea typeface="Times New Roman"/>
                <a:cs typeface="Times New Roman"/>
                <a:sym typeface="Times New Roman"/>
              </a:defRPr>
            </a:lvl1pPr>
          </a:lstStyle>
          <a:p>
            <a:pPr eaLnBrk="1" fontAlgn="auto" hangingPunct="1">
              <a:spcBef>
                <a:spcPts val="0"/>
              </a:spcBef>
              <a:spcAft>
                <a:spcPts val="0"/>
              </a:spcAft>
              <a:defRPr sz="1800"/>
            </a:pPr>
            <a:r>
              <a:rPr>
                <a:solidFill>
                  <a:sysClr val="windowText" lastClr="000000"/>
                </a:solidFill>
              </a:rPr>
              <a:t>Integrity Through Secure Fingerprints and Digital Signatures (con’t)</a:t>
            </a:r>
          </a:p>
        </p:txBody>
      </p:sp>
      <p:pic>
        <p:nvPicPr>
          <p:cNvPr id="7373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3732" name="Shape 237"/>
          <p:cNvSpPr>
            <a:spLocks noChangeArrowheads="1"/>
          </p:cNvSpPr>
          <p:nvPr/>
        </p:nvSpPr>
        <p:spPr bwMode="auto">
          <a:xfrm>
            <a:off x="228600" y="5791200"/>
            <a:ext cx="891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800">
                <a:solidFill>
                  <a:srgbClr val="000000"/>
                </a:solidFill>
                <a:latin typeface="Times New Roman" pitchFamily="18" charset="0"/>
                <a:cs typeface="Times New Roman" pitchFamily="18" charset="0"/>
                <a:sym typeface="Times New Roman" pitchFamily="18" charset="0"/>
              </a:rPr>
              <a:t>HMAC is an algorithm used for secure fingerprints.</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23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Encryption</a:t>
            </a:r>
          </a:p>
        </p:txBody>
      </p:sp>
      <p:sp>
        <p:nvSpPr>
          <p:cNvPr id="74755" name="Shape 240"/>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What is a hash?</a:t>
            </a:r>
          </a:p>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A hash is the result of a one-way mathematical function and is a fixed length string produced by a hashing function:</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Both the message and hash are sent</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 message recipient uses the same hash </a:t>
            </a:r>
          </a:p>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function on the message.</a:t>
            </a:r>
          </a:p>
          <a:p>
            <a:pPr marL="0" indent="0"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Their hash result should be the same as </a:t>
            </a:r>
          </a:p>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the hash that was sent; otherwise, the </a:t>
            </a:r>
          </a:p>
          <a:p>
            <a:pPr marL="0" indent="0"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message has changed.</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hape 242"/>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Concept of a Hash</a:t>
            </a:r>
          </a:p>
        </p:txBody>
      </p:sp>
      <p:pic>
        <p:nvPicPr>
          <p:cNvPr id="75779"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14538"/>
            <a:ext cx="76200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245"/>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VPNs</a:t>
            </a:r>
          </a:p>
        </p:txBody>
      </p:sp>
      <p:sp>
        <p:nvSpPr>
          <p:cNvPr id="76803" name="Shape 246"/>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IPsec VPNs use the IKE protocol to exchange keys; IKE normally uses PKI certificates. IPsec requires both communicating endpoints to run software that understands IPsec. Most routers and security appliances currently support high-speed IPsec.</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SSL VPNs are built on top of the TCP layer using port 443, the HTTPS port. SSL VPNs are used extensively to provide confidentiality for web traffic and are supported by all major browsers.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hape 248"/>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Intrusion Detection System</a:t>
            </a:r>
          </a:p>
        </p:txBody>
      </p:sp>
      <p:pic>
        <p:nvPicPr>
          <p:cNvPr id="77827"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251"/>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Intrusion Detection System</a:t>
            </a:r>
          </a:p>
        </p:txBody>
      </p:sp>
      <p:pic>
        <p:nvPicPr>
          <p:cNvPr id="78851"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254"/>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Network Security Solutions</a:t>
            </a:r>
          </a:p>
        </p:txBody>
      </p:sp>
      <p:sp>
        <p:nvSpPr>
          <p:cNvPr id="79875" name="Shape 255"/>
          <p:cNvSpPr>
            <a:spLocks noGrp="1"/>
          </p:cNvSpPr>
          <p:nvPr>
            <p:ph type="body" idx="4294967295"/>
          </p:nvPr>
        </p:nvSpPr>
        <p:spPr bwMode="auto">
          <a:xfrm>
            <a:off x="457200" y="914400"/>
            <a:ext cx="8229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Cisco IOS Routers</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Cisco IOS Firewall</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Cisco IOS IPS (Intrusion Protection 	System)</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IPsec</a:t>
            </a:r>
          </a:p>
          <a:p>
            <a:pPr eaLnBrk="1" hangingPunct="1">
              <a:buSzTx/>
              <a:buFont typeface="Arial" pitchFamily="34" charset="0"/>
              <a:buNone/>
            </a:pPr>
            <a:r>
              <a:rPr lang="en-US" altLang="en-US" smtClean="0">
                <a:solidFill>
                  <a:srgbClr val="000000"/>
                </a:solidFill>
                <a:latin typeface="Times New Roman" pitchFamily="18" charset="0"/>
                <a:cs typeface="Times New Roman" pitchFamily="18" charset="0"/>
                <a:sym typeface="Times New Roman" pitchFamily="18" charset="0"/>
              </a:rPr>
              <a:t>		VPN Modules</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VPN Concentrators</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ASA/PIX</a:t>
            </a:r>
          </a:p>
          <a:p>
            <a:pPr eaLnBrk="1" hangingPunct="1">
              <a:buFont typeface="Arial" pitchFamily="34" charset="0"/>
              <a:buChar char="•"/>
            </a:pPr>
            <a:r>
              <a:rPr lang="en-US" altLang="en-US" smtClean="0">
                <a:solidFill>
                  <a:srgbClr val="000000"/>
                </a:solidFill>
                <a:latin typeface="Times New Roman" pitchFamily="18" charset="0"/>
                <a:cs typeface="Times New Roman" pitchFamily="18" charset="0"/>
                <a:sym typeface="Times New Roman" pitchFamily="18" charset="0"/>
              </a:rPr>
              <a:t>IPS</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idx="4294967295"/>
          </p:nvPr>
        </p:nvSpPr>
        <p:spPr>
          <a:xfrm>
            <a:off x="457200" y="0"/>
            <a:ext cx="8229600" cy="1066800"/>
          </a:xfrm>
          <a:prstGeom prst="rect">
            <a:avLst/>
          </a:prstGeom>
          <a:ln w="12700">
            <a:miter lim="400000"/>
          </a:ln>
          <a:extLst>
            <a:ext uri="{C572A759-6A51-4108-AA02-DFA0A04FC94B}"/>
          </a:extLst>
        </p:spPr>
        <p:txBody>
          <a:bodyPr lIns="0" tIns="0" rIns="0" bIns="0" anchor="ctr">
            <a:normAutofit/>
          </a:bodyPr>
          <a:lstStyle>
            <a:lvl1pPr defTabSz="850391">
              <a:defRPr sz="3348"/>
            </a:lvl1pPr>
          </a:lstStyle>
          <a:p>
            <a:pPr eaLnBrk="1" fontAlgn="auto" hangingPunct="1">
              <a:spcBef>
                <a:spcPts val="0"/>
              </a:spcBef>
              <a:spcAft>
                <a:spcPts val="0"/>
              </a:spcAft>
              <a:defRPr sz="1800"/>
            </a:pPr>
            <a:r>
              <a:rPr>
                <a:solidFill>
                  <a:sysClr val="windowText" lastClr="000000"/>
                </a:solidFill>
                <a:sym typeface="Calibri"/>
              </a:rPr>
              <a:t>Implementing Security Throughout the Enterprise</a:t>
            </a:r>
          </a:p>
        </p:txBody>
      </p:sp>
      <p:pic>
        <p:nvPicPr>
          <p:cNvPr id="80899"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260"/>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Enterprise Campus</a:t>
            </a:r>
          </a:p>
        </p:txBody>
      </p:sp>
      <p:pic>
        <p:nvPicPr>
          <p:cNvPr id="81923"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36"/>
          <p:cNvSpPr>
            <a:spLocks noGrp="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4000" smtClean="0">
                <a:solidFill>
                  <a:srgbClr val="000000"/>
                </a:solidFill>
                <a:latin typeface="Calibri" pitchFamily="34" charset="0"/>
                <a:ea typeface="Calibri" pitchFamily="34" charset="0"/>
                <a:cs typeface="Calibri" pitchFamily="34" charset="0"/>
              </a:rPr>
              <a:t>Access Point’s Area of Coverage</a:t>
            </a:r>
          </a:p>
        </p:txBody>
      </p:sp>
      <p:pic>
        <p:nvPicPr>
          <p:cNvPr id="9219"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629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hape 263"/>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Enterprise Edge and WAN Security</a:t>
            </a:r>
          </a:p>
        </p:txBody>
      </p:sp>
      <p:pic>
        <p:nvPicPr>
          <p:cNvPr id="82947"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266"/>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Calibri" pitchFamily="34" charset="0"/>
                <a:ea typeface="Calibri" pitchFamily="34" charset="0"/>
                <a:cs typeface="Calibri" pitchFamily="34" charset="0"/>
              </a:rPr>
              <a:t>Upcoming Deadlines</a:t>
            </a:r>
          </a:p>
        </p:txBody>
      </p:sp>
      <p:sp>
        <p:nvSpPr>
          <p:cNvPr id="83971" name="Shape 267"/>
          <p:cNvSpPr>
            <a:spLocks noGrp="1"/>
          </p:cNvSpPr>
          <p:nvPr>
            <p:ph type="body" idx="4294967295"/>
          </p:nvPr>
        </p:nvSpPr>
        <p:spPr bwMode="auto">
          <a:xfrm>
            <a:off x="38100" y="800100"/>
            <a:ext cx="82296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buFont typeface="Arial" pitchFamily="34" charset="0"/>
              <a:buChar char="•"/>
            </a:pPr>
            <a:r>
              <a:rPr lang="en-US" altLang="en-US" dirty="0" smtClean="0">
                <a:solidFill>
                  <a:srgbClr val="000000"/>
                </a:solidFill>
                <a:latin typeface="Times New Roman" pitchFamily="18" charset="0"/>
                <a:cs typeface="Times New Roman" pitchFamily="18" charset="0"/>
                <a:sym typeface="Times New Roman" pitchFamily="18" charset="0"/>
              </a:rPr>
              <a:t>Administration of the final exam will start </a:t>
            </a:r>
            <a:r>
              <a:rPr lang="en-US" altLang="en-US" dirty="0" smtClean="0">
                <a:solidFill>
                  <a:srgbClr val="000000"/>
                </a:solidFill>
                <a:latin typeface="Times New Roman" pitchFamily="18" charset="0"/>
                <a:cs typeface="Times New Roman" pitchFamily="18" charset="0"/>
                <a:sym typeface="Times New Roman" pitchFamily="18" charset="0"/>
              </a:rPr>
              <a:t>April 10 (Monday</a:t>
            </a:r>
            <a:r>
              <a:rPr lang="en-US" altLang="en-US" dirty="0" smtClean="0">
                <a:solidFill>
                  <a:srgbClr val="000000"/>
                </a:solidFill>
                <a:latin typeface="Times New Roman" pitchFamily="18" charset="0"/>
                <a:cs typeface="Times New Roman" pitchFamily="18" charset="0"/>
                <a:sym typeface="Times New Roman" pitchFamily="18" charset="0"/>
              </a:rPr>
              <a:t>)  through </a:t>
            </a:r>
            <a:r>
              <a:rPr lang="en-US" altLang="en-US" dirty="0" smtClean="0">
                <a:solidFill>
                  <a:srgbClr val="000000"/>
                </a:solidFill>
                <a:latin typeface="Times New Roman" pitchFamily="18" charset="0"/>
                <a:cs typeface="Times New Roman" pitchFamily="18" charset="0"/>
                <a:sym typeface="Times New Roman" pitchFamily="18" charset="0"/>
              </a:rPr>
              <a:t>April 15 (Saturday</a:t>
            </a:r>
            <a:r>
              <a:rPr lang="en-US" altLang="en-US" dirty="0" smtClean="0">
                <a:solidFill>
                  <a:srgbClr val="000000"/>
                </a:solidFill>
                <a:latin typeface="Times New Roman" pitchFamily="18" charset="0"/>
                <a:cs typeface="Times New Roman" pitchFamily="18" charset="0"/>
                <a:sym typeface="Times New Roman" pitchFamily="18" charset="0"/>
              </a:rPr>
              <a:t>).</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hape 26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Calibri" pitchFamily="34" charset="0"/>
                <a:ea typeface="Calibri" pitchFamily="34" charset="0"/>
                <a:cs typeface="Calibri" pitchFamily="34" charset="0"/>
              </a:rPr>
              <a:t>Where do we go from here?</a:t>
            </a:r>
          </a:p>
        </p:txBody>
      </p:sp>
      <p:sp>
        <p:nvSpPr>
          <p:cNvPr id="84995" name="Shape 270"/>
          <p:cNvSpPr>
            <a:spLocks noGrp="1"/>
          </p:cNvSpPr>
          <p:nvPr>
            <p:ph type="body" idx="4294967295"/>
          </p:nvPr>
        </p:nvSpPr>
        <p:spPr bwMode="auto">
          <a:xfrm>
            <a:off x="457200" y="838200"/>
            <a:ext cx="8229600" cy="431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pPr eaLnBrk="1" hangingPunct="1"/>
            <a:endParaRPr lang="en-US" altLang="en-US" smtClean="0">
              <a:solidFill>
                <a:srgbClr val="000000"/>
              </a:solidFill>
              <a:latin typeface="Calibri" pitchFamily="34" charset="0"/>
              <a:ea typeface="Calibri" pitchFamily="34" charset="0"/>
              <a:cs typeface="Calibri" pitchFamily="34" charset="0"/>
            </a:endParaRPr>
          </a:p>
        </p:txBody>
      </p:sp>
      <p:pic>
        <p:nvPicPr>
          <p:cNvPr id="84996"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806450"/>
            <a:ext cx="85248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273"/>
          <p:cNvSpPr>
            <a:spLocks noGrp="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mtClean="0">
                <a:solidFill>
                  <a:srgbClr val="000000"/>
                </a:solidFill>
                <a:latin typeface="Calibri" pitchFamily="34" charset="0"/>
                <a:ea typeface="Calibri" pitchFamily="34" charset="0"/>
                <a:cs typeface="Calibri" pitchFamily="34" charset="0"/>
              </a:rPr>
              <a:t>Calculation</a:t>
            </a:r>
          </a:p>
        </p:txBody>
      </p:sp>
      <p:sp>
        <p:nvSpPr>
          <p:cNvPr id="274" name="Shape 274"/>
          <p:cNvSpPr>
            <a:spLocks noGrp="1"/>
          </p:cNvSpPr>
          <p:nvPr>
            <p:ph type="body" idx="4294967295"/>
          </p:nvPr>
        </p:nvSpPr>
        <p:spPr>
          <a:xfrm>
            <a:off x="304800" y="1524000"/>
            <a:ext cx="8229600" cy="4525963"/>
          </a:xfrm>
          <a:prstGeom prst="rect">
            <a:avLst/>
          </a:prstGeom>
          <a:ln w="12700">
            <a:miter lim="400000"/>
          </a:ln>
          <a:extLst>
            <a:ext uri="{C572A759-6A51-4108-AA02-DFA0A04FC94B}"/>
          </a:extLst>
        </p:spPr>
        <p:txBody>
          <a:bodyPr lIns="0" tIns="0" rIns="0" bIns="0">
            <a:normAutofit/>
          </a:bodyPr>
          <a:lstStyle/>
          <a:p>
            <a:pPr marL="0" indent="0" defTabSz="896111" eaLnBrk="1" fontAlgn="auto" hangingPunct="1">
              <a:spcAft>
                <a:spcPts val="0"/>
              </a:spcAft>
              <a:buSzTx/>
              <a:buFont typeface="Arial"/>
              <a:buNone/>
              <a:defRPr sz="1800"/>
            </a:pPr>
            <a:r>
              <a:rPr sz="3136">
                <a:solidFill>
                  <a:sysClr val="windowText" lastClr="000000"/>
                </a:solidFill>
                <a:sym typeface="Calibri"/>
              </a:rPr>
              <a:t>Multiply:</a:t>
            </a:r>
          </a:p>
          <a:p>
            <a:pPr marL="0" indent="0" defTabSz="896111" eaLnBrk="1" fontAlgn="auto" hangingPunct="1">
              <a:spcAft>
                <a:spcPts val="0"/>
              </a:spcAft>
              <a:buSzTx/>
              <a:buFont typeface="Arial"/>
              <a:buNone/>
              <a:defRPr sz="1800"/>
            </a:pPr>
            <a:r>
              <a:rPr sz="3136">
                <a:solidFill>
                  <a:sysClr val="windowText" lastClr="000000"/>
                </a:solidFill>
                <a:sym typeface="Calibri"/>
              </a:rPr>
              <a:t>	111.111.111</a:t>
            </a:r>
          </a:p>
          <a:p>
            <a:pPr marL="0" indent="0" defTabSz="896111" eaLnBrk="1" fontAlgn="auto" hangingPunct="1">
              <a:spcAft>
                <a:spcPts val="0"/>
              </a:spcAft>
              <a:buSzTx/>
              <a:buFont typeface="Arial"/>
              <a:buNone/>
              <a:defRPr sz="1800"/>
            </a:pPr>
            <a:r>
              <a:rPr sz="3136">
                <a:solidFill>
                  <a:sysClr val="windowText" lastClr="000000"/>
                </a:solidFill>
                <a:sym typeface="Calibri"/>
              </a:rPr>
              <a:t>       * </a:t>
            </a:r>
            <a:r>
              <a:rPr sz="3136" u="sng">
                <a:solidFill>
                  <a:sysClr val="windowText" lastClr="000000"/>
                </a:solidFill>
                <a:sym typeface="Calibri"/>
              </a:rPr>
              <a:t>111.111.111</a:t>
            </a:r>
          </a:p>
          <a:p>
            <a:pPr marL="0" indent="0" defTabSz="896111" eaLnBrk="1" fontAlgn="auto" hangingPunct="1">
              <a:spcAft>
                <a:spcPts val="0"/>
              </a:spcAft>
              <a:buSzTx/>
              <a:buFont typeface="Arial"/>
              <a:buNone/>
              <a:defRPr sz="1800"/>
            </a:pPr>
            <a:endParaRPr sz="3136" u="sng">
              <a:solidFill>
                <a:sysClr val="windowText" lastClr="000000"/>
              </a:solidFill>
              <a:sym typeface="Calibri"/>
            </a:endParaRPr>
          </a:p>
          <a:p>
            <a:pPr marL="0" indent="0" defTabSz="896111" eaLnBrk="1" fontAlgn="auto" hangingPunct="1">
              <a:spcAft>
                <a:spcPts val="0"/>
              </a:spcAft>
              <a:buSzTx/>
              <a:buFont typeface="Arial"/>
              <a:buNone/>
              <a:defRPr sz="1800"/>
            </a:pPr>
            <a:endParaRPr sz="3136" u="sng">
              <a:solidFill>
                <a:sysClr val="windowText" lastClr="000000"/>
              </a:solidFill>
              <a:sym typeface="Calibri"/>
            </a:endParaRPr>
          </a:p>
          <a:p>
            <a:pPr marL="0" indent="0" defTabSz="896111" eaLnBrk="1" fontAlgn="auto" hangingPunct="1">
              <a:spcAft>
                <a:spcPts val="0"/>
              </a:spcAft>
              <a:buSzTx/>
              <a:buFont typeface="Arial"/>
              <a:buNone/>
              <a:defRPr sz="1800"/>
            </a:pPr>
            <a:endParaRPr sz="3136" u="sng">
              <a:solidFill>
                <a:sysClr val="windowText" lastClr="000000"/>
              </a:solidFill>
              <a:sym typeface="Calibri"/>
            </a:endParaRPr>
          </a:p>
          <a:p>
            <a:pPr marL="0" indent="0" defTabSz="896111" eaLnBrk="1" fontAlgn="auto" hangingPunct="1">
              <a:spcAft>
                <a:spcPts val="0"/>
              </a:spcAft>
              <a:buSzTx/>
              <a:buFont typeface="Arial"/>
              <a:buNone/>
              <a:defRPr sz="1800"/>
            </a:pPr>
            <a:r>
              <a:rPr sz="3136" u="sng">
                <a:solidFill>
                  <a:sysClr val="windowText" lastClr="000000"/>
                </a:solidFill>
                <a:sym typeface="Calibri"/>
              </a:rPr>
              <a:t>Answer</a:t>
            </a:r>
          </a:p>
          <a:p>
            <a:pPr marL="0" indent="0" defTabSz="896111" eaLnBrk="1" fontAlgn="auto" hangingPunct="1">
              <a:spcAft>
                <a:spcPts val="0"/>
              </a:spcAft>
              <a:buSzTx/>
              <a:buFont typeface="Arial"/>
              <a:buNone/>
              <a:defRPr sz="1800"/>
            </a:pPr>
            <a:r>
              <a:rPr sz="3136">
                <a:solidFill>
                  <a:sysClr val="windowText" lastClr="000000"/>
                </a:solidFill>
                <a:sym typeface="Calibri"/>
              </a:rPr>
              <a:t>12345678987654321</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39"/>
          <p:cNvSpPr>
            <a:spLocks noGrp="1"/>
          </p:cNvSpPr>
          <p:nvPr>
            <p:ph type="title" idx="4294967295"/>
          </p:nvPr>
        </p:nvSpPr>
        <p:spPr bwMode="auto">
          <a:xfrm>
            <a:off x="4572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eaLnBrk="1" hangingPunct="1"/>
            <a:r>
              <a:rPr lang="en-US" altLang="en-US" sz="3600" smtClean="0">
                <a:solidFill>
                  <a:srgbClr val="000000"/>
                </a:solidFill>
                <a:latin typeface="Times New Roman" pitchFamily="18" charset="0"/>
                <a:cs typeface="Times New Roman" pitchFamily="18" charset="0"/>
                <a:sym typeface="Times New Roman" pitchFamily="18" charset="0"/>
              </a:rPr>
              <a:t>Wireless Access Point (AP)</a:t>
            </a:r>
          </a:p>
        </p:txBody>
      </p:sp>
      <p:pic>
        <p:nvPicPr>
          <p:cNvPr id="10243"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125</TotalTime>
  <Words>2762</Words>
  <Application>Microsoft Office PowerPoint</Application>
  <PresentationFormat>On-screen Show (4:3)</PresentationFormat>
  <Paragraphs>360</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Default</vt:lpstr>
      <vt:lpstr>ITEC275 WinterWeek Fourteen Professor Robert D’Andrea</vt:lpstr>
      <vt:lpstr>Week Fourteen Agenda</vt:lpstr>
      <vt:lpstr>Week Fourteen Agenda</vt:lpstr>
      <vt:lpstr>Wireless NICs</vt:lpstr>
      <vt:lpstr>Wireless NICs</vt:lpstr>
      <vt:lpstr>Wireless NICs</vt:lpstr>
      <vt:lpstr>What is a Wireless Access Point (AP)</vt:lpstr>
      <vt:lpstr>Access Point’s Area of Coverage</vt:lpstr>
      <vt:lpstr>Wireless Access Point (AP)</vt:lpstr>
      <vt:lpstr>WLAN Operation</vt:lpstr>
      <vt:lpstr>Mobility in a LAN</vt:lpstr>
      <vt:lpstr>Communication Security</vt:lpstr>
      <vt:lpstr>WLAN Security</vt:lpstr>
      <vt:lpstr>WLAN Security</vt:lpstr>
      <vt:lpstr>Wireless Network Technologies</vt:lpstr>
      <vt:lpstr>Autonomous Access Point</vt:lpstr>
      <vt:lpstr>Autonomous Access Point</vt:lpstr>
      <vt:lpstr>Autonomous Access Point</vt:lpstr>
      <vt:lpstr>Autonomous Access Point</vt:lpstr>
      <vt:lpstr>Designing a Wireless Network</vt:lpstr>
      <vt:lpstr>Designing a Wireless Network</vt:lpstr>
      <vt:lpstr>Designing a Wireless Network</vt:lpstr>
      <vt:lpstr>Designing a Wireless Network</vt:lpstr>
      <vt:lpstr>Designing a Wireless Network</vt:lpstr>
      <vt:lpstr>Designing a Wireless Network</vt:lpstr>
      <vt:lpstr>Designing a Wireless Network</vt:lpstr>
      <vt:lpstr>Security Issues</vt:lpstr>
      <vt:lpstr>Legislation and Security</vt:lpstr>
      <vt:lpstr>Legislation and Security</vt:lpstr>
      <vt:lpstr>Security Terminology</vt:lpstr>
      <vt:lpstr>Security Terminology</vt:lpstr>
      <vt:lpstr>Security Terminology</vt:lpstr>
      <vt:lpstr>Threats</vt:lpstr>
      <vt:lpstr>Targets of Reconnaissance Attacks</vt:lpstr>
      <vt:lpstr>Threat: Gaining Unauthorized Access to Systems</vt:lpstr>
      <vt:lpstr> DoS Threat</vt:lpstr>
      <vt:lpstr>Mitigate DoS Attack</vt:lpstr>
      <vt:lpstr>Mitigate DoS Attack</vt:lpstr>
      <vt:lpstr>Port Scanners</vt:lpstr>
      <vt:lpstr>Port Scanners (con’t)</vt:lpstr>
      <vt:lpstr>Vulnerability Scanners</vt:lpstr>
      <vt:lpstr>Vulnerability Scanners </vt:lpstr>
      <vt:lpstr>Risks</vt:lpstr>
      <vt:lpstr>Risks of Integrity Violations and Confidentiality Breaches</vt:lpstr>
      <vt:lpstr>Risks of Integrity Violations and Confidentiality Breaches</vt:lpstr>
      <vt:lpstr>Mitigation</vt:lpstr>
      <vt:lpstr>Mitigation</vt:lpstr>
      <vt:lpstr>Considerations</vt:lpstr>
      <vt:lpstr>Network Security Policy</vt:lpstr>
      <vt:lpstr>Network Security Policy</vt:lpstr>
      <vt:lpstr>Formulating A Network Security Policy</vt:lpstr>
      <vt:lpstr>Risk Assessment and Management</vt:lpstr>
      <vt:lpstr>Know the Risks</vt:lpstr>
      <vt:lpstr>Risk Index</vt:lpstr>
      <vt:lpstr>The Concept of Trust</vt:lpstr>
      <vt:lpstr>Domains of Trust</vt:lpstr>
      <vt:lpstr>Trust in Operation on a Cisco ASA Appliance</vt:lpstr>
      <vt:lpstr>Identity</vt:lpstr>
      <vt:lpstr>Authentication (Proof of Identity)</vt:lpstr>
      <vt:lpstr>Authentication (Proof of Identity)</vt:lpstr>
      <vt:lpstr>Access Control</vt:lpstr>
      <vt:lpstr>Access Control Through AAA</vt:lpstr>
      <vt:lpstr>Trust and Identity Management Technologies</vt:lpstr>
      <vt:lpstr>Trust and Identity Management Technologies </vt:lpstr>
      <vt:lpstr>ACL (Access Control List)</vt:lpstr>
      <vt:lpstr>Firewall</vt:lpstr>
      <vt:lpstr>Cisco NAC</vt:lpstr>
      <vt:lpstr>Confidentiality Through Encryption</vt:lpstr>
      <vt:lpstr>Encryption Keys</vt:lpstr>
      <vt:lpstr>Integrity Through Secure Fingerprints and Digital Signatures</vt:lpstr>
      <vt:lpstr>Integrity Through Secure Fingerprints and Digital Signatures (con’t)</vt:lpstr>
      <vt:lpstr>Encryption</vt:lpstr>
      <vt:lpstr>Concept of a Hash</vt:lpstr>
      <vt:lpstr>VPNs</vt:lpstr>
      <vt:lpstr>Intrusion Detection System</vt:lpstr>
      <vt:lpstr>Intrusion Detection System</vt:lpstr>
      <vt:lpstr>Network Security Solutions</vt:lpstr>
      <vt:lpstr>Implementing Security Throughout the Enterprise</vt:lpstr>
      <vt:lpstr>Enterprise Campus</vt:lpstr>
      <vt:lpstr>Enterprise Edge and WAN Security</vt:lpstr>
      <vt:lpstr>Upcoming Deadlines</vt:lpstr>
      <vt:lpstr>Where do we go from here?</vt:lpstr>
      <vt:lpstr>Calculation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D'Andrea</dc:creator>
  <cp:lastModifiedBy>RJD0457</cp:lastModifiedBy>
  <cp:revision>9</cp:revision>
  <dcterms:modified xsi:type="dcterms:W3CDTF">2017-04-01T13:31:58Z</dcterms:modified>
</cp:coreProperties>
</file>