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257" r:id="rId3"/>
    <p:sldId id="314" r:id="rId4"/>
    <p:sldId id="318" r:id="rId5"/>
    <p:sldId id="340" r:id="rId6"/>
    <p:sldId id="338" r:id="rId7"/>
    <p:sldId id="339" r:id="rId8"/>
    <p:sldId id="341" r:id="rId9"/>
    <p:sldId id="336" r:id="rId10"/>
    <p:sldId id="316" r:id="rId11"/>
    <p:sldId id="317" r:id="rId12"/>
    <p:sldId id="335" r:id="rId13"/>
    <p:sldId id="319" r:id="rId14"/>
    <p:sldId id="323" r:id="rId15"/>
    <p:sldId id="333" r:id="rId16"/>
    <p:sldId id="334" r:id="rId17"/>
    <p:sldId id="322" r:id="rId18"/>
    <p:sldId id="324" r:id="rId19"/>
    <p:sldId id="326" r:id="rId20"/>
    <p:sldId id="325" r:id="rId21"/>
    <p:sldId id="328" r:id="rId22"/>
    <p:sldId id="315" r:id="rId23"/>
    <p:sldId id="266" r:id="rId24"/>
    <p:sldId id="265" r:id="rId25"/>
    <p:sldId id="258" r:id="rId26"/>
    <p:sldId id="271" r:id="rId27"/>
    <p:sldId id="270" r:id="rId28"/>
    <p:sldId id="264" r:id="rId29"/>
    <p:sldId id="272" r:id="rId30"/>
    <p:sldId id="273" r:id="rId31"/>
    <p:sldId id="274" r:id="rId32"/>
    <p:sldId id="275" r:id="rId33"/>
    <p:sldId id="276" r:id="rId34"/>
    <p:sldId id="277" r:id="rId35"/>
    <p:sldId id="278" r:id="rId36"/>
    <p:sldId id="279" r:id="rId37"/>
    <p:sldId id="280" r:id="rId38"/>
    <p:sldId id="281" r:id="rId39"/>
    <p:sldId id="329" r:id="rId40"/>
    <p:sldId id="282" r:id="rId41"/>
    <p:sldId id="288" r:id="rId42"/>
    <p:sldId id="284" r:id="rId43"/>
    <p:sldId id="285" r:id="rId44"/>
    <p:sldId id="330" r:id="rId45"/>
    <p:sldId id="286" r:id="rId46"/>
    <p:sldId id="289" r:id="rId47"/>
    <p:sldId id="290" r:id="rId48"/>
    <p:sldId id="291" r:id="rId49"/>
    <p:sldId id="292" r:id="rId50"/>
    <p:sldId id="296" r:id="rId51"/>
    <p:sldId id="295" r:id="rId52"/>
    <p:sldId id="297" r:id="rId53"/>
    <p:sldId id="298" r:id="rId54"/>
    <p:sldId id="299" r:id="rId55"/>
    <p:sldId id="332" r:id="rId56"/>
    <p:sldId id="300" r:id="rId57"/>
    <p:sldId id="307" r:id="rId58"/>
    <p:sldId id="309" r:id="rId59"/>
    <p:sldId id="310" r:id="rId60"/>
    <p:sldId id="311" r:id="rId61"/>
    <p:sldId id="312" r:id="rId62"/>
    <p:sldId id="331"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35" autoAdjust="0"/>
    <p:restoredTop sz="94646" autoAdjust="0"/>
  </p:normalViewPr>
  <p:slideViewPr>
    <p:cSldViewPr>
      <p:cViewPr varScale="1">
        <p:scale>
          <a:sx n="66" d="100"/>
          <a:sy n="66" d="100"/>
        </p:scale>
        <p:origin x="-10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90C158-6EC0-4248-A26D-016796F95AF5}" type="datetimeFigureOut">
              <a:rPr lang="en-US"/>
              <a:pPr>
                <a:defRPr/>
              </a:pPr>
              <a:t>5/9/2011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1242C2-FB9F-4F46-A164-8F8864100B2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1093A3-36F4-4A52-BC52-E137D23B77DC}" type="datetimeFigureOut">
              <a:rPr lang="en-US"/>
              <a:pPr>
                <a:defRPr/>
              </a:pPr>
              <a:t>5/9/2011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463FB3-837B-4B46-9AD0-9F6D937F2C5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93C721-E839-4D6B-99AD-E71374128CBF}" type="datetimeFigureOut">
              <a:rPr lang="en-US"/>
              <a:pPr>
                <a:defRPr/>
              </a:pPr>
              <a:t>5/9/2011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8DCEB8-3B36-412A-AA0B-B80D8F0F366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4BCF9D-EC26-4501-8F19-4D22600F5CEA}" type="datetimeFigureOut">
              <a:rPr lang="en-US"/>
              <a:pPr>
                <a:defRPr/>
              </a:pPr>
              <a:t>5/9/2011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068F45-0BA9-4830-A5CF-C2D729EC445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36B6DB-D884-45B8-86CF-19729DEC9666}" type="datetimeFigureOut">
              <a:rPr lang="en-US"/>
              <a:pPr>
                <a:defRPr/>
              </a:pPr>
              <a:t>5/9/2011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CE9D8A-50A6-470E-94EF-65B3B0D238B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5FED4C-47A5-40B9-8126-64055E9A2F31}" type="datetimeFigureOut">
              <a:rPr lang="en-US"/>
              <a:pPr>
                <a:defRPr/>
              </a:pPr>
              <a:t>5/9/2011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379256-14D8-414D-823C-EAEAEDFE702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4EA870-01C9-44C8-A41F-90AE636BC4B6}" type="datetimeFigureOut">
              <a:rPr lang="en-US"/>
              <a:pPr>
                <a:defRPr/>
              </a:pPr>
              <a:t>5/9/2011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B20625-1BE6-4FCB-AC7F-A836EC19B50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FF9330D-C39B-47FF-A8AC-E9741C42BB63}" type="datetimeFigureOut">
              <a:rPr lang="en-US"/>
              <a:pPr>
                <a:defRPr/>
              </a:pPr>
              <a:t>5/9/2011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6156EE-A738-4CD9-99B7-0292B7DD49E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140B00-BDA4-4AAD-B64E-7F3EEE6EF223}" type="datetimeFigureOut">
              <a:rPr lang="en-US"/>
              <a:pPr>
                <a:defRPr/>
              </a:pPr>
              <a:t>5/9/2011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A9899C2-1482-40E3-AE8D-866E0CE0770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D2C20B-4877-484A-91A3-F27161AFBED1}" type="datetimeFigureOut">
              <a:rPr lang="en-US"/>
              <a:pPr>
                <a:defRPr/>
              </a:pPr>
              <a:t>5/9/2011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B7598A-90E5-4DAD-8DC9-3A38D8F7197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5F4BF3-3F82-4111-9B54-0CAEA24A8EA3}" type="datetimeFigureOut">
              <a:rPr lang="en-US"/>
              <a:pPr>
                <a:defRPr/>
              </a:pPr>
              <a:t>5/9/2011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E90553-E770-4246-9D4C-02B5567E6A3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E14CAD2-6E4C-47B3-AF10-C55A0A881A19}" type="datetimeFigureOut">
              <a:rPr lang="en-US"/>
              <a:pPr>
                <a:defRPr/>
              </a:pPr>
              <a:t>5/9/2011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DA891C-0A38-4420-A6F9-00EE0693566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DSCF0202"/>
          <p:cNvPicPr>
            <a:picLocks noChangeAspect="1" noChangeArrowheads="1"/>
          </p:cNvPicPr>
          <p:nvPr/>
        </p:nvPicPr>
        <p:blipFill>
          <a:blip r:embed="rId2" cstate="print"/>
          <a:srcRect/>
          <a:stretch>
            <a:fillRect/>
          </a:stretch>
        </p:blipFill>
        <p:spPr bwMode="auto">
          <a:xfrm>
            <a:off x="-10058400" y="-7543800"/>
            <a:ext cx="29260800" cy="21945600"/>
          </a:xfrm>
          <a:prstGeom prst="rect">
            <a:avLst/>
          </a:prstGeom>
          <a:noFill/>
          <a:ln w="9525">
            <a:noFill/>
            <a:miter lim="800000"/>
            <a:headEnd/>
            <a:tailEnd/>
          </a:ln>
        </p:spPr>
      </p:pic>
      <p:pic>
        <p:nvPicPr>
          <p:cNvPr id="2051" name="Picture 2" descr="2007VAIO_SS05.jpg"/>
          <p:cNvPicPr>
            <a:picLocks noChangeAspect="1"/>
          </p:cNvPicPr>
          <p:nvPr/>
        </p:nvPicPr>
        <p:blipFill>
          <a:blip r:embed="rId3" cstate="print"/>
          <a:srcRect/>
          <a:stretch>
            <a:fillRect/>
          </a:stretch>
        </p:blipFill>
        <p:spPr bwMode="auto">
          <a:xfrm>
            <a:off x="-3581400" y="-457200"/>
            <a:ext cx="18440400" cy="7543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4000" smtClean="0"/>
              <a:t>Review Week Two</a:t>
            </a:r>
          </a:p>
        </p:txBody>
      </p:sp>
      <p:sp>
        <p:nvSpPr>
          <p:cNvPr id="11267" name="Content Placeholder 2"/>
          <p:cNvSpPr>
            <a:spLocks noGrp="1"/>
          </p:cNvSpPr>
          <p:nvPr>
            <p:ph idx="1"/>
          </p:nvPr>
        </p:nvSpPr>
        <p:spPr>
          <a:xfrm>
            <a:off x="457200" y="1143000"/>
            <a:ext cx="8229600" cy="4983163"/>
          </a:xfrm>
        </p:spPr>
        <p:txBody>
          <a:bodyPr/>
          <a:lstStyle/>
          <a:p>
            <a:pPr eaLnBrk="1" hangingPunct="1">
              <a:buFont typeface="Arial" charset="0"/>
              <a:buNone/>
            </a:pPr>
            <a:r>
              <a:rPr lang="en-US" u="sng" smtClean="0">
                <a:latin typeface="Times New Roman" pitchFamily="18" charset="0"/>
                <a:cs typeface="Times New Roman" pitchFamily="18" charset="0"/>
              </a:rPr>
              <a:t>SONA Framework (cont)</a:t>
            </a:r>
          </a:p>
          <a:p>
            <a:pPr eaLnBrk="1" hangingPunct="1">
              <a:buFont typeface="Arial" charset="0"/>
              <a:buNone/>
            </a:pPr>
            <a:r>
              <a:rPr lang="en-US" smtClean="0">
                <a:latin typeface="Times New Roman" pitchFamily="18" charset="0"/>
                <a:cs typeface="Times New Roman" pitchFamily="18" charset="0"/>
              </a:rPr>
              <a:t>What are the benefits?</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Performance:</a:t>
            </a:r>
            <a:r>
              <a:rPr lang="en-US" smtClean="0">
                <a:latin typeface="Times New Roman" pitchFamily="18" charset="0"/>
                <a:cs typeface="Times New Roman" pitchFamily="18" charset="0"/>
              </a:rPr>
              <a:t> Provides the desired responsiveness, throughput, and utilization on a per application basis through the network infrastructure and services.</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Manageability: </a:t>
            </a:r>
            <a:r>
              <a:rPr lang="en-US" smtClean="0">
                <a:latin typeface="Times New Roman" pitchFamily="18" charset="0"/>
                <a:cs typeface="Times New Roman" pitchFamily="18" charset="0"/>
              </a:rPr>
              <a:t>Provides control, performance monitoring, fault detection.</a:t>
            </a:r>
          </a:p>
          <a:p>
            <a:pPr eaLnBrk="1" hangingPunct="1">
              <a:buFont typeface="Arial" charset="0"/>
              <a:buNone/>
            </a:pPr>
            <a:r>
              <a:rPr lang="en-US" smtClean="0"/>
              <a:t>	</a:t>
            </a:r>
          </a:p>
          <a:p>
            <a:pPr eaLnBrk="1" hangingPunct="1">
              <a:buFont typeface="Arial" charset="0"/>
              <a:buNone/>
            </a:pPr>
            <a:endParaRPr lang="en-US" smtClean="0">
              <a:latin typeface="Times New Roman" pitchFamily="18" charset="0"/>
              <a:cs typeface="Times New Roman" pitchFamily="18" charset="0"/>
            </a:endParaRPr>
          </a:p>
          <a:p>
            <a:pPr>
              <a:buFont typeface="Arial" charset="0"/>
              <a:buNone/>
            </a:pP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066800"/>
          </a:xfrm>
        </p:spPr>
        <p:txBody>
          <a:bodyPr/>
          <a:lstStyle/>
          <a:p>
            <a:r>
              <a:rPr lang="en-US" sz="4000" smtClean="0">
                <a:latin typeface="Times New Roman" pitchFamily="18" charset="0"/>
                <a:cs typeface="Times New Roman" pitchFamily="18" charset="0"/>
              </a:rPr>
              <a:t>Review Week Two</a:t>
            </a:r>
          </a:p>
        </p:txBody>
      </p:sp>
      <p:sp>
        <p:nvSpPr>
          <p:cNvPr id="12291" name="Content Placeholder 2"/>
          <p:cNvSpPr>
            <a:spLocks noGrp="1"/>
          </p:cNvSpPr>
          <p:nvPr>
            <p:ph idx="1"/>
          </p:nvPr>
        </p:nvSpPr>
        <p:spPr>
          <a:xfrm>
            <a:off x="457200" y="762000"/>
            <a:ext cx="8229600" cy="6096000"/>
          </a:xfrm>
        </p:spPr>
        <p:txBody>
          <a:bodyPr/>
          <a:lstStyle/>
          <a:p>
            <a:pPr eaLnBrk="1" hangingPunct="1">
              <a:buFont typeface="Arial" charset="0"/>
              <a:buNone/>
            </a:pPr>
            <a:r>
              <a:rPr lang="en-US" u="sng" smtClean="0">
                <a:latin typeface="Times New Roman" pitchFamily="18" charset="0"/>
                <a:cs typeface="Times New Roman" pitchFamily="18" charset="0"/>
              </a:rPr>
              <a:t>SONA Framework (cont)</a:t>
            </a:r>
          </a:p>
          <a:p>
            <a:pPr eaLnBrk="1" hangingPunct="1">
              <a:buFont typeface="Arial" charset="0"/>
              <a:buNone/>
            </a:pPr>
            <a:r>
              <a:rPr lang="en-US" smtClean="0">
                <a:latin typeface="Times New Roman" pitchFamily="18" charset="0"/>
                <a:cs typeface="Times New Roman" pitchFamily="18" charset="0"/>
              </a:rPr>
              <a:t>What are the benefits?</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Efficiency: </a:t>
            </a:r>
            <a:r>
              <a:rPr lang="en-US" smtClean="0">
                <a:latin typeface="Times New Roman" pitchFamily="18" charset="0"/>
                <a:cs typeface="Times New Roman" pitchFamily="18" charset="0"/>
              </a:rPr>
              <a:t>Provides the required network services and infrastructure with reasonable operational costs and appropriate capital investment on a migration path to a more intelligent network, through step-by-step network services growth.</a:t>
            </a:r>
          </a:p>
          <a:p>
            <a:pPr eaLnBrk="1" hangingPunct="1">
              <a:buFont typeface="Arial" charset="0"/>
              <a:buNone/>
            </a:pPr>
            <a:r>
              <a:rPr lang="en-US" smtClean="0">
                <a:latin typeface="Times New Roman" pitchFamily="18" charset="0"/>
                <a:cs typeface="Times New Roman" pitchFamily="18" charset="0"/>
              </a:rPr>
              <a:t>	</a:t>
            </a:r>
          </a:p>
          <a:p>
            <a:pPr eaLnBrk="1" hangingPunct="1">
              <a:buFont typeface="Arial" charset="0"/>
              <a:buNone/>
            </a:pPr>
            <a:endParaRPr lang="en-US" smtClean="0"/>
          </a:p>
          <a:p>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066800"/>
          </a:xfrm>
        </p:spPr>
        <p:txBody>
          <a:bodyPr/>
          <a:lstStyle/>
          <a:p>
            <a:r>
              <a:rPr lang="en-US" sz="4000" smtClean="0">
                <a:latin typeface="Times New Roman" pitchFamily="18" charset="0"/>
                <a:cs typeface="Times New Roman" pitchFamily="18" charset="0"/>
              </a:rPr>
              <a:t>Review Week Two</a:t>
            </a:r>
          </a:p>
        </p:txBody>
      </p:sp>
      <p:sp>
        <p:nvSpPr>
          <p:cNvPr id="13315" name="Content Placeholder 2"/>
          <p:cNvSpPr>
            <a:spLocks noGrp="1"/>
          </p:cNvSpPr>
          <p:nvPr>
            <p:ph idx="1"/>
          </p:nvPr>
        </p:nvSpPr>
        <p:spPr>
          <a:xfrm>
            <a:off x="457200" y="762000"/>
            <a:ext cx="8229600" cy="6096000"/>
          </a:xfrm>
        </p:spPr>
        <p:txBody>
          <a:bodyPr/>
          <a:lstStyle/>
          <a:p>
            <a:pPr eaLnBrk="1" hangingPunct="1">
              <a:buFont typeface="Arial" charset="0"/>
              <a:buNone/>
            </a:pPr>
            <a:r>
              <a:rPr lang="en-US" u="sng" smtClean="0">
                <a:latin typeface="Times New Roman" pitchFamily="18" charset="0"/>
                <a:cs typeface="Times New Roman" pitchFamily="18" charset="0"/>
              </a:rPr>
              <a:t>SONA Framework (cont)</a:t>
            </a:r>
          </a:p>
          <a:p>
            <a:pPr eaLnBrk="1" hangingPunct="1">
              <a:buFont typeface="Arial" charset="0"/>
              <a:buNone/>
            </a:pPr>
            <a:r>
              <a:rPr lang="en-US" smtClean="0">
                <a:latin typeface="Times New Roman" pitchFamily="18" charset="0"/>
                <a:cs typeface="Times New Roman" pitchFamily="18" charset="0"/>
              </a:rPr>
              <a:t>What are the benefits?</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Security:</a:t>
            </a:r>
            <a:r>
              <a:rPr lang="en-US" smtClean="0">
                <a:latin typeface="Times New Roman" pitchFamily="18" charset="0"/>
                <a:cs typeface="Times New Roman" pitchFamily="18" charset="0"/>
              </a:rPr>
              <a:t> Provides for an effective balance between usability and security while protecting information assets and infrastructure from inside and outside users.</a:t>
            </a:r>
          </a:p>
          <a:p>
            <a:pPr eaLnBrk="1" hangingPunct="1">
              <a:buFont typeface="Arial" charset="0"/>
              <a:buNone/>
            </a:pPr>
            <a:endParaRPr lang="en-US" smtClean="0"/>
          </a:p>
          <a:p>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990600"/>
          </a:xfrm>
        </p:spPr>
        <p:txBody>
          <a:bodyPr/>
          <a:lstStyle/>
          <a:p>
            <a:r>
              <a:rPr lang="en-US" smtClean="0"/>
              <a:t>Review Week Two</a:t>
            </a:r>
          </a:p>
        </p:txBody>
      </p:sp>
      <p:sp>
        <p:nvSpPr>
          <p:cNvPr id="14339" name="Content Placeholder 2"/>
          <p:cNvSpPr>
            <a:spLocks noGrp="1"/>
          </p:cNvSpPr>
          <p:nvPr>
            <p:ph idx="1"/>
          </p:nvPr>
        </p:nvSpPr>
        <p:spPr>
          <a:xfrm>
            <a:off x="457200" y="914400"/>
            <a:ext cx="8229600" cy="5943600"/>
          </a:xfrm>
        </p:spPr>
        <p:txBody>
          <a:bodyPr/>
          <a:lstStyle/>
          <a:p>
            <a:pPr eaLnBrk="1" hangingPunct="1">
              <a:buFont typeface="Arial" charset="0"/>
              <a:buNone/>
            </a:pPr>
            <a:r>
              <a:rPr lang="en-US" u="sng" smtClean="0">
                <a:latin typeface="Times New Roman" pitchFamily="18" charset="0"/>
                <a:cs typeface="Times New Roman" pitchFamily="18" charset="0"/>
              </a:rPr>
              <a:t>PPDIOO Network Lifecycle</a:t>
            </a:r>
          </a:p>
          <a:p>
            <a:pPr eaLnBrk="1" hangingPunct="1">
              <a:buFont typeface="Arial" charset="0"/>
              <a:buNone/>
            </a:pPr>
            <a:r>
              <a:rPr lang="en-US" smtClean="0">
                <a:latin typeface="Times New Roman" pitchFamily="18" charset="0"/>
                <a:cs typeface="Times New Roman" pitchFamily="18" charset="0"/>
              </a:rPr>
              <a:t>The PPDIOO network lifecycle represents the phases of a standard network lifecycle.</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Prepare phase: </a:t>
            </a:r>
            <a:r>
              <a:rPr lang="en-US" smtClean="0">
                <a:latin typeface="Times New Roman" pitchFamily="18" charset="0"/>
                <a:cs typeface="Times New Roman" pitchFamily="18" charset="0"/>
              </a:rPr>
              <a:t>Abstract level of understanding.</a:t>
            </a:r>
          </a:p>
          <a:p>
            <a:pPr eaLnBrk="1" hangingPunct="1">
              <a:buFont typeface="Arial" charset="0"/>
              <a:buNone/>
            </a:pPr>
            <a:r>
              <a:rPr lang="en-US" smtClean="0">
                <a:latin typeface="Times New Roman" pitchFamily="18" charset="0"/>
                <a:cs typeface="Times New Roman" pitchFamily="18" charset="0"/>
              </a:rPr>
              <a:t>	At this phase, there will be customer requirements, and high-level conceptual architecture.</a:t>
            </a:r>
            <a:r>
              <a:rPr lang="en-US" u="sng" smtClean="0">
                <a:latin typeface="Times New Roman" pitchFamily="18" charset="0"/>
                <a:cs typeface="Times New Roman" pitchFamily="18" charset="0"/>
              </a:rPr>
              <a:t> </a:t>
            </a:r>
            <a:endParaRPr lang="en-US" smtClean="0">
              <a:latin typeface="Times New Roman" pitchFamily="18" charset="0"/>
              <a:cs typeface="Times New Roman" pitchFamily="18" charset="0"/>
            </a:endParaRP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Plan phase: </a:t>
            </a:r>
            <a:r>
              <a:rPr lang="en-US" smtClean="0">
                <a:latin typeface="Times New Roman" pitchFamily="18" charset="0"/>
                <a:cs typeface="Times New Roman" pitchFamily="18" charset="0"/>
              </a:rPr>
              <a:t>The designer has the initial requirements based on the goals for the network, and tentative timeline. A network design specification is produced.</a:t>
            </a:r>
          </a:p>
          <a:p>
            <a:pPr eaLnBrk="1" hangingPunct="1">
              <a:buFont typeface="Arial" charset="0"/>
              <a:buNone/>
            </a:pPr>
            <a:r>
              <a:rPr lang="en-US" smtClean="0">
                <a:latin typeface="Times New Roman" pitchFamily="18" charset="0"/>
                <a:cs typeface="Times New Roman" pitchFamily="18" charset="0"/>
              </a:rPr>
              <a:t>	</a:t>
            </a:r>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990600"/>
          </a:xfrm>
        </p:spPr>
        <p:txBody>
          <a:bodyPr/>
          <a:lstStyle/>
          <a:p>
            <a:r>
              <a:rPr lang="en-US" sz="4000" smtClean="0"/>
              <a:t>Review Week Two</a:t>
            </a:r>
          </a:p>
        </p:txBody>
      </p:sp>
      <p:sp>
        <p:nvSpPr>
          <p:cNvPr id="15363" name="Content Placeholder 2"/>
          <p:cNvSpPr>
            <a:spLocks noGrp="1"/>
          </p:cNvSpPr>
          <p:nvPr>
            <p:ph idx="1"/>
          </p:nvPr>
        </p:nvSpPr>
        <p:spPr>
          <a:xfrm>
            <a:off x="457200" y="914400"/>
            <a:ext cx="8229600" cy="5943600"/>
          </a:xfrm>
        </p:spPr>
        <p:txBody>
          <a:bodyPr/>
          <a:lstStyle/>
          <a:p>
            <a:pPr eaLnBrk="1" hangingPunct="1">
              <a:buFont typeface="Arial" charset="0"/>
              <a:buNone/>
            </a:pPr>
            <a:r>
              <a:rPr lang="en-US" u="sng" smtClean="0">
                <a:latin typeface="Times New Roman" pitchFamily="18" charset="0"/>
                <a:cs typeface="Times New Roman" pitchFamily="18" charset="0"/>
              </a:rPr>
              <a:t>PPDIOO Network Lifecycle (cont)</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Design phase: </a:t>
            </a:r>
            <a:r>
              <a:rPr lang="en-US" smtClean="0">
                <a:latin typeface="Times New Roman" pitchFamily="18" charset="0"/>
                <a:cs typeface="Times New Roman" pitchFamily="18" charset="0"/>
              </a:rPr>
              <a:t>The initial design requirements in the Plan phase are followed by the design specialists’ activities. If necessary, data obtained from the network analysis and network audit and discussions with managers and network users. Fault detection and correction and performance monitoring are implemented at this phase.</a:t>
            </a:r>
          </a:p>
          <a:p>
            <a:pPr eaLnBrk="1" hangingPunct="1">
              <a:buFont typeface="Arial" charset="0"/>
              <a:buNone/>
            </a:pPr>
            <a:r>
              <a:rPr lang="en-US" smtClean="0">
                <a:latin typeface="Times New Roman" pitchFamily="18" charset="0"/>
                <a:cs typeface="Times New Roman" pitchFamily="18" charset="0"/>
              </a:rPr>
              <a:t>	</a:t>
            </a:r>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990600"/>
          </a:xfrm>
        </p:spPr>
        <p:txBody>
          <a:bodyPr/>
          <a:lstStyle/>
          <a:p>
            <a:r>
              <a:rPr lang="en-US" sz="4000" smtClean="0"/>
              <a:t>Review Week Two</a:t>
            </a:r>
          </a:p>
        </p:txBody>
      </p:sp>
      <p:sp>
        <p:nvSpPr>
          <p:cNvPr id="16387" name="Content Placeholder 2"/>
          <p:cNvSpPr>
            <a:spLocks noGrp="1"/>
          </p:cNvSpPr>
          <p:nvPr>
            <p:ph idx="1"/>
          </p:nvPr>
        </p:nvSpPr>
        <p:spPr>
          <a:xfrm>
            <a:off x="457200" y="914400"/>
            <a:ext cx="8229600" cy="5943600"/>
          </a:xfrm>
        </p:spPr>
        <p:txBody>
          <a:bodyPr/>
          <a:lstStyle/>
          <a:p>
            <a:pPr eaLnBrk="1" hangingPunct="1">
              <a:buFont typeface="Arial" charset="0"/>
              <a:buNone/>
            </a:pPr>
            <a:r>
              <a:rPr lang="en-US" u="sng" smtClean="0">
                <a:latin typeface="Times New Roman" pitchFamily="18" charset="0"/>
                <a:cs typeface="Times New Roman" pitchFamily="18" charset="0"/>
              </a:rPr>
              <a:t>PPDIOO Network Lifecycle (cont)</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Implement phase</a:t>
            </a:r>
            <a:r>
              <a:rPr lang="en-US" smtClean="0">
                <a:latin typeface="Times New Roman" pitchFamily="18" charset="0"/>
                <a:cs typeface="Times New Roman" pitchFamily="18" charset="0"/>
              </a:rPr>
              <a:t>: The network and additional components are built according to the design requirements, with the goal of integrating devices without disrupting the existing network or accidentally create shortcomings to the network.</a:t>
            </a:r>
          </a:p>
          <a:p>
            <a:pPr eaLnBrk="1" hangingPunct="1">
              <a:buFont typeface="Arial" charset="0"/>
              <a:buNone/>
            </a:pPr>
            <a:r>
              <a:rPr lang="en-US" smtClean="0">
                <a:latin typeface="Times New Roman" pitchFamily="18" charset="0"/>
                <a:cs typeface="Times New Roman" pitchFamily="18" charset="0"/>
              </a:rPr>
              <a:t>	</a:t>
            </a: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990600"/>
          </a:xfrm>
        </p:spPr>
        <p:txBody>
          <a:bodyPr/>
          <a:lstStyle/>
          <a:p>
            <a:r>
              <a:rPr lang="en-US" sz="4000" smtClean="0"/>
              <a:t>Review Week Two</a:t>
            </a:r>
          </a:p>
        </p:txBody>
      </p:sp>
      <p:sp>
        <p:nvSpPr>
          <p:cNvPr id="17411" name="Content Placeholder 2"/>
          <p:cNvSpPr>
            <a:spLocks noGrp="1"/>
          </p:cNvSpPr>
          <p:nvPr>
            <p:ph idx="1"/>
          </p:nvPr>
        </p:nvSpPr>
        <p:spPr>
          <a:xfrm>
            <a:off x="457200" y="914400"/>
            <a:ext cx="8229600" cy="5943600"/>
          </a:xfrm>
        </p:spPr>
        <p:txBody>
          <a:bodyPr/>
          <a:lstStyle/>
          <a:p>
            <a:pPr eaLnBrk="1" hangingPunct="1">
              <a:buFont typeface="Arial" charset="0"/>
              <a:buNone/>
            </a:pPr>
            <a:r>
              <a:rPr lang="en-US" u="sng" smtClean="0">
                <a:latin typeface="Times New Roman" pitchFamily="18" charset="0"/>
                <a:cs typeface="Times New Roman" pitchFamily="18" charset="0"/>
              </a:rPr>
              <a:t>PPDIOO Network Lifecycle (cont)</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Operate phase</a:t>
            </a:r>
            <a:r>
              <a:rPr lang="en-US" smtClean="0">
                <a:latin typeface="Times New Roman" pitchFamily="18" charset="0"/>
                <a:cs typeface="Times New Roman" pitchFamily="18" charset="0"/>
              </a:rPr>
              <a:t>: This is the final test of the designs logic. The Operate phase involves maintaining the network health through daily use.</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Optimize phase</a:t>
            </a:r>
            <a:r>
              <a:rPr lang="en-US" smtClean="0">
                <a:latin typeface="Times New Roman" pitchFamily="18" charset="0"/>
                <a:cs typeface="Times New Roman" pitchFamily="18" charset="0"/>
              </a:rPr>
              <a:t>: The Optimize phase is based on proactive management of the network. The goal is to identify and resolve problems before they happen and involve bigger problems that affect more of the network.</a:t>
            </a:r>
            <a:endParaRPr lang="en-US" smtClean="0"/>
          </a:p>
          <a:p>
            <a:pPr eaLnBrk="1" hangingPunct="1">
              <a:buFont typeface="Arial" charset="0"/>
              <a:buNone/>
            </a:pP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914400"/>
          </a:xfrm>
        </p:spPr>
        <p:txBody>
          <a:bodyPr/>
          <a:lstStyle/>
          <a:p>
            <a:r>
              <a:rPr lang="en-US" sz="4000" smtClean="0"/>
              <a:t>Review Week Two</a:t>
            </a:r>
          </a:p>
        </p:txBody>
      </p:sp>
      <p:sp>
        <p:nvSpPr>
          <p:cNvPr id="18435" name="Content Placeholder 2"/>
          <p:cNvSpPr>
            <a:spLocks noGrp="1"/>
          </p:cNvSpPr>
          <p:nvPr>
            <p:ph idx="1"/>
          </p:nvPr>
        </p:nvSpPr>
        <p:spPr>
          <a:xfrm>
            <a:off x="457200" y="762000"/>
            <a:ext cx="8229600" cy="6096000"/>
          </a:xfrm>
        </p:spPr>
        <p:txBody>
          <a:bodyPr/>
          <a:lstStyle/>
          <a:p>
            <a:pPr eaLnBrk="1" hangingPunct="1">
              <a:buFont typeface="Arial" charset="0"/>
              <a:buNone/>
            </a:pPr>
            <a:r>
              <a:rPr lang="en-US" u="sng" smtClean="0">
                <a:latin typeface="Times New Roman" pitchFamily="18" charset="0"/>
                <a:cs typeface="Times New Roman" pitchFamily="18" charset="0"/>
              </a:rPr>
              <a:t>Design Methodology</a:t>
            </a:r>
          </a:p>
          <a:p>
            <a:pPr eaLnBrk="1" hangingPunct="1">
              <a:buFont typeface="Arial" charset="0"/>
              <a:buNone/>
            </a:pPr>
            <a:r>
              <a:rPr lang="en-US" smtClean="0">
                <a:latin typeface="Times New Roman" pitchFamily="18" charset="0"/>
                <a:cs typeface="Times New Roman" pitchFamily="18" charset="0"/>
              </a:rPr>
              <a:t>	Step 1: Identify your customer requirements.</a:t>
            </a:r>
          </a:p>
          <a:p>
            <a:pPr eaLnBrk="1" hangingPunct="1">
              <a:buFont typeface="Arial" charset="0"/>
              <a:buNone/>
            </a:pPr>
            <a:r>
              <a:rPr lang="en-US" smtClean="0">
                <a:latin typeface="Times New Roman" pitchFamily="18" charset="0"/>
                <a:cs typeface="Times New Roman" pitchFamily="18" charset="0"/>
              </a:rPr>
              <a:t>	Step 2: Characterize the existing network and 	sites.</a:t>
            </a:r>
          </a:p>
          <a:p>
            <a:pPr eaLnBrk="1" hangingPunct="1">
              <a:buFont typeface="Arial" charset="0"/>
              <a:buNone/>
            </a:pPr>
            <a:r>
              <a:rPr lang="en-US" smtClean="0">
                <a:latin typeface="Times New Roman" pitchFamily="18" charset="0"/>
                <a:cs typeface="Times New Roman" pitchFamily="18" charset="0"/>
              </a:rPr>
              <a:t>	Step 3: Design the network topology and 	solutions, which includes the following:</a:t>
            </a:r>
          </a:p>
          <a:p>
            <a:pPr eaLnBrk="1" hangingPunct="1">
              <a:buFont typeface="Arial" charset="0"/>
              <a:buNone/>
            </a:pPr>
            <a:r>
              <a:rPr lang="en-US" smtClean="0">
                <a:latin typeface="Times New Roman" pitchFamily="18" charset="0"/>
                <a:cs typeface="Times New Roman" pitchFamily="18" charset="0"/>
              </a:rPr>
              <a:t>			Possibly building a pilot or prototype 		network.</a:t>
            </a:r>
          </a:p>
          <a:p>
            <a:pPr eaLnBrk="1" hangingPunct="1">
              <a:buFont typeface="Arial" charset="0"/>
              <a:buNone/>
            </a:pPr>
            <a:r>
              <a:rPr lang="en-US" smtClean="0">
                <a:latin typeface="Times New Roman" pitchFamily="18" charset="0"/>
                <a:cs typeface="Times New Roman" pitchFamily="18" charset="0"/>
              </a:rPr>
              <a:t>			Creating a detailed design document.</a:t>
            </a:r>
          </a:p>
          <a:p>
            <a:pPr>
              <a:buFont typeface="Arial" charset="0"/>
              <a:buNone/>
            </a:pP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914400"/>
          </a:xfrm>
        </p:spPr>
        <p:txBody>
          <a:bodyPr/>
          <a:lstStyle/>
          <a:p>
            <a:r>
              <a:rPr lang="en-US" sz="4000" smtClean="0"/>
              <a:t>Review Week Two</a:t>
            </a:r>
          </a:p>
        </p:txBody>
      </p:sp>
      <p:sp>
        <p:nvSpPr>
          <p:cNvPr id="3" name="Content Placeholder 2"/>
          <p:cNvSpPr>
            <a:spLocks noGrp="1"/>
          </p:cNvSpPr>
          <p:nvPr>
            <p:ph idx="1"/>
          </p:nvPr>
        </p:nvSpPr>
        <p:spPr>
          <a:xfrm>
            <a:off x="457200" y="762000"/>
            <a:ext cx="8229600" cy="6096000"/>
          </a:xfrm>
        </p:spPr>
        <p:txBody>
          <a:bodyPr/>
          <a:lstStyle/>
          <a:p>
            <a:pPr eaLnBrk="1" hangingPunct="1">
              <a:buFont typeface="Arial" charset="0"/>
              <a:buNone/>
              <a:defRPr/>
            </a:pPr>
            <a:r>
              <a:rPr lang="en-US" u="sng" dirty="0" smtClean="0">
                <a:latin typeface="Times New Roman" pitchFamily="18" charset="0"/>
                <a:cs typeface="Times New Roman" pitchFamily="18" charset="0"/>
              </a:rPr>
              <a:t>Typical Organizational Goals</a:t>
            </a:r>
          </a:p>
          <a:p>
            <a:pPr marL="514350" indent="-514350" eaLnBrk="1" hangingPunct="1">
              <a:buFont typeface="+mj-lt"/>
              <a:buAutoNum type="arabicPeriod"/>
              <a:defRPr/>
            </a:pPr>
            <a:r>
              <a:rPr lang="en-US" dirty="0" smtClean="0">
                <a:latin typeface="Times New Roman" pitchFamily="18" charset="0"/>
                <a:cs typeface="Times New Roman" pitchFamily="18" charset="0"/>
              </a:rPr>
              <a:t>Increase revenue</a:t>
            </a:r>
          </a:p>
          <a:p>
            <a:pPr marL="514350" indent="-514350" eaLnBrk="1" hangingPunct="1">
              <a:buFont typeface="+mj-lt"/>
              <a:buAutoNum type="arabicPeriod"/>
              <a:defRPr/>
            </a:pPr>
            <a:r>
              <a:rPr lang="en-US" dirty="0" smtClean="0">
                <a:latin typeface="Times New Roman" pitchFamily="18" charset="0"/>
                <a:cs typeface="Times New Roman" pitchFamily="18" charset="0"/>
              </a:rPr>
              <a:t>Shorter development cycles</a:t>
            </a:r>
          </a:p>
          <a:p>
            <a:pPr marL="514350" indent="-514350" eaLnBrk="1" hangingPunct="1">
              <a:buFont typeface="+mj-lt"/>
              <a:buAutoNum type="arabicPeriod"/>
              <a:defRPr/>
            </a:pPr>
            <a:r>
              <a:rPr lang="en-US" dirty="0" smtClean="0">
                <a:latin typeface="Times New Roman" pitchFamily="18" charset="0"/>
                <a:cs typeface="Times New Roman" pitchFamily="18" charset="0"/>
              </a:rPr>
              <a:t>Improved customer support</a:t>
            </a:r>
          </a:p>
          <a:p>
            <a:pPr marL="514350" indent="-514350" eaLnBrk="1" hangingPunct="1">
              <a:buFont typeface="+mj-lt"/>
              <a:buAutoNum type="arabicPeriod"/>
              <a:defRPr/>
            </a:pPr>
            <a:r>
              <a:rPr lang="en-US" dirty="0" smtClean="0">
                <a:latin typeface="Times New Roman" pitchFamily="18" charset="0"/>
                <a:cs typeface="Times New Roman" pitchFamily="18" charset="0"/>
              </a:rPr>
              <a:t>Open the organization’s information infrastructure</a:t>
            </a:r>
          </a:p>
          <a:p>
            <a:pPr>
              <a:buFont typeface="Arial" charset="0"/>
              <a:buNone/>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914400"/>
          </a:xfrm>
        </p:spPr>
        <p:txBody>
          <a:bodyPr/>
          <a:lstStyle/>
          <a:p>
            <a:r>
              <a:rPr lang="en-US" sz="4000" smtClean="0"/>
              <a:t>Review Week Two</a:t>
            </a:r>
          </a:p>
        </p:txBody>
      </p:sp>
      <p:sp>
        <p:nvSpPr>
          <p:cNvPr id="20483" name="Content Placeholder 2"/>
          <p:cNvSpPr>
            <a:spLocks noGrp="1"/>
          </p:cNvSpPr>
          <p:nvPr>
            <p:ph idx="1"/>
          </p:nvPr>
        </p:nvSpPr>
        <p:spPr>
          <a:xfrm>
            <a:off x="457200" y="762000"/>
            <a:ext cx="8229600" cy="6096000"/>
          </a:xfrm>
        </p:spPr>
        <p:txBody>
          <a:bodyPr/>
          <a:lstStyle/>
          <a:p>
            <a:pPr>
              <a:buFont typeface="Arial" charset="0"/>
              <a:buNone/>
            </a:pPr>
            <a:r>
              <a:rPr lang="en-US" sz="2800" smtClean="0">
                <a:latin typeface="Times New Roman" pitchFamily="18" charset="0"/>
                <a:cs typeface="Times New Roman" pitchFamily="18" charset="0"/>
              </a:rPr>
              <a:t>New network designs often are driven by the introduction of new network applications.</a:t>
            </a:r>
          </a:p>
          <a:p>
            <a:pPr eaLnBrk="1" hangingPunct="1">
              <a:buFont typeface="Arial" charset="0"/>
              <a:buNone/>
            </a:pPr>
            <a:r>
              <a:rPr lang="en-US" sz="2800" u="sng" smtClean="0">
                <a:latin typeface="Times New Roman" pitchFamily="18" charset="0"/>
                <a:cs typeface="Times New Roman" pitchFamily="18" charset="0"/>
              </a:rPr>
              <a:t>Design Methodology</a:t>
            </a:r>
          </a:p>
          <a:p>
            <a:pPr eaLnBrk="1" hangingPunct="1">
              <a:buFont typeface="Arial" charset="0"/>
              <a:buNone/>
            </a:pPr>
            <a:r>
              <a:rPr lang="en-US" sz="2800" smtClean="0">
                <a:latin typeface="Times New Roman" pitchFamily="18" charset="0"/>
                <a:cs typeface="Times New Roman" pitchFamily="18" charset="0"/>
              </a:rPr>
              <a:t>	Use a design document to list and identify the network. Categories are as follows:</a:t>
            </a:r>
          </a:p>
          <a:p>
            <a:pPr eaLnBrk="1" hangingPunct="1">
              <a:buFont typeface="Arial" charset="0"/>
              <a:buNone/>
            </a:pPr>
            <a:r>
              <a:rPr lang="en-US" sz="2800" smtClean="0">
                <a:latin typeface="Times New Roman" pitchFamily="18" charset="0"/>
                <a:cs typeface="Times New Roman" pitchFamily="18" charset="0"/>
              </a:rPr>
              <a:t>		Introduction</a:t>
            </a:r>
          </a:p>
          <a:p>
            <a:pPr eaLnBrk="1" hangingPunct="1">
              <a:buFont typeface="Arial" charset="0"/>
              <a:buNone/>
            </a:pPr>
            <a:r>
              <a:rPr lang="en-US" sz="2800" smtClean="0">
                <a:latin typeface="Times New Roman" pitchFamily="18" charset="0"/>
                <a:cs typeface="Times New Roman" pitchFamily="18" charset="0"/>
              </a:rPr>
              <a:t>		Design requirements</a:t>
            </a:r>
          </a:p>
          <a:p>
            <a:pPr eaLnBrk="1" hangingPunct="1">
              <a:buFont typeface="Arial" charset="0"/>
              <a:buNone/>
            </a:pPr>
            <a:r>
              <a:rPr lang="en-US" sz="2800" smtClean="0">
                <a:latin typeface="Times New Roman" pitchFamily="18" charset="0"/>
                <a:cs typeface="Times New Roman" pitchFamily="18" charset="0"/>
              </a:rPr>
              <a:t>		Existing network infrastructure</a:t>
            </a:r>
          </a:p>
          <a:p>
            <a:pPr eaLnBrk="1" hangingPunct="1">
              <a:buFont typeface="Arial" charset="0"/>
              <a:buNone/>
            </a:pPr>
            <a:r>
              <a:rPr lang="en-US" sz="2800" smtClean="0">
                <a:latin typeface="Times New Roman" pitchFamily="18" charset="0"/>
                <a:cs typeface="Times New Roman" pitchFamily="18" charset="0"/>
              </a:rPr>
              <a:t>		Design</a:t>
            </a:r>
          </a:p>
          <a:p>
            <a:pPr eaLnBrk="1" hangingPunct="1">
              <a:buFont typeface="Arial" charset="0"/>
              <a:buNone/>
            </a:pPr>
            <a:r>
              <a:rPr lang="en-US" sz="2800" smtClean="0">
                <a:latin typeface="Times New Roman" pitchFamily="18" charset="0"/>
                <a:cs typeface="Times New Roman" pitchFamily="18" charset="0"/>
              </a:rPr>
              <a:t>		Proof of Concept</a:t>
            </a:r>
          </a:p>
          <a:p>
            <a:pPr eaLnBrk="1" hangingPunct="1">
              <a:buFont typeface="Arial" charset="0"/>
              <a:buNone/>
            </a:pPr>
            <a:r>
              <a:rPr lang="en-US" sz="2800" smtClean="0">
                <a:latin typeface="Times New Roman" pitchFamily="18" charset="0"/>
                <a:cs typeface="Times New Roman" pitchFamily="18" charset="0"/>
              </a:rPr>
              <a:t>		Implementation plan</a:t>
            </a:r>
          </a:p>
          <a:p>
            <a:pPr eaLnBrk="1" hangingPunct="1">
              <a:buFont typeface="Arial" charset="0"/>
              <a:buNone/>
            </a:pPr>
            <a:r>
              <a:rPr lang="en-US" sz="2800" smtClean="0">
                <a:latin typeface="Times New Roman" pitchFamily="18" charset="0"/>
                <a:cs typeface="Times New Roman" pitchFamily="18" charset="0"/>
              </a:rPr>
              <a:t>		Appendixes</a:t>
            </a:r>
          </a:p>
          <a:p>
            <a:pPr>
              <a:buFont typeface="Arial" charset="0"/>
              <a:buNone/>
            </a:pPr>
            <a:endParaRPr lang="en-US" sz="28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0"/>
            <a:ext cx="7772400" cy="990600"/>
          </a:xfrm>
        </p:spPr>
        <p:txBody>
          <a:bodyPr/>
          <a:lstStyle/>
          <a:p>
            <a:pPr eaLnBrk="1" hangingPunct="1"/>
            <a:r>
              <a:rPr lang="en-US" smtClean="0"/>
              <a:t>Week Three Agenda</a:t>
            </a:r>
          </a:p>
        </p:txBody>
      </p:sp>
      <p:sp>
        <p:nvSpPr>
          <p:cNvPr id="3" name="Subtitle 2"/>
          <p:cNvSpPr>
            <a:spLocks noGrp="1"/>
          </p:cNvSpPr>
          <p:nvPr>
            <p:ph type="subTitle" idx="1"/>
          </p:nvPr>
        </p:nvSpPr>
        <p:spPr>
          <a:xfrm>
            <a:off x="228600" y="990600"/>
            <a:ext cx="8610600" cy="5867400"/>
          </a:xfrm>
        </p:spPr>
        <p:txBody>
          <a:bodyPr rtlCol="0">
            <a:normAutofit/>
          </a:bodyPr>
          <a:lstStyle/>
          <a:p>
            <a:pPr algn="l" eaLnBrk="1" hangingPunct="1">
              <a:defRPr/>
            </a:pPr>
            <a:r>
              <a:rPr lang="en-US" dirty="0" smtClean="0"/>
              <a:t>Attendance</a:t>
            </a:r>
          </a:p>
          <a:p>
            <a:pPr algn="l" eaLnBrk="1" hangingPunct="1">
              <a:defRPr/>
            </a:pPr>
            <a:r>
              <a:rPr lang="en-US" dirty="0" smtClean="0"/>
              <a:t>Announcements</a:t>
            </a:r>
          </a:p>
          <a:p>
            <a:pPr algn="l" eaLnBrk="1" hangingPunct="1">
              <a:defRPr/>
            </a:pPr>
            <a:r>
              <a:rPr lang="en-US" dirty="0" smtClean="0"/>
              <a:t>Review week one information</a:t>
            </a:r>
          </a:p>
          <a:p>
            <a:pPr algn="l" eaLnBrk="1" hangingPunct="1">
              <a:defRPr/>
            </a:pPr>
            <a:r>
              <a:rPr lang="en-US" dirty="0" smtClean="0"/>
              <a:t>Current week information</a:t>
            </a:r>
          </a:p>
          <a:p>
            <a:pPr algn="l" eaLnBrk="1" hangingPunct="1">
              <a:defRPr/>
            </a:pPr>
            <a:r>
              <a:rPr lang="en-US" dirty="0" smtClean="0"/>
              <a:t>Discuss lab assignment</a:t>
            </a:r>
          </a:p>
          <a:p>
            <a:pPr eaLnBrk="1" fontAlgn="auto" hangingPunct="1">
              <a:spcAft>
                <a:spcPts val="0"/>
              </a:spcAft>
              <a:defRPr/>
            </a:pPr>
            <a:endParaRPr lang="en-US" dirty="0" smtClean="0"/>
          </a:p>
          <a:p>
            <a:pPr algn="l" eaLnBrk="1" fontAlgn="auto" hangingPunct="1">
              <a:spcAft>
                <a:spcPts val="0"/>
              </a:spcAft>
              <a:buFont typeface="Arial" pitchFamily="34" charset="0"/>
              <a:buNone/>
              <a:defRPr/>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914400"/>
          </a:xfrm>
        </p:spPr>
        <p:txBody>
          <a:bodyPr/>
          <a:lstStyle/>
          <a:p>
            <a:r>
              <a:rPr lang="en-US" sz="4000" smtClean="0"/>
              <a:t>Review Week Two</a:t>
            </a:r>
          </a:p>
        </p:txBody>
      </p:sp>
      <p:sp>
        <p:nvSpPr>
          <p:cNvPr id="21507" name="Content Placeholder 2"/>
          <p:cNvSpPr>
            <a:spLocks noGrp="1"/>
          </p:cNvSpPr>
          <p:nvPr>
            <p:ph idx="1"/>
          </p:nvPr>
        </p:nvSpPr>
        <p:spPr>
          <a:xfrm>
            <a:off x="457200" y="762000"/>
            <a:ext cx="8229600" cy="6096000"/>
          </a:xfrm>
        </p:spPr>
        <p:txBody>
          <a:bodyPr/>
          <a:lstStyle/>
          <a:p>
            <a:pPr eaLnBrk="1" hangingPunct="1">
              <a:buFont typeface="Arial" charset="0"/>
              <a:buNone/>
            </a:pPr>
            <a:r>
              <a:rPr lang="en-US" u="sng" smtClean="0">
                <a:latin typeface="Times New Roman" pitchFamily="18" charset="0"/>
                <a:cs typeface="Times New Roman" pitchFamily="18" charset="0"/>
              </a:rPr>
              <a:t>Network Design Tools</a:t>
            </a:r>
          </a:p>
          <a:p>
            <a:pPr eaLnBrk="1" hangingPunct="1">
              <a:buFont typeface="Arial" charset="0"/>
              <a:buNone/>
            </a:pPr>
            <a:r>
              <a:rPr lang="en-US" smtClean="0">
                <a:latin typeface="Times New Roman" pitchFamily="18" charset="0"/>
                <a:cs typeface="Times New Roman" pitchFamily="18" charset="0"/>
              </a:rPr>
              <a:t>	A </a:t>
            </a:r>
            <a:r>
              <a:rPr lang="en-US" u="sng" smtClean="0">
                <a:latin typeface="Times New Roman" pitchFamily="18" charset="0"/>
                <a:cs typeface="Times New Roman" pitchFamily="18" charset="0"/>
              </a:rPr>
              <a:t>pilot network</a:t>
            </a:r>
            <a:r>
              <a:rPr lang="en-US" smtClean="0">
                <a:latin typeface="Times New Roman" pitchFamily="18" charset="0"/>
                <a:cs typeface="Times New Roman" pitchFamily="18" charset="0"/>
              </a:rPr>
              <a:t>: Tests and verifies the design before the network is implemented to the real world. Could be a subset of the existing network.</a:t>
            </a:r>
          </a:p>
          <a:p>
            <a:pPr eaLnBrk="1" hangingPunct="1">
              <a:buFont typeface="Arial" charset="0"/>
              <a:buNone/>
            </a:pPr>
            <a:r>
              <a:rPr lang="en-US" smtClean="0">
                <a:latin typeface="Times New Roman" pitchFamily="18" charset="0"/>
                <a:cs typeface="Times New Roman" pitchFamily="18" charset="0"/>
              </a:rPr>
              <a:t>	A </a:t>
            </a:r>
            <a:r>
              <a:rPr lang="en-US" u="sng" smtClean="0">
                <a:latin typeface="Times New Roman" pitchFamily="18" charset="0"/>
                <a:cs typeface="Times New Roman" pitchFamily="18" charset="0"/>
              </a:rPr>
              <a:t>prototype network</a:t>
            </a:r>
            <a:r>
              <a:rPr lang="en-US" smtClean="0">
                <a:latin typeface="Times New Roman" pitchFamily="18" charset="0"/>
                <a:cs typeface="Times New Roman" pitchFamily="18" charset="0"/>
              </a:rPr>
              <a:t>: Tests and verifies a redesign in an isolated network before it is applied to the existing network.</a:t>
            </a:r>
          </a:p>
          <a:p>
            <a:pPr>
              <a:buFont typeface="Arial" charset="0"/>
              <a:buNone/>
            </a:pP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914400"/>
          </a:xfrm>
        </p:spPr>
        <p:txBody>
          <a:bodyPr/>
          <a:lstStyle/>
          <a:p>
            <a:r>
              <a:rPr lang="en-US" sz="4000" smtClean="0"/>
              <a:t>Review Week Two</a:t>
            </a:r>
          </a:p>
        </p:txBody>
      </p:sp>
      <p:sp>
        <p:nvSpPr>
          <p:cNvPr id="22531" name="Content Placeholder 2"/>
          <p:cNvSpPr>
            <a:spLocks noGrp="1"/>
          </p:cNvSpPr>
          <p:nvPr>
            <p:ph idx="1"/>
          </p:nvPr>
        </p:nvSpPr>
        <p:spPr>
          <a:xfrm>
            <a:off x="457200" y="762000"/>
            <a:ext cx="8229600" cy="6096000"/>
          </a:xfrm>
        </p:spPr>
        <p:txBody>
          <a:bodyPr/>
          <a:lstStyle/>
          <a:p>
            <a:pPr eaLnBrk="1" hangingPunct="1">
              <a:buFont typeface="Arial" charset="0"/>
              <a:buNone/>
            </a:pPr>
            <a:r>
              <a:rPr lang="en-US" u="sng" smtClean="0">
                <a:latin typeface="Times New Roman" pitchFamily="18" charset="0"/>
                <a:cs typeface="Times New Roman" pitchFamily="18" charset="0"/>
              </a:rPr>
              <a:t>Top-Down Approach </a:t>
            </a:r>
            <a:r>
              <a:rPr lang="en-US" smtClean="0">
                <a:latin typeface="Times New Roman" pitchFamily="18" charset="0"/>
                <a:cs typeface="Times New Roman" pitchFamily="18" charset="0"/>
              </a:rPr>
              <a:t>can be used to design a network solution, after the organizational requirements and documenting the existing network. This approach allows the designer to view the picture before worrying about the details.	</a:t>
            </a:r>
          </a:p>
          <a:p>
            <a:pPr eaLnBrk="1" hangingPunct="1">
              <a:buFont typeface="Arial" charset="0"/>
              <a:buNone/>
            </a:pPr>
            <a:r>
              <a:rPr lang="en-US" u="sng" smtClean="0">
                <a:latin typeface="Times New Roman" pitchFamily="18" charset="0"/>
                <a:cs typeface="Times New Roman" pitchFamily="18" charset="0"/>
              </a:rPr>
              <a:t>Botton-up Approach </a:t>
            </a:r>
            <a:r>
              <a:rPr lang="en-US" smtClean="0">
                <a:latin typeface="Times New Roman" pitchFamily="18" charset="0"/>
                <a:cs typeface="Times New Roman" pitchFamily="18" charset="0"/>
              </a:rPr>
              <a:t>has a limited usage. If the network is small or if the network is faced with a critical situation, should this approach be used.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066800"/>
          </a:xfrm>
        </p:spPr>
        <p:txBody>
          <a:bodyPr/>
          <a:lstStyle/>
          <a:p>
            <a:r>
              <a:rPr lang="en-US" sz="4000" smtClean="0"/>
              <a:t>Review Week Two</a:t>
            </a:r>
          </a:p>
        </p:txBody>
      </p:sp>
      <p:sp>
        <p:nvSpPr>
          <p:cNvPr id="23555" name="Content Placeholder 2"/>
          <p:cNvSpPr>
            <a:spLocks noGrp="1"/>
          </p:cNvSpPr>
          <p:nvPr>
            <p:ph idx="1"/>
          </p:nvPr>
        </p:nvSpPr>
        <p:spPr>
          <a:xfrm>
            <a:off x="457200" y="838200"/>
            <a:ext cx="8229600" cy="5715000"/>
          </a:xfrm>
        </p:spPr>
        <p:txBody>
          <a:bodyPr/>
          <a:lstStyle/>
          <a:p>
            <a:pPr eaLnBrk="1" hangingPunct="1">
              <a:buFont typeface="Arial" charset="0"/>
              <a:buNone/>
            </a:pPr>
            <a:r>
              <a:rPr lang="en-US" sz="2800" u="sng" smtClean="0">
                <a:latin typeface="Times New Roman" pitchFamily="18" charset="0"/>
                <a:cs typeface="Times New Roman" pitchFamily="18" charset="0"/>
              </a:rPr>
              <a:t>Convergence</a:t>
            </a:r>
            <a:r>
              <a:rPr lang="en-US" sz="2800" smtClean="0">
                <a:latin typeface="Times New Roman" pitchFamily="18" charset="0"/>
                <a:cs typeface="Times New Roman" pitchFamily="18" charset="0"/>
              </a:rPr>
              <a:t> this is the process for all routers in an internetwork to update their routing tables and create a consistent view of the network, using the best possible path. No user data is passed during a convergence time.</a:t>
            </a:r>
          </a:p>
          <a:p>
            <a:pPr eaLnBrk="1" hangingPunct="1">
              <a:buFont typeface="Arial" charset="0"/>
              <a:buNone/>
            </a:pPr>
            <a:r>
              <a:rPr lang="en-US" sz="2800" u="sng" smtClean="0">
                <a:latin typeface="Times New Roman" pitchFamily="18" charset="0"/>
                <a:cs typeface="Times New Roman" pitchFamily="18" charset="0"/>
              </a:rPr>
              <a:t>Latency </a:t>
            </a:r>
            <a:r>
              <a:rPr lang="en-US" sz="2800" smtClean="0">
                <a:latin typeface="Times New Roman" pitchFamily="18" charset="0"/>
                <a:cs typeface="Times New Roman" pitchFamily="18" charset="0"/>
              </a:rPr>
              <a:t>is the time it takes a data packet to get from one location to another.</a:t>
            </a:r>
          </a:p>
          <a:p>
            <a:pPr eaLnBrk="1" hangingPunct="1">
              <a:buFont typeface="Arial" charset="0"/>
              <a:buNone/>
            </a:pPr>
            <a:r>
              <a:rPr lang="en-US" sz="2800" u="sng" smtClean="0">
                <a:latin typeface="Times New Roman" pitchFamily="18" charset="0"/>
                <a:cs typeface="Times New Roman" pitchFamily="18" charset="0"/>
              </a:rPr>
              <a:t>Internet Control Message Protocol (ICMP) </a:t>
            </a:r>
            <a:r>
              <a:rPr lang="en-US" sz="2800" smtClean="0">
                <a:latin typeface="Times New Roman" pitchFamily="18" charset="0"/>
                <a:cs typeface="Times New Roman" pitchFamily="18" charset="0"/>
              </a:rPr>
              <a:t>is used by IP for many different services. ICMP is a management protocol and messaging service provider for IP. Its messages are carried as IP datagram's.</a:t>
            </a:r>
          </a:p>
          <a:p>
            <a:pPr eaLnBrk="1" hangingPunct="1">
              <a:buFont typeface="Arial" charset="0"/>
              <a:buNone/>
            </a:pPr>
            <a:endParaRPr lang="en-US" sz="2800" smtClean="0">
              <a:latin typeface="Times New Roman" pitchFamily="18" charset="0"/>
              <a:cs typeface="Times New Roman" pitchFamily="18" charset="0"/>
            </a:endParaRPr>
          </a:p>
          <a:p>
            <a:pPr>
              <a:buFont typeface="Arial" charset="0"/>
              <a:buNone/>
            </a:pPr>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Structuring and Modularizing the Network</a:t>
            </a:r>
            <a:endParaRPr lang="en-US" sz="4000" smtClean="0"/>
          </a:p>
        </p:txBody>
      </p:sp>
      <p:sp>
        <p:nvSpPr>
          <p:cNvPr id="3" name="Subtitle 2"/>
          <p:cNvSpPr>
            <a:spLocks noGrp="1"/>
          </p:cNvSpPr>
          <p:nvPr>
            <p:ph type="subTitle" idx="1"/>
          </p:nvPr>
        </p:nvSpPr>
        <p:spPr>
          <a:xfrm>
            <a:off x="228600" y="990600"/>
            <a:ext cx="8610600" cy="5867400"/>
          </a:xfrm>
        </p:spPr>
        <p:txBody>
          <a:bodyPr rtlCol="0">
            <a:normAutofit/>
          </a:bodyPr>
          <a:lstStyle/>
          <a:p>
            <a:pPr algn="l" eaLnBrk="1" fontAlgn="auto" hangingPunct="1">
              <a:spcAft>
                <a:spcPts val="0"/>
              </a:spcAft>
              <a:buFont typeface="Arial" pitchFamily="34" charset="0"/>
              <a:buNone/>
              <a:defRPr/>
            </a:pPr>
            <a:r>
              <a:rPr lang="en-US" dirty="0" smtClean="0">
                <a:latin typeface="Times New Roman" pitchFamily="18" charset="0"/>
                <a:cs typeface="Times New Roman" pitchFamily="18" charset="0"/>
              </a:rPr>
              <a:t>		</a:t>
            </a:r>
          </a:p>
          <a:p>
            <a:pPr algn="l" eaLnBrk="1" fontAlgn="auto" hangingPunct="1">
              <a:spcAft>
                <a:spcPts val="0"/>
              </a:spcAft>
              <a:buFont typeface="Arial" pitchFamily="34" charset="0"/>
              <a:buNone/>
              <a:defRPr/>
            </a:pP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Cisco Enterprise Architecture:</a:t>
            </a:r>
          </a:p>
          <a:p>
            <a:pPr algn="l" eaLnBrk="1" fontAlgn="auto" hangingPunct="1">
              <a:spcAft>
                <a:spcPts val="0"/>
              </a:spcAft>
              <a:buFont typeface="Arial" pitchFamily="34" charset="0"/>
              <a:buNone/>
              <a:defRPr/>
            </a:pPr>
            <a:r>
              <a:rPr lang="en-US" dirty="0" smtClean="0">
                <a:latin typeface="Times New Roman" pitchFamily="18" charset="0"/>
                <a:cs typeface="Times New Roman" pitchFamily="18" charset="0"/>
              </a:rPr>
              <a:t>		Enterprise Campus </a:t>
            </a:r>
          </a:p>
          <a:p>
            <a:pPr algn="l" eaLnBrk="1" fontAlgn="auto" hangingPunct="1">
              <a:spcAft>
                <a:spcPts val="0"/>
              </a:spcAft>
              <a:buFont typeface="Arial" pitchFamily="34" charset="0"/>
              <a:buNone/>
              <a:defRPr/>
            </a:pPr>
            <a:r>
              <a:rPr lang="en-US" dirty="0" smtClean="0">
                <a:latin typeface="Times New Roman" pitchFamily="18" charset="0"/>
                <a:cs typeface="Times New Roman" pitchFamily="18" charset="0"/>
              </a:rPr>
              <a:t>		Enterprise Edge</a:t>
            </a:r>
          </a:p>
          <a:p>
            <a:pPr algn="l" eaLnBrk="1" fontAlgn="auto" hangingPunct="1">
              <a:spcAft>
                <a:spcPts val="0"/>
              </a:spcAft>
              <a:buFont typeface="Arial" pitchFamily="34" charset="0"/>
              <a:buNone/>
              <a:defRPr/>
            </a:pPr>
            <a:r>
              <a:rPr lang="en-US" dirty="0" smtClean="0">
                <a:latin typeface="Times New Roman" pitchFamily="18" charset="0"/>
                <a:cs typeface="Times New Roman" pitchFamily="18" charset="0"/>
              </a:rPr>
              <a:t>		Service Provider</a:t>
            </a:r>
          </a:p>
          <a:p>
            <a:pPr algn="l" eaLnBrk="1" fontAlgn="auto" hangingPunct="1">
              <a:spcAft>
                <a:spcPts val="0"/>
              </a:spcAft>
              <a:buFont typeface="Arial" pitchFamily="34" charset="0"/>
              <a:buNone/>
              <a:defRPr/>
            </a:pPr>
            <a:r>
              <a:rPr lang="en-US" dirty="0" smtClean="0">
                <a:latin typeface="Times New Roman" pitchFamily="18" charset="0"/>
                <a:cs typeface="Times New Roman" pitchFamily="18" charset="0"/>
              </a:rPr>
              <a:t>		Remote Enterprise</a:t>
            </a:r>
          </a:p>
          <a:p>
            <a:pPr algn="l" eaLnBrk="1" fontAlgn="auto" hangingPunct="1">
              <a:spcAft>
                <a:spcPts val="0"/>
              </a:spcAft>
              <a:buFont typeface="Arial" pitchFamily="34" charset="0"/>
              <a:buNone/>
              <a:defRPr/>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Structuring and Modularizing the Network</a:t>
            </a:r>
            <a:endParaRPr lang="en-US" sz="4000" smtClean="0"/>
          </a:p>
        </p:txBody>
      </p:sp>
      <p:sp>
        <p:nvSpPr>
          <p:cNvPr id="3" name="Subtitle 2"/>
          <p:cNvSpPr>
            <a:spLocks noGrp="1"/>
          </p:cNvSpPr>
          <p:nvPr>
            <p:ph type="subTitle" idx="1"/>
          </p:nvPr>
        </p:nvSpPr>
        <p:spPr>
          <a:xfrm>
            <a:off x="228600" y="990600"/>
            <a:ext cx="8610600" cy="5867400"/>
          </a:xfrm>
        </p:spPr>
        <p:txBody>
          <a:bodyPr rtlCol="0">
            <a:normAutofit/>
          </a:bodyPr>
          <a:lstStyle/>
          <a:p>
            <a:pPr algn="l" eaLnBrk="1" hangingPunct="1">
              <a:defRPr/>
            </a:pPr>
            <a:r>
              <a:rPr lang="en-US" dirty="0" smtClean="0">
                <a:latin typeface="Times New Roman" pitchFamily="18" charset="0"/>
                <a:cs typeface="Times New Roman" pitchFamily="18" charset="0"/>
              </a:rPr>
              <a:t>	Services</a:t>
            </a:r>
          </a:p>
          <a:p>
            <a:pPr lvl="1" algn="l" eaLnBrk="1" hangingPunct="1">
              <a:defRPr/>
            </a:pPr>
            <a:r>
              <a:rPr lang="en-US" sz="3200" dirty="0" smtClean="0">
                <a:latin typeface="Times New Roman" pitchFamily="18" charset="0"/>
                <a:cs typeface="Times New Roman" pitchFamily="18" charset="0"/>
              </a:rPr>
              <a:t>		Security</a:t>
            </a:r>
          </a:p>
          <a:p>
            <a:pPr lvl="1" algn="l" eaLnBrk="1" hangingPunct="1">
              <a:defRPr/>
            </a:pPr>
            <a:r>
              <a:rPr lang="en-US" sz="3200" dirty="0" smtClean="0">
                <a:latin typeface="Times New Roman" pitchFamily="18" charset="0"/>
                <a:cs typeface="Times New Roman" pitchFamily="18" charset="0"/>
              </a:rPr>
              <a:t>		High Availability</a:t>
            </a:r>
          </a:p>
          <a:p>
            <a:pPr lvl="1" algn="l" eaLnBrk="1" hangingPunct="1">
              <a:defRPr/>
            </a:pPr>
            <a:r>
              <a:rPr lang="en-US" sz="3200" dirty="0" smtClean="0">
                <a:latin typeface="Times New Roman" pitchFamily="18" charset="0"/>
                <a:cs typeface="Times New Roman" pitchFamily="18" charset="0"/>
              </a:rPr>
              <a:t>		Voice Services</a:t>
            </a:r>
          </a:p>
          <a:p>
            <a:pPr algn="l" eaLnBrk="1" hangingPunct="1">
              <a:defRPr/>
            </a:pPr>
            <a:r>
              <a:rPr lang="en-US" dirty="0" smtClean="0">
                <a:latin typeface="Times New Roman" pitchFamily="18" charset="0"/>
                <a:cs typeface="Times New Roman" pitchFamily="18" charset="0"/>
              </a:rPr>
              <a:t>	Network Management</a:t>
            </a:r>
          </a:p>
          <a:p>
            <a:pPr algn="l" eaLnBrk="1" hangingPunct="1">
              <a:defRPr/>
            </a:pPr>
            <a:r>
              <a:rPr lang="en-US" dirty="0" smtClean="0">
                <a:latin typeface="Times New Roman" pitchFamily="18" charset="0"/>
                <a:cs typeface="Times New Roman" pitchFamily="18" charset="0"/>
              </a:rPr>
              <a:t>	SNMP</a:t>
            </a:r>
          </a:p>
          <a:p>
            <a:pPr algn="l" eaLnBrk="1" hangingPunct="1">
              <a:defRPr/>
            </a:pPr>
            <a:r>
              <a:rPr lang="en-US" dirty="0" smtClean="0">
                <a:latin typeface="Times New Roman" pitchFamily="18" charset="0"/>
                <a:cs typeface="Times New Roman" pitchFamily="18" charset="0"/>
              </a:rPr>
              <a:t>	MIB</a:t>
            </a:r>
          </a:p>
          <a:p>
            <a:pPr algn="l" eaLnBrk="1" hangingPunct="1">
              <a:defRPr/>
            </a:pPr>
            <a:r>
              <a:rPr lang="en-US" dirty="0" smtClean="0">
                <a:latin typeface="Times New Roman" pitchFamily="18" charset="0"/>
                <a:cs typeface="Times New Roman" pitchFamily="18" charset="0"/>
              </a:rPr>
              <a:t>	RMON</a:t>
            </a:r>
          </a:p>
          <a:p>
            <a:pPr algn="l" eaLnBrk="1" hangingPunct="1">
              <a:defRPr/>
            </a:pP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Hierarchy Model Benefits</a:t>
            </a:r>
          </a:p>
        </p:txBody>
      </p:sp>
      <p:sp>
        <p:nvSpPr>
          <p:cNvPr id="3" name="Subtitle 2"/>
          <p:cNvSpPr>
            <a:spLocks noGrp="1"/>
          </p:cNvSpPr>
          <p:nvPr>
            <p:ph type="subTitle" idx="1"/>
          </p:nvPr>
        </p:nvSpPr>
        <p:spPr>
          <a:xfrm>
            <a:off x="228600" y="990600"/>
            <a:ext cx="8610600" cy="5867400"/>
          </a:xfrm>
        </p:spPr>
        <p:txBody>
          <a:bodyPr rtlCol="0">
            <a:normAutofit fontScale="85000" lnSpcReduction="10000"/>
          </a:bodyPr>
          <a:lstStyle/>
          <a:p>
            <a:pPr marL="742950" indent="-742950" algn="l" eaLnBrk="1" fontAlgn="auto" hangingPunct="1">
              <a:spcAft>
                <a:spcPts val="0"/>
              </a:spcAft>
              <a:buFont typeface="+mj-lt"/>
              <a:buAutoNum type="arabicPeriod"/>
              <a:defRPr/>
            </a:pPr>
            <a:r>
              <a:rPr lang="en-US" sz="3800" dirty="0" smtClean="0">
                <a:latin typeface="Times New Roman" pitchFamily="18" charset="0"/>
                <a:cs typeface="Times New Roman" pitchFamily="18" charset="0"/>
              </a:rPr>
              <a:t> Provides an opportunity for flexibility</a:t>
            </a:r>
          </a:p>
          <a:p>
            <a:pPr marL="742950" indent="-742950" algn="l" eaLnBrk="1" fontAlgn="auto" hangingPunct="1">
              <a:spcAft>
                <a:spcPts val="0"/>
              </a:spcAft>
              <a:buFont typeface="+mj-lt"/>
              <a:buAutoNum type="arabicPeriod"/>
              <a:defRPr/>
            </a:pPr>
            <a:r>
              <a:rPr lang="en-US" sz="3800" dirty="0" smtClean="0">
                <a:latin typeface="Times New Roman" pitchFamily="18" charset="0"/>
                <a:cs typeface="Times New Roman" pitchFamily="18" charset="0"/>
              </a:rPr>
              <a:t>	Sub divides a system into smaller parts </a:t>
            </a:r>
          </a:p>
          <a:p>
            <a:pPr marL="742950" indent="-742950" algn="l" eaLnBrk="1" fontAlgn="auto" hangingPunct="1">
              <a:spcAft>
                <a:spcPts val="0"/>
              </a:spcAft>
              <a:buFont typeface="+mj-lt"/>
              <a:buAutoNum type="arabicPeriod"/>
              <a:defRPr/>
            </a:pPr>
            <a:r>
              <a:rPr lang="en-US" sz="3800" dirty="0" smtClean="0">
                <a:latin typeface="Times New Roman" pitchFamily="18" charset="0"/>
                <a:cs typeface="Times New Roman" pitchFamily="18" charset="0"/>
              </a:rPr>
              <a:t>	Modules can be created independently</a:t>
            </a:r>
          </a:p>
          <a:p>
            <a:pPr marL="742950" indent="-742950" algn="l" eaLnBrk="1" fontAlgn="auto" hangingPunct="1">
              <a:spcAft>
                <a:spcPts val="0"/>
              </a:spcAft>
              <a:buFont typeface="+mj-lt"/>
              <a:buAutoNum type="arabicPeriod"/>
              <a:defRPr/>
            </a:pPr>
            <a:r>
              <a:rPr lang="en-US" sz="3800" dirty="0" smtClean="0">
                <a:latin typeface="Times New Roman" pitchFamily="18" charset="0"/>
                <a:cs typeface="Times New Roman" pitchFamily="18" charset="0"/>
              </a:rPr>
              <a:t>	Modules can be utilized in different systems 			to drive multiple	functions</a:t>
            </a:r>
          </a:p>
          <a:p>
            <a:pPr marL="742950" indent="-742950" algn="l" eaLnBrk="1" fontAlgn="auto" hangingPunct="1">
              <a:spcAft>
                <a:spcPts val="0"/>
              </a:spcAft>
              <a:buFont typeface="+mj-lt"/>
              <a:buAutoNum type="arabicPeriod"/>
              <a:defRPr/>
            </a:pPr>
            <a:r>
              <a:rPr lang="en-US" sz="3800" dirty="0" smtClean="0">
                <a:latin typeface="Times New Roman" pitchFamily="18" charset="0"/>
                <a:cs typeface="Times New Roman" pitchFamily="18" charset="0"/>
              </a:rPr>
              <a:t>	Easier to implement</a:t>
            </a:r>
          </a:p>
          <a:p>
            <a:pPr marL="742950" indent="-742950" algn="l" eaLnBrk="1" fontAlgn="auto" hangingPunct="1">
              <a:spcAft>
                <a:spcPts val="0"/>
              </a:spcAft>
              <a:buFont typeface="+mj-lt"/>
              <a:buAutoNum type="arabicPeriod"/>
              <a:defRPr/>
            </a:pPr>
            <a:r>
              <a:rPr lang="en-US" sz="3800" dirty="0" smtClean="0">
                <a:latin typeface="Times New Roman" pitchFamily="18" charset="0"/>
                <a:cs typeface="Times New Roman" pitchFamily="18" charset="0"/>
              </a:rPr>
              <a:t>	Provides an efficient method of solving and </a:t>
            </a:r>
          </a:p>
          <a:p>
            <a:pPr algn="l" eaLnBrk="1" fontAlgn="auto" hangingPunct="1">
              <a:spcAft>
                <a:spcPts val="0"/>
              </a:spcAft>
              <a:buFont typeface="Arial" pitchFamily="34" charset="0"/>
              <a:buNone/>
              <a:defRPr/>
            </a:pPr>
            <a:r>
              <a:rPr lang="en-US" sz="3800" dirty="0" smtClean="0">
                <a:latin typeface="Times New Roman" pitchFamily="18" charset="0"/>
                <a:cs typeface="Times New Roman" pitchFamily="18" charset="0"/>
              </a:rPr>
              <a:t>		scaling complex tasks</a:t>
            </a:r>
          </a:p>
          <a:p>
            <a:pPr algn="l"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algn="l" eaLnBrk="1" fontAlgn="auto" hangingPunct="1">
              <a:spcAft>
                <a:spcPts val="0"/>
              </a:spcAft>
              <a:buFont typeface="Arial" pitchFamily="34" charset="0"/>
              <a:buNone/>
              <a:defRPr/>
            </a:pPr>
            <a:r>
              <a:rPr lang="en-US" dirty="0" smtClean="0">
                <a:latin typeface="Times New Roman" pitchFamily="18" charset="0"/>
                <a:cs typeface="Times New Roman"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5800" y="0"/>
            <a:ext cx="7772400" cy="838200"/>
          </a:xfrm>
        </p:spPr>
        <p:txBody>
          <a:bodyPr/>
          <a:lstStyle/>
          <a:p>
            <a:pPr eaLnBrk="1" hangingPunct="1"/>
            <a:r>
              <a:rPr lang="en-US" sz="4000" u="sng" smtClean="0"/>
              <a:t>Enterprise Campus</a:t>
            </a:r>
          </a:p>
        </p:txBody>
      </p:sp>
      <p:sp>
        <p:nvSpPr>
          <p:cNvPr id="3" name="Subtitle 2"/>
          <p:cNvSpPr>
            <a:spLocks noGrp="1"/>
          </p:cNvSpPr>
          <p:nvPr>
            <p:ph type="subTitle" idx="1"/>
          </p:nvPr>
        </p:nvSpPr>
        <p:spPr>
          <a:xfrm>
            <a:off x="228600" y="533400"/>
            <a:ext cx="8610600" cy="6324600"/>
          </a:xfrm>
        </p:spPr>
        <p:txBody>
          <a:bodyPr rtlCol="0">
            <a:noAutofit/>
          </a:bodyPr>
          <a:lstStyle/>
          <a:p>
            <a:pPr algn="l" eaLnBrk="1" fontAlgn="auto" hangingPunct="1">
              <a:spcAft>
                <a:spcPts val="0"/>
              </a:spcAft>
              <a:buFont typeface="Arial" pitchFamily="34" charset="0"/>
              <a:buNone/>
              <a:defRPr/>
            </a:pPr>
            <a:r>
              <a:rPr lang="en-US" sz="2400" dirty="0" smtClean="0">
                <a:latin typeface="Times New Roman" pitchFamily="18" charset="0"/>
                <a:cs typeface="Times New Roman" pitchFamily="18" charset="0"/>
              </a:rPr>
              <a:t>Access Layer</a:t>
            </a:r>
          </a:p>
          <a:p>
            <a:pPr algn="l" eaLnBrk="1" fontAlgn="auto" hangingPunct="1">
              <a:spcAft>
                <a:spcPts val="0"/>
              </a:spcAft>
              <a:buFont typeface="Arial" pitchFamily="34" charset="0"/>
              <a:buNone/>
              <a:defRPr/>
            </a:pPr>
            <a:r>
              <a:rPr lang="en-US" sz="2400" dirty="0" smtClean="0">
                <a:latin typeface="Times New Roman" pitchFamily="18" charset="0"/>
                <a:cs typeface="Times New Roman" pitchFamily="18" charset="0"/>
              </a:rPr>
              <a:t>	Concentration point at which clients access 			the network</a:t>
            </a:r>
          </a:p>
          <a:p>
            <a:pPr algn="l" eaLnBrk="1" fontAlgn="auto" hangingPunct="1">
              <a:spcAft>
                <a:spcPts val="0"/>
              </a:spcAft>
              <a:buFont typeface="Arial" pitchFamily="34" charset="0"/>
              <a:buNone/>
              <a:defRPr/>
            </a:pPr>
            <a:r>
              <a:rPr lang="en-US" sz="2400" dirty="0" smtClean="0">
                <a:latin typeface="Times New Roman" pitchFamily="18" charset="0"/>
                <a:cs typeface="Times New Roman" pitchFamily="18" charset="0"/>
              </a:rPr>
              <a:t>	Provides local and remote workgroup or user 		access</a:t>
            </a:r>
          </a:p>
          <a:p>
            <a:pPr algn="l"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algn="l" eaLnBrk="1" fontAlgn="auto" hangingPunct="1">
              <a:spcAft>
                <a:spcPts val="0"/>
              </a:spcAft>
              <a:buFont typeface="Arial" pitchFamily="34" charset="0"/>
              <a:buNone/>
              <a:defRPr/>
            </a:pPr>
            <a:r>
              <a:rPr lang="en-US" sz="2400" dirty="0" smtClean="0">
                <a:latin typeface="Times New Roman" pitchFamily="18" charset="0"/>
                <a:cs typeface="Times New Roman" pitchFamily="18" charset="0"/>
              </a:rPr>
              <a:t>Distribution Layer</a:t>
            </a:r>
          </a:p>
          <a:p>
            <a:pPr algn="l" eaLnBrk="1" fontAlgn="auto" hangingPunct="1">
              <a:spcAft>
                <a:spcPts val="0"/>
              </a:spcAft>
              <a:buFont typeface="Arial" pitchFamily="34" charset="0"/>
              <a:buNone/>
              <a:defRPr/>
            </a:pPr>
            <a:r>
              <a:rPr lang="en-US" sz="2400" dirty="0" smtClean="0">
                <a:latin typeface="Times New Roman" pitchFamily="18" charset="0"/>
                <a:cs typeface="Times New Roman" pitchFamily="18" charset="0"/>
              </a:rPr>
              <a:t>	Represents a separation and a connection point between the 		Access and Core layers</a:t>
            </a:r>
          </a:p>
          <a:p>
            <a:pPr algn="l" eaLnBrk="1" fontAlgn="auto" hangingPunct="1">
              <a:spcAft>
                <a:spcPts val="0"/>
              </a:spcAft>
              <a:buFont typeface="Arial" pitchFamily="34" charset="0"/>
              <a:buNone/>
              <a:defRPr/>
            </a:pPr>
            <a:r>
              <a:rPr lang="en-US" sz="2400" dirty="0" smtClean="0">
                <a:latin typeface="Times New Roman" pitchFamily="18" charset="0"/>
                <a:cs typeface="Times New Roman" pitchFamily="18" charset="0"/>
              </a:rPr>
              <a:t>	Provides policy-based connectivity</a:t>
            </a:r>
          </a:p>
          <a:p>
            <a:pPr algn="l"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algn="l" eaLnBrk="1" fontAlgn="auto" hangingPunct="1">
              <a:spcAft>
                <a:spcPts val="0"/>
              </a:spcAft>
              <a:buFont typeface="Arial" pitchFamily="34" charset="0"/>
              <a:buNone/>
              <a:defRPr/>
            </a:pPr>
            <a:r>
              <a:rPr lang="en-US" sz="2400" dirty="0" smtClean="0">
                <a:latin typeface="Times New Roman" pitchFamily="18" charset="0"/>
                <a:cs typeface="Times New Roman" pitchFamily="18" charset="0"/>
              </a:rPr>
              <a:t>Core Layer</a:t>
            </a:r>
          </a:p>
          <a:p>
            <a:pPr marL="0" lvl="1" algn="l" eaLnBrk="1" fontAlgn="auto" hangingPunct="1">
              <a:spcAft>
                <a:spcPts val="0"/>
              </a:spcAft>
              <a:defRPr/>
            </a:pPr>
            <a:r>
              <a:rPr lang="en-US" sz="2400" dirty="0" smtClean="0">
                <a:latin typeface="Times New Roman" pitchFamily="18" charset="0"/>
                <a:cs typeface="Times New Roman" pitchFamily="18" charset="0"/>
              </a:rPr>
              <a:t>	Provides high-speed transport to satisfy the connectivity and 		transport needs of the distribution layer</a:t>
            </a:r>
          </a:p>
          <a:p>
            <a:pPr algn="l"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85800" y="0"/>
            <a:ext cx="7772400" cy="1447800"/>
          </a:xfrm>
        </p:spPr>
        <p:txBody>
          <a:bodyPr/>
          <a:lstStyle/>
          <a:p>
            <a:pPr eaLnBrk="1" hangingPunct="1"/>
            <a:r>
              <a:rPr lang="en-US" sz="4000" u="sng" smtClean="0">
                <a:latin typeface="Times New Roman" pitchFamily="18" charset="0"/>
                <a:cs typeface="Times New Roman" pitchFamily="18" charset="0"/>
              </a:rPr>
              <a:t>Network Design Using the Hierarchical Model</a:t>
            </a:r>
          </a:p>
        </p:txBody>
      </p:sp>
      <p:sp>
        <p:nvSpPr>
          <p:cNvPr id="3" name="Subtitle 2"/>
          <p:cNvSpPr>
            <a:spLocks noGrp="1"/>
          </p:cNvSpPr>
          <p:nvPr>
            <p:ph type="subTitle" idx="1"/>
          </p:nvPr>
        </p:nvSpPr>
        <p:spPr>
          <a:xfrm>
            <a:off x="228600" y="1447800"/>
            <a:ext cx="8610600" cy="5410200"/>
          </a:xfrm>
        </p:spPr>
        <p:txBody>
          <a:bodyPr rtlCol="0">
            <a:normAutofit/>
          </a:bodyPr>
          <a:lstStyle/>
          <a:p>
            <a:pPr algn="l" eaLnBrk="1" fontAlgn="auto" hangingPunct="1">
              <a:spcAft>
                <a:spcPts val="0"/>
              </a:spcAft>
              <a:buFont typeface="Arial" pitchFamily="34" charset="0"/>
              <a:buNone/>
              <a:defRPr/>
            </a:pPr>
            <a:endParaRPr lang="en-US" dirty="0" smtClean="0"/>
          </a:p>
        </p:txBody>
      </p:sp>
      <p:pic>
        <p:nvPicPr>
          <p:cNvPr id="28676" name="Picture 2"/>
          <p:cNvPicPr>
            <a:picLocks noGrp="1" noChangeAspect="1" noChangeArrowheads="1"/>
          </p:cNvPicPr>
          <p:nvPr>
            <p:ph idx="1"/>
          </p:nvPr>
        </p:nvPicPr>
        <p:blipFill>
          <a:blip r:embed="rId2" cstate="print"/>
          <a:srcRect/>
          <a:stretch>
            <a:fillRect/>
          </a:stretch>
        </p:blipFill>
        <p:spPr>
          <a:xfrm>
            <a:off x="228600" y="1447800"/>
            <a:ext cx="8610600" cy="54102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685800" y="228600"/>
            <a:ext cx="7772400" cy="1066800"/>
          </a:xfrm>
        </p:spPr>
        <p:txBody>
          <a:bodyPr/>
          <a:lstStyle/>
          <a:p>
            <a:pPr eaLnBrk="1" hangingPunct="1"/>
            <a:r>
              <a:rPr lang="en-US" u="sng" smtClean="0">
                <a:latin typeface="Times New Roman" pitchFamily="18" charset="0"/>
                <a:cs typeface="Times New Roman" pitchFamily="18" charset="0"/>
              </a:rPr>
              <a:t>Functional Areas or Modules</a:t>
            </a:r>
            <a:br>
              <a:rPr lang="en-US" u="sng" smtClean="0">
                <a:latin typeface="Times New Roman" pitchFamily="18" charset="0"/>
                <a:cs typeface="Times New Roman" pitchFamily="18" charset="0"/>
              </a:rPr>
            </a:br>
            <a:endParaRPr lang="en-US" smtClean="0"/>
          </a:p>
        </p:txBody>
      </p:sp>
      <p:sp>
        <p:nvSpPr>
          <p:cNvPr id="3" name="Subtitle 2"/>
          <p:cNvSpPr>
            <a:spLocks noGrp="1"/>
          </p:cNvSpPr>
          <p:nvPr>
            <p:ph type="subTitle" idx="1"/>
          </p:nvPr>
        </p:nvSpPr>
        <p:spPr>
          <a:xfrm>
            <a:off x="228600" y="1295400"/>
            <a:ext cx="8610600" cy="5562600"/>
          </a:xfrm>
        </p:spPr>
        <p:txBody>
          <a:bodyPr rtlCol="0">
            <a:normAutofit/>
          </a:bodyPr>
          <a:lstStyle/>
          <a:p>
            <a:pPr algn="l" eaLnBrk="1" fontAlgn="auto" hangingPunct="1">
              <a:spcAft>
                <a:spcPts val="0"/>
              </a:spcAft>
              <a:buFont typeface="Arial" pitchFamily="34" charset="0"/>
              <a:buNone/>
              <a:defRPr/>
            </a:pPr>
            <a:r>
              <a:rPr lang="en-US" dirty="0" smtClean="0"/>
              <a:t>	Enterprise Campus – a large core site</a:t>
            </a:r>
          </a:p>
          <a:p>
            <a:pPr algn="l" eaLnBrk="1" fontAlgn="auto" hangingPunct="1">
              <a:spcAft>
                <a:spcPts val="0"/>
              </a:spcAft>
              <a:buFont typeface="Arial" pitchFamily="34" charset="0"/>
              <a:buNone/>
              <a:defRPr/>
            </a:pPr>
            <a:r>
              <a:rPr lang="en-US" dirty="0" smtClean="0"/>
              <a:t>		Corporate headquarters</a:t>
            </a:r>
          </a:p>
          <a:p>
            <a:pPr algn="l" eaLnBrk="1" fontAlgn="auto" hangingPunct="1">
              <a:spcAft>
                <a:spcPts val="0"/>
              </a:spcAft>
              <a:buFont typeface="Arial" pitchFamily="34" charset="0"/>
              <a:buNone/>
              <a:defRPr/>
            </a:pPr>
            <a:r>
              <a:rPr lang="en-US" dirty="0" smtClean="0"/>
              <a:t>		Major office</a:t>
            </a:r>
          </a:p>
          <a:p>
            <a:pPr algn="l" eaLnBrk="1" fontAlgn="auto" hangingPunct="1">
              <a:spcAft>
                <a:spcPts val="0"/>
              </a:spcAft>
              <a:buFont typeface="Arial" pitchFamily="34" charset="0"/>
              <a:buNone/>
              <a:defRPr/>
            </a:pPr>
            <a:r>
              <a:rPr lang="en-US" dirty="0" smtClean="0"/>
              <a:t>	Enterprise Edge – aggregates connectivity 			from elements outside the campus</a:t>
            </a:r>
          </a:p>
          <a:p>
            <a:pPr algn="l" eaLnBrk="1" fontAlgn="auto" hangingPunct="1">
              <a:spcAft>
                <a:spcPts val="0"/>
              </a:spcAft>
              <a:buFont typeface="Arial" pitchFamily="34" charset="0"/>
              <a:buNone/>
              <a:defRPr/>
            </a:pPr>
            <a:r>
              <a:rPr lang="en-US" dirty="0" smtClean="0"/>
              <a:t>		E – Commerce</a:t>
            </a:r>
          </a:p>
          <a:p>
            <a:pPr algn="l" eaLnBrk="1" fontAlgn="auto" hangingPunct="1">
              <a:spcAft>
                <a:spcPts val="0"/>
              </a:spcAft>
              <a:buFont typeface="Arial" pitchFamily="34" charset="0"/>
              <a:buNone/>
              <a:defRPr/>
            </a:pPr>
            <a:r>
              <a:rPr lang="en-US" dirty="0" smtClean="0"/>
              <a:t>		Remote access </a:t>
            </a:r>
          </a:p>
          <a:p>
            <a:pPr algn="l" eaLnBrk="1" fontAlgn="auto" hangingPunct="1">
              <a:spcAft>
                <a:spcPts val="0"/>
              </a:spcAft>
              <a:buFont typeface="Arial" pitchFamily="34" charset="0"/>
              <a:buNone/>
              <a:defRPr/>
            </a:pPr>
            <a:r>
              <a:rPr lang="en-US" dirty="0" smtClean="0"/>
              <a:t>		WAN/MAN and site-to-site VPN</a:t>
            </a:r>
          </a:p>
          <a:p>
            <a:pPr algn="l" eaLnBrk="1" fontAlgn="auto" hangingPunct="1">
              <a:spcAft>
                <a:spcPts val="0"/>
              </a:spcAft>
              <a:buFont typeface="Arial" pitchFamily="34" charset="0"/>
              <a:buNone/>
              <a:defRPr/>
            </a:pPr>
            <a:r>
              <a:rPr lang="en-US" dirty="0" smtClean="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685800" y="228600"/>
            <a:ext cx="7772400" cy="990600"/>
          </a:xfrm>
        </p:spPr>
        <p:txBody>
          <a:bodyPr/>
          <a:lstStyle/>
          <a:p>
            <a:pPr eaLnBrk="1" hangingPunct="1"/>
            <a:r>
              <a:rPr lang="en-US" sz="4000" u="sng" smtClean="0">
                <a:latin typeface="Times New Roman" pitchFamily="18" charset="0"/>
                <a:cs typeface="Times New Roman" pitchFamily="18" charset="0"/>
              </a:rPr>
              <a:t>Functional Areas or Modules</a:t>
            </a:r>
            <a:r>
              <a:rPr lang="en-US" u="sng" smtClean="0">
                <a:latin typeface="Times New Roman" pitchFamily="18" charset="0"/>
                <a:cs typeface="Times New Roman" pitchFamily="18" charset="0"/>
              </a:rPr>
              <a:t/>
            </a:r>
            <a:br>
              <a:rPr lang="en-US" u="sng" smtClean="0">
                <a:latin typeface="Times New Roman" pitchFamily="18" charset="0"/>
                <a:cs typeface="Times New Roman" pitchFamily="18" charset="0"/>
              </a:rPr>
            </a:br>
            <a:endParaRPr lang="en-US" smtClean="0"/>
          </a:p>
        </p:txBody>
      </p:sp>
      <p:sp>
        <p:nvSpPr>
          <p:cNvPr id="3" name="Subtitle 2"/>
          <p:cNvSpPr>
            <a:spLocks noGrp="1"/>
          </p:cNvSpPr>
          <p:nvPr>
            <p:ph type="subTitle" idx="1"/>
          </p:nvPr>
        </p:nvSpPr>
        <p:spPr>
          <a:xfrm>
            <a:off x="228600" y="1219200"/>
            <a:ext cx="8610600" cy="5638800"/>
          </a:xfrm>
        </p:spPr>
        <p:txBody>
          <a:bodyPr rtlCol="0">
            <a:normAutofit fontScale="47500" lnSpcReduction="20000"/>
          </a:bodyPr>
          <a:lstStyle/>
          <a:p>
            <a:pPr algn="l" eaLnBrk="1" fontAlgn="auto" hangingPunct="1">
              <a:spcAft>
                <a:spcPts val="0"/>
              </a:spcAft>
              <a:buFont typeface="Arial" pitchFamily="34" charset="0"/>
              <a:buNone/>
              <a:defRPr/>
            </a:pPr>
            <a:endParaRPr lang="en-US" sz="4500" dirty="0" smtClean="0">
              <a:latin typeface="Times New Roman" pitchFamily="18" charset="0"/>
              <a:cs typeface="Times New Roman" pitchFamily="18" charset="0"/>
            </a:endParaRPr>
          </a:p>
          <a:p>
            <a:pPr algn="l" eaLnBrk="1" fontAlgn="auto" hangingPunct="1">
              <a:spcAft>
                <a:spcPts val="0"/>
              </a:spcAft>
              <a:buFont typeface="Arial" pitchFamily="34" charset="0"/>
              <a:buNone/>
              <a:defRPr/>
            </a:pPr>
            <a:r>
              <a:rPr lang="en-US" sz="5100" dirty="0" smtClean="0">
                <a:latin typeface="Times New Roman" pitchFamily="18" charset="0"/>
                <a:cs typeface="Times New Roman" pitchFamily="18" charset="0"/>
              </a:rPr>
              <a:t>Service Provider – usually not implemented by service provider</a:t>
            </a:r>
          </a:p>
          <a:p>
            <a:pPr algn="l" eaLnBrk="1" fontAlgn="auto" hangingPunct="1">
              <a:spcAft>
                <a:spcPts val="0"/>
              </a:spcAft>
              <a:buFont typeface="Arial" pitchFamily="34" charset="0"/>
              <a:buNone/>
              <a:defRPr/>
            </a:pPr>
            <a:r>
              <a:rPr lang="en-US" sz="5100" dirty="0" smtClean="0">
                <a:latin typeface="Times New Roman" pitchFamily="18" charset="0"/>
                <a:cs typeface="Times New Roman" pitchFamily="18" charset="0"/>
              </a:rPr>
              <a:t>		Internet service provider</a:t>
            </a:r>
          </a:p>
          <a:p>
            <a:pPr algn="l" eaLnBrk="1" fontAlgn="auto" hangingPunct="1">
              <a:spcAft>
                <a:spcPts val="0"/>
              </a:spcAft>
              <a:buFont typeface="Arial" pitchFamily="34" charset="0"/>
              <a:buNone/>
              <a:defRPr/>
            </a:pPr>
            <a:r>
              <a:rPr lang="en-US" sz="5100" dirty="0" smtClean="0">
                <a:latin typeface="Times New Roman" pitchFamily="18" charset="0"/>
                <a:cs typeface="Times New Roman" pitchFamily="18" charset="0"/>
              </a:rPr>
              <a:t>		PSTN</a:t>
            </a:r>
          </a:p>
          <a:p>
            <a:pPr algn="l" eaLnBrk="1" fontAlgn="auto" hangingPunct="1">
              <a:spcAft>
                <a:spcPts val="0"/>
              </a:spcAft>
              <a:buFont typeface="Arial" pitchFamily="34" charset="0"/>
              <a:buNone/>
              <a:defRPr/>
            </a:pPr>
            <a:r>
              <a:rPr lang="en-US" sz="5100" dirty="0" smtClean="0">
                <a:latin typeface="Times New Roman" pitchFamily="18" charset="0"/>
                <a:cs typeface="Times New Roman" pitchFamily="18" charset="0"/>
              </a:rPr>
              <a:t>		Frame Relay or ATM</a:t>
            </a:r>
          </a:p>
          <a:p>
            <a:pPr algn="l" eaLnBrk="1" fontAlgn="auto" hangingPunct="1">
              <a:spcAft>
                <a:spcPts val="0"/>
              </a:spcAft>
              <a:buFont typeface="Arial" pitchFamily="34" charset="0"/>
              <a:buNone/>
              <a:defRPr/>
            </a:pPr>
            <a:r>
              <a:rPr lang="en-US" sz="5100" dirty="0" smtClean="0">
                <a:latin typeface="Times New Roman" pitchFamily="18" charset="0"/>
                <a:cs typeface="Times New Roman" pitchFamily="18" charset="0"/>
              </a:rPr>
              <a:t>IANA is responsible for global coordination of the Internet Protocol addressing systems, and the Autonomous System Numbers (ASN) used for routing Internet traffic. Currently, there two types of Internet Protocol addressing, IPv4 and IPv6. </a:t>
            </a:r>
          </a:p>
          <a:p>
            <a:pPr algn="l" eaLnBrk="1" fontAlgn="auto" hangingPunct="1">
              <a:spcAft>
                <a:spcPts val="0"/>
              </a:spcAft>
              <a:buFont typeface="Arial" pitchFamily="34" charset="0"/>
              <a:buNone/>
              <a:defRPr/>
            </a:pPr>
            <a:endParaRPr lang="en-US" sz="5100" dirty="0" smtClean="0">
              <a:latin typeface="Times New Roman" pitchFamily="18" charset="0"/>
              <a:cs typeface="Times New Roman" pitchFamily="18" charset="0"/>
            </a:endParaRPr>
          </a:p>
          <a:p>
            <a:pPr algn="l" eaLnBrk="1" fontAlgn="auto" hangingPunct="1">
              <a:spcAft>
                <a:spcPts val="0"/>
              </a:spcAft>
              <a:buFont typeface="Arial" pitchFamily="34" charset="0"/>
              <a:buNone/>
              <a:defRPr/>
            </a:pPr>
            <a:r>
              <a:rPr lang="en-US" sz="5100" dirty="0" smtClean="0">
                <a:latin typeface="Times New Roman" pitchFamily="18" charset="0"/>
                <a:cs typeface="Times New Roman" pitchFamily="18" charset="0"/>
              </a:rPr>
              <a:t>IANA allocates IP addresses to Local Internet Registry (LIR) or National Internet Registry (NIR), or Regional Internet Registry (RIR).</a:t>
            </a:r>
          </a:p>
          <a:p>
            <a:pPr algn="l" eaLnBrk="1" fontAlgn="auto" hangingPunct="1">
              <a:spcAft>
                <a:spcPts val="0"/>
              </a:spcAft>
              <a:buFont typeface="Arial" pitchFamily="34" charset="0"/>
              <a:buNone/>
              <a:defRPr/>
            </a:pPr>
            <a:endParaRPr lang="en-US" sz="5100" dirty="0" smtClean="0">
              <a:latin typeface="Times New Roman" pitchFamily="18" charset="0"/>
              <a:cs typeface="Times New Roman" pitchFamily="18" charset="0"/>
            </a:endParaRPr>
          </a:p>
          <a:p>
            <a:pPr algn="l" eaLnBrk="1" fontAlgn="auto" hangingPunct="1">
              <a:spcAft>
                <a:spcPts val="0"/>
              </a:spcAft>
              <a:buFont typeface="Arial" pitchFamily="34" charset="0"/>
              <a:buNone/>
              <a:defRPr/>
            </a:pPr>
            <a:r>
              <a:rPr lang="en-US" sz="5100" dirty="0" smtClean="0">
                <a:latin typeface="Times New Roman" pitchFamily="18" charset="0"/>
                <a:cs typeface="Times New Roman" pitchFamily="18" charset="0"/>
              </a:rPr>
              <a:t>	</a:t>
            </a:r>
          </a:p>
          <a:p>
            <a:pPr algn="l" eaLnBrk="1" fontAlgn="auto" hangingPunct="1">
              <a:spcAft>
                <a:spcPts val="0"/>
              </a:spcAft>
              <a:buFont typeface="Arial" pitchFamily="34" charset="0"/>
              <a:buNone/>
              <a:defRPr/>
            </a:pPr>
            <a:r>
              <a:rPr lang="en-US" sz="3800" dirty="0" smtClean="0">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914400"/>
          </a:xfrm>
        </p:spPr>
        <p:txBody>
          <a:bodyPr/>
          <a:lstStyle/>
          <a:p>
            <a:r>
              <a:rPr lang="en-US" sz="4000" smtClean="0"/>
              <a:t>Review Week Two</a:t>
            </a:r>
          </a:p>
        </p:txBody>
      </p:sp>
      <p:sp>
        <p:nvSpPr>
          <p:cNvPr id="4099" name="Content Placeholder 2"/>
          <p:cNvSpPr>
            <a:spLocks noGrp="1"/>
          </p:cNvSpPr>
          <p:nvPr>
            <p:ph idx="1"/>
          </p:nvPr>
        </p:nvSpPr>
        <p:spPr>
          <a:xfrm>
            <a:off x="457200" y="762000"/>
            <a:ext cx="8229600" cy="5943600"/>
          </a:xfrm>
        </p:spPr>
        <p:txBody>
          <a:bodyPr/>
          <a:lstStyle/>
          <a:p>
            <a:pPr eaLnBrk="1" hangingPunct="1">
              <a:buFont typeface="Arial" charset="0"/>
              <a:buNone/>
            </a:pPr>
            <a:r>
              <a:rPr lang="en-US" smtClean="0">
                <a:latin typeface="Times New Roman" pitchFamily="18" charset="0"/>
                <a:cs typeface="Times New Roman" pitchFamily="18" charset="0"/>
              </a:rPr>
              <a:t>Switch Behavior</a:t>
            </a:r>
          </a:p>
          <a:p>
            <a:pPr eaLnBrk="1" hangingPunct="1">
              <a:buFont typeface="Arial" charset="0"/>
              <a:buNone/>
            </a:pPr>
            <a:r>
              <a:rPr lang="en-US" smtClean="0">
                <a:latin typeface="Times New Roman" pitchFamily="18" charset="0"/>
                <a:cs typeface="Times New Roman" pitchFamily="18" charset="0"/>
              </a:rPr>
              <a:t>	Flood (Broadcast and multicast frames). </a:t>
            </a:r>
          </a:p>
          <a:p>
            <a:pPr eaLnBrk="1" hangingPunct="1">
              <a:buFont typeface="Arial" charset="0"/>
              <a:buNone/>
            </a:pPr>
            <a:r>
              <a:rPr lang="en-US" smtClean="0">
                <a:latin typeface="Times New Roman" pitchFamily="18" charset="0"/>
                <a:cs typeface="Times New Roman" pitchFamily="18" charset="0"/>
              </a:rPr>
              <a:t>	Learning </a:t>
            </a:r>
          </a:p>
          <a:p>
            <a:pPr eaLnBrk="1" hangingPunct="1">
              <a:buFont typeface="Arial" charset="0"/>
              <a:buNone/>
            </a:pPr>
            <a:r>
              <a:rPr lang="en-US" smtClean="0">
                <a:latin typeface="Times New Roman" pitchFamily="18" charset="0"/>
                <a:cs typeface="Times New Roman" pitchFamily="18" charset="0"/>
              </a:rPr>
              <a:t>What component is driving network architecture today?</a:t>
            </a:r>
          </a:p>
          <a:p>
            <a:pPr>
              <a:buFont typeface="Arial" charset="0"/>
              <a:buNone/>
            </a:pPr>
            <a:r>
              <a:rPr lang="en-US" smtClean="0">
                <a:latin typeface="Times New Roman" pitchFamily="18" charset="0"/>
                <a:cs typeface="Times New Roman" pitchFamily="18" charset="0"/>
              </a:rPr>
              <a:t>	New network designs often are driven by the introduction of new network applications. The implementation time frame for new applications are often tightly connected and influence the availability time for network design.</a:t>
            </a:r>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685800" y="0"/>
            <a:ext cx="7772400" cy="1524000"/>
          </a:xfrm>
        </p:spPr>
        <p:txBody>
          <a:bodyPr/>
          <a:lstStyle/>
          <a:p>
            <a:pPr eaLnBrk="1" hangingPunct="1"/>
            <a:r>
              <a:rPr lang="en-US" sz="4000" u="sng" smtClean="0">
                <a:latin typeface="Times New Roman" pitchFamily="18" charset="0"/>
                <a:cs typeface="Times New Roman" pitchFamily="18" charset="0"/>
              </a:rPr>
              <a:t>Functional Areas or Modules</a:t>
            </a:r>
            <a:r>
              <a:rPr lang="en-US" u="sng" smtClean="0">
                <a:latin typeface="Times New Roman" pitchFamily="18" charset="0"/>
                <a:cs typeface="Times New Roman" pitchFamily="18" charset="0"/>
              </a:rPr>
              <a:t/>
            </a:r>
            <a:br>
              <a:rPr lang="en-US" u="sng" smtClean="0">
                <a:latin typeface="Times New Roman" pitchFamily="18" charset="0"/>
                <a:cs typeface="Times New Roman" pitchFamily="18" charset="0"/>
              </a:rPr>
            </a:br>
            <a:endParaRPr lang="en-US" smtClean="0"/>
          </a:p>
        </p:txBody>
      </p:sp>
      <p:sp>
        <p:nvSpPr>
          <p:cNvPr id="3" name="Subtitle 2"/>
          <p:cNvSpPr>
            <a:spLocks noGrp="1"/>
          </p:cNvSpPr>
          <p:nvPr>
            <p:ph type="subTitle" idx="1"/>
          </p:nvPr>
        </p:nvSpPr>
        <p:spPr>
          <a:xfrm>
            <a:off x="228600" y="990600"/>
            <a:ext cx="8610600" cy="5867400"/>
          </a:xfrm>
        </p:spPr>
        <p:txBody>
          <a:bodyPr rtlCol="0">
            <a:normAutofit/>
          </a:bodyPr>
          <a:lstStyle/>
          <a:p>
            <a:pPr algn="l" eaLnBrk="1" fontAlgn="auto" hangingPunct="1">
              <a:spcAft>
                <a:spcPts val="0"/>
              </a:spcAft>
              <a:defRPr/>
            </a:pPr>
            <a:r>
              <a:rPr lang="en-US" sz="3500" dirty="0" smtClean="0">
                <a:latin typeface="Times New Roman" pitchFamily="18" charset="0"/>
                <a:cs typeface="Times New Roman" pitchFamily="18" charset="0"/>
              </a:rPr>
              <a:t>Remoter Enterprise Modules</a:t>
            </a:r>
          </a:p>
          <a:p>
            <a:pPr marL="0" lvl="2" algn="l" eaLnBrk="1" fontAlgn="auto" hangingPunct="1">
              <a:spcAft>
                <a:spcPts val="0"/>
              </a:spcAft>
              <a:defRPr/>
            </a:pPr>
            <a:r>
              <a:rPr lang="en-US" sz="3500" dirty="0" smtClean="0">
                <a:latin typeface="Times New Roman" pitchFamily="18" charset="0"/>
                <a:cs typeface="Times New Roman" pitchFamily="18" charset="0"/>
              </a:rPr>
              <a:t>		Enterprise Branch – extends the 				enterprise by connecting 				remote locations</a:t>
            </a:r>
          </a:p>
          <a:p>
            <a:pPr marL="0" lvl="2" algn="l" eaLnBrk="1" fontAlgn="auto" hangingPunct="1">
              <a:spcAft>
                <a:spcPts val="0"/>
              </a:spcAft>
              <a:defRPr/>
            </a:pPr>
            <a:r>
              <a:rPr lang="en-US" sz="3500" dirty="0" smtClean="0">
                <a:latin typeface="Times New Roman" pitchFamily="18" charset="0"/>
                <a:cs typeface="Times New Roman" pitchFamily="18" charset="0"/>
              </a:rPr>
              <a:t>		Enterprise Data Center – similar to 				campus Server Farm</a:t>
            </a:r>
          </a:p>
          <a:p>
            <a:pPr marL="0" lvl="2" algn="l" eaLnBrk="1" fontAlgn="auto" hangingPunct="1">
              <a:spcAft>
                <a:spcPts val="0"/>
              </a:spcAft>
              <a:defRPr/>
            </a:pPr>
            <a:r>
              <a:rPr lang="en-US" sz="3500" dirty="0" smtClean="0">
                <a:latin typeface="Times New Roman" pitchFamily="18" charset="0"/>
                <a:cs typeface="Times New Roman" pitchFamily="18" charset="0"/>
              </a:rPr>
              <a:t>		Enterprise </a:t>
            </a:r>
            <a:r>
              <a:rPr lang="en-US" sz="3500" dirty="0" err="1" smtClean="0">
                <a:latin typeface="Times New Roman" pitchFamily="18" charset="0"/>
                <a:cs typeface="Times New Roman" pitchFamily="18" charset="0"/>
              </a:rPr>
              <a:t>Teleworker</a:t>
            </a:r>
            <a:r>
              <a:rPr lang="en-US" sz="3500" dirty="0" smtClean="0">
                <a:latin typeface="Times New Roman" pitchFamily="18" charset="0"/>
                <a:cs typeface="Times New Roman" pitchFamily="18" charset="0"/>
              </a:rPr>
              <a:t> – secure 				access for traveling or home 				workers</a:t>
            </a:r>
          </a:p>
          <a:p>
            <a:pPr algn="l" eaLnBrk="1" fontAlgn="auto" hangingPunct="1">
              <a:spcAft>
                <a:spcPts val="0"/>
              </a:spcAft>
              <a:buFont typeface="Arial" pitchFamily="34" charset="0"/>
              <a:buNone/>
              <a:defRPr/>
            </a:pPr>
            <a:endParaRPr lang="en-US" sz="8000" dirty="0" smtClean="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685800" y="0"/>
            <a:ext cx="7772400" cy="990600"/>
          </a:xfrm>
        </p:spPr>
        <p:txBody>
          <a:bodyPr/>
          <a:lstStyle/>
          <a:p>
            <a:pPr eaLnBrk="1" hangingPunct="1"/>
            <a:r>
              <a:rPr lang="en-US" sz="4000" u="sng" smtClean="0"/>
              <a:t>Cisco Enterprise Architecture</a:t>
            </a:r>
          </a:p>
        </p:txBody>
      </p:sp>
      <p:sp>
        <p:nvSpPr>
          <p:cNvPr id="3" name="Subtitle 2"/>
          <p:cNvSpPr>
            <a:spLocks noGrp="1"/>
          </p:cNvSpPr>
          <p:nvPr>
            <p:ph type="subTitle" idx="1"/>
          </p:nvPr>
        </p:nvSpPr>
        <p:spPr>
          <a:xfrm>
            <a:off x="381000" y="990600"/>
            <a:ext cx="8229600" cy="5867400"/>
          </a:xfrm>
        </p:spPr>
        <p:txBody>
          <a:bodyPr rtlCol="0">
            <a:normAutofit/>
          </a:bodyPr>
          <a:lstStyle/>
          <a:p>
            <a:pPr algn="l" eaLnBrk="1" fontAlgn="auto" hangingPunct="1">
              <a:spcAft>
                <a:spcPts val="0"/>
              </a:spcAft>
              <a:buFont typeface="Arial" pitchFamily="34" charset="0"/>
              <a:buNone/>
              <a:defRPr/>
            </a:pPr>
            <a:r>
              <a:rPr lang="en-US" dirty="0" smtClean="0"/>
              <a:t>	</a:t>
            </a:r>
          </a:p>
        </p:txBody>
      </p:sp>
      <p:pic>
        <p:nvPicPr>
          <p:cNvPr id="32772" name="Picture 2"/>
          <p:cNvPicPr>
            <a:picLocks noChangeAspect="1" noChangeArrowheads="1"/>
          </p:cNvPicPr>
          <p:nvPr/>
        </p:nvPicPr>
        <p:blipFill>
          <a:blip r:embed="rId2" cstate="print"/>
          <a:srcRect/>
          <a:stretch>
            <a:fillRect/>
          </a:stretch>
        </p:blipFill>
        <p:spPr bwMode="auto">
          <a:xfrm>
            <a:off x="228600" y="762000"/>
            <a:ext cx="8686800" cy="5791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685800" y="0"/>
            <a:ext cx="7772400" cy="990600"/>
          </a:xfrm>
        </p:spPr>
        <p:txBody>
          <a:bodyPr/>
          <a:lstStyle/>
          <a:p>
            <a:pPr eaLnBrk="1" hangingPunct="1"/>
            <a:r>
              <a:rPr lang="en-US" sz="4000" u="sng" smtClean="0"/>
              <a:t>WAN and Internet</a:t>
            </a:r>
          </a:p>
        </p:txBody>
      </p:sp>
      <p:sp>
        <p:nvSpPr>
          <p:cNvPr id="3" name="Subtitle 2"/>
          <p:cNvSpPr>
            <a:spLocks noGrp="1"/>
          </p:cNvSpPr>
          <p:nvPr>
            <p:ph type="subTitle" idx="1"/>
          </p:nvPr>
        </p:nvSpPr>
        <p:spPr>
          <a:xfrm>
            <a:off x="228600" y="990600"/>
            <a:ext cx="8610600" cy="5867400"/>
          </a:xfrm>
        </p:spPr>
        <p:txBody>
          <a:bodyPr rtlCol="0">
            <a:normAutofit/>
          </a:bodyPr>
          <a:lstStyle/>
          <a:p>
            <a:pPr algn="l" eaLnBrk="1" fontAlgn="auto" hangingPunct="1">
              <a:spcAft>
                <a:spcPts val="0"/>
              </a:spcAft>
              <a:buFont typeface="Arial" pitchFamily="34" charset="0"/>
              <a:buNone/>
              <a:defRPr/>
            </a:pPr>
            <a:r>
              <a:rPr lang="en-US" dirty="0" smtClean="0"/>
              <a:t>	</a:t>
            </a:r>
          </a:p>
        </p:txBody>
      </p:sp>
      <p:pic>
        <p:nvPicPr>
          <p:cNvPr id="33796" name="Picture 2"/>
          <p:cNvPicPr>
            <a:picLocks noChangeAspect="1" noChangeArrowheads="1"/>
          </p:cNvPicPr>
          <p:nvPr/>
        </p:nvPicPr>
        <p:blipFill>
          <a:blip r:embed="rId2" cstate="print"/>
          <a:srcRect/>
          <a:stretch>
            <a:fillRect/>
          </a:stretch>
        </p:blipFill>
        <p:spPr bwMode="auto">
          <a:xfrm>
            <a:off x="415925" y="990600"/>
            <a:ext cx="8535988" cy="560863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685800" y="0"/>
            <a:ext cx="7772400" cy="990600"/>
          </a:xfrm>
        </p:spPr>
        <p:txBody>
          <a:bodyPr/>
          <a:lstStyle/>
          <a:p>
            <a:pPr eaLnBrk="1" hangingPunct="1"/>
            <a:r>
              <a:rPr lang="en-US" sz="3600" u="sng" smtClean="0">
                <a:latin typeface="Times New Roman" pitchFamily="18" charset="0"/>
                <a:cs typeface="Times New Roman" pitchFamily="18" charset="0"/>
              </a:rPr>
              <a:t>Divide Network into Specific Modules</a:t>
            </a:r>
            <a:endParaRPr lang="en-US" sz="3600" smtClean="0"/>
          </a:p>
        </p:txBody>
      </p:sp>
      <p:sp>
        <p:nvSpPr>
          <p:cNvPr id="3" name="Subtitle 2"/>
          <p:cNvSpPr>
            <a:spLocks noGrp="1"/>
          </p:cNvSpPr>
          <p:nvPr>
            <p:ph type="subTitle" idx="1"/>
          </p:nvPr>
        </p:nvSpPr>
        <p:spPr>
          <a:xfrm>
            <a:off x="228600" y="1219200"/>
            <a:ext cx="8610600" cy="5638800"/>
          </a:xfrm>
        </p:spPr>
        <p:txBody>
          <a:bodyPr rtlCol="0">
            <a:normAutofit lnSpcReduction="10000"/>
          </a:bodyPr>
          <a:lstStyle/>
          <a:p>
            <a:pPr algn="l" eaLnBrk="1" fontAlgn="auto" hangingPunct="1">
              <a:spcAft>
                <a:spcPts val="0"/>
              </a:spcAft>
              <a:buFont typeface="Arial" pitchFamily="34" charset="0"/>
              <a:buNone/>
              <a:defRPr/>
            </a:pPr>
            <a:r>
              <a:rPr lang="en-US" dirty="0" smtClean="0">
                <a:latin typeface="Times New Roman" pitchFamily="18" charset="0"/>
                <a:cs typeface="Times New Roman" pitchFamily="18" charset="0"/>
              </a:rPr>
              <a:t>Enterprise Campus includes all devices and connections within the main Campus location</a:t>
            </a:r>
          </a:p>
          <a:p>
            <a:pPr algn="l"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algn="l" eaLnBrk="1" fontAlgn="auto" hangingPunct="1">
              <a:spcAft>
                <a:spcPts val="0"/>
              </a:spcAft>
              <a:buFont typeface="Arial" pitchFamily="34" charset="0"/>
              <a:buNone/>
              <a:defRPr/>
            </a:pPr>
            <a:r>
              <a:rPr lang="en-US" dirty="0" smtClean="0">
                <a:latin typeface="Times New Roman" pitchFamily="18" charset="0"/>
                <a:cs typeface="Times New Roman" pitchFamily="18" charset="0"/>
              </a:rPr>
              <a:t>Enterprise Edge includes all communications with remote locations and the Internet from perspective of Enterprise Campus</a:t>
            </a:r>
          </a:p>
          <a:p>
            <a:pPr algn="l" eaLnBrk="1" fontAlgn="auto" hangingPunct="1">
              <a:spcAft>
                <a:spcPts val="0"/>
              </a:spcAft>
              <a:buFont typeface="Arial" pitchFamily="34" charset="0"/>
              <a:buNone/>
              <a:defRPr/>
            </a:pPr>
            <a:endParaRPr lang="en-US" dirty="0" smtClean="0">
              <a:latin typeface="Times New Roman" pitchFamily="18" charset="0"/>
              <a:cs typeface="Times New Roman" pitchFamily="18" charset="0"/>
            </a:endParaRPr>
          </a:p>
          <a:p>
            <a:pPr algn="l">
              <a:defRPr/>
            </a:pPr>
            <a:r>
              <a:rPr lang="en-US" dirty="0" smtClean="0">
                <a:latin typeface="Times New Roman" pitchFamily="18" charset="0"/>
                <a:cs typeface="Times New Roman" pitchFamily="18" charset="0"/>
              </a:rPr>
              <a:t>Remote modules:</a:t>
            </a:r>
          </a:p>
          <a:p>
            <a:pPr algn="l">
              <a:defRPr/>
            </a:pPr>
            <a:r>
              <a:rPr lang="en-US" dirty="0" smtClean="0">
                <a:latin typeface="Times New Roman" pitchFamily="18" charset="0"/>
                <a:cs typeface="Times New Roman" pitchFamily="18" charset="0"/>
              </a:rPr>
              <a:t>		Branches</a:t>
            </a:r>
          </a:p>
          <a:p>
            <a:pPr algn="l">
              <a:defRP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Teleworkers</a:t>
            </a:r>
            <a:endParaRPr lang="en-US" dirty="0" smtClean="0">
              <a:latin typeface="Times New Roman" pitchFamily="18" charset="0"/>
              <a:cs typeface="Times New Roman" pitchFamily="18" charset="0"/>
            </a:endParaRPr>
          </a:p>
          <a:p>
            <a:pPr algn="l">
              <a:defRPr/>
            </a:pPr>
            <a:r>
              <a:rPr lang="en-US" dirty="0" smtClean="0">
                <a:latin typeface="Times New Roman" pitchFamily="18" charset="0"/>
                <a:cs typeface="Times New Roman" pitchFamily="18" charset="0"/>
              </a:rPr>
              <a:t>		Remote data center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685800" y="0"/>
            <a:ext cx="7772400" cy="990600"/>
          </a:xfrm>
        </p:spPr>
        <p:txBody>
          <a:bodyPr/>
          <a:lstStyle/>
          <a:p>
            <a:pPr eaLnBrk="1" hangingPunct="1"/>
            <a:r>
              <a:rPr lang="en-US" sz="3600" u="sng" smtClean="0">
                <a:latin typeface="Times New Roman" pitchFamily="18" charset="0"/>
                <a:cs typeface="Times New Roman" pitchFamily="18" charset="0"/>
              </a:rPr>
              <a:t>Divide Network into Specific Modules</a:t>
            </a:r>
          </a:p>
        </p:txBody>
      </p:sp>
      <p:sp>
        <p:nvSpPr>
          <p:cNvPr id="3" name="Subtitle 2"/>
          <p:cNvSpPr>
            <a:spLocks noGrp="1"/>
          </p:cNvSpPr>
          <p:nvPr>
            <p:ph type="subTitle" idx="1"/>
          </p:nvPr>
        </p:nvSpPr>
        <p:spPr>
          <a:xfrm>
            <a:off x="228600" y="990600"/>
            <a:ext cx="8610600" cy="5867400"/>
          </a:xfrm>
        </p:spPr>
        <p:txBody>
          <a:bodyPr rtlCol="0">
            <a:normAutofit/>
          </a:bodyPr>
          <a:lstStyle/>
          <a:p>
            <a:pPr algn="l" eaLnBrk="1" fontAlgn="auto" hangingPunct="1">
              <a:spcAft>
                <a:spcPts val="0"/>
              </a:spcAft>
              <a:buFont typeface="Arial" pitchFamily="34" charset="0"/>
              <a:buNone/>
              <a:defRPr/>
            </a:pPr>
            <a:r>
              <a:rPr lang="en-US" dirty="0" smtClean="0"/>
              <a:t>	</a:t>
            </a:r>
          </a:p>
        </p:txBody>
      </p:sp>
      <p:pic>
        <p:nvPicPr>
          <p:cNvPr id="35844" name="Picture 2"/>
          <p:cNvPicPr>
            <a:picLocks noChangeAspect="1" noChangeArrowheads="1"/>
          </p:cNvPicPr>
          <p:nvPr/>
        </p:nvPicPr>
        <p:blipFill>
          <a:blip r:embed="rId2" cstate="print"/>
          <a:srcRect/>
          <a:stretch>
            <a:fillRect/>
          </a:stretch>
        </p:blipFill>
        <p:spPr bwMode="auto">
          <a:xfrm>
            <a:off x="304800" y="990600"/>
            <a:ext cx="8610600" cy="5638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Enterprise Campus</a:t>
            </a:r>
          </a:p>
        </p:txBody>
      </p:sp>
      <p:sp>
        <p:nvSpPr>
          <p:cNvPr id="3" name="Subtitle 2"/>
          <p:cNvSpPr>
            <a:spLocks noGrp="1"/>
          </p:cNvSpPr>
          <p:nvPr>
            <p:ph type="subTitle" idx="1"/>
          </p:nvPr>
        </p:nvSpPr>
        <p:spPr>
          <a:xfrm>
            <a:off x="228600" y="990600"/>
            <a:ext cx="8610600" cy="5867400"/>
          </a:xfrm>
        </p:spPr>
        <p:txBody>
          <a:bodyPr rtlCol="0">
            <a:normAutofit/>
          </a:bodyPr>
          <a:lstStyle/>
          <a:p>
            <a:pPr algn="l" eaLnBrk="1" fontAlgn="auto" hangingPunct="1">
              <a:spcAft>
                <a:spcPts val="0"/>
              </a:spcAft>
              <a:buFont typeface="Arial" pitchFamily="34" charset="0"/>
              <a:buNone/>
              <a:defRPr/>
            </a:pPr>
            <a:r>
              <a:rPr lang="en-US" dirty="0" smtClean="0">
                <a:latin typeface="Times New Roman" pitchFamily="18" charset="0"/>
                <a:cs typeface="Times New Roman" pitchFamily="18" charset="0"/>
              </a:rPr>
              <a:t>Since this area is so large, it is broken down further</a:t>
            </a:r>
          </a:p>
          <a:p>
            <a:pPr lvl="1" algn="l">
              <a:defRPr/>
            </a:pPr>
            <a:r>
              <a:rPr lang="en-US" sz="3200" dirty="0" smtClean="0">
                <a:latin typeface="Times New Roman" pitchFamily="18" charset="0"/>
                <a:cs typeface="Times New Roman" pitchFamily="18" charset="0"/>
              </a:rPr>
              <a:t>	Building Access Layer</a:t>
            </a:r>
          </a:p>
          <a:p>
            <a:pPr lvl="1" algn="l">
              <a:defRPr/>
            </a:pPr>
            <a:r>
              <a:rPr lang="en-US" sz="3200" dirty="0" smtClean="0">
                <a:latin typeface="Times New Roman" pitchFamily="18" charset="0"/>
                <a:cs typeface="Times New Roman" pitchFamily="18" charset="0"/>
              </a:rPr>
              <a:t>	Building Distribution Layer</a:t>
            </a:r>
          </a:p>
          <a:p>
            <a:pPr lvl="1" algn="l">
              <a:defRPr/>
            </a:pPr>
            <a:r>
              <a:rPr lang="en-US" sz="3200" dirty="0" smtClean="0">
                <a:latin typeface="Times New Roman" pitchFamily="18" charset="0"/>
                <a:cs typeface="Times New Roman" pitchFamily="18" charset="0"/>
              </a:rPr>
              <a:t>	Campus Core</a:t>
            </a:r>
          </a:p>
          <a:p>
            <a:pPr lvl="1" algn="l">
              <a:defRPr/>
            </a:pPr>
            <a:r>
              <a:rPr lang="en-US" sz="3200" dirty="0" smtClean="0">
                <a:latin typeface="Times New Roman" pitchFamily="18" charset="0"/>
                <a:cs typeface="Times New Roman" pitchFamily="18" charset="0"/>
              </a:rPr>
              <a:t>	Server Farm</a:t>
            </a:r>
          </a:p>
          <a:p>
            <a:pPr algn="l" eaLnBrk="1" fontAlgn="auto" hangingPunct="1">
              <a:spcAft>
                <a:spcPts val="0"/>
              </a:spcAft>
              <a:buFont typeface="Arial" pitchFamily="34" charset="0"/>
              <a:buNone/>
              <a:defRPr/>
            </a:pP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762000" y="0"/>
            <a:ext cx="7772400" cy="990600"/>
          </a:xfrm>
        </p:spPr>
        <p:txBody>
          <a:bodyPr/>
          <a:lstStyle/>
          <a:p>
            <a:pPr eaLnBrk="1" hangingPunct="1"/>
            <a:r>
              <a:rPr lang="en-US" sz="4000" u="sng" smtClean="0"/>
              <a:t>Enterprise Campus</a:t>
            </a:r>
          </a:p>
        </p:txBody>
      </p:sp>
      <p:sp>
        <p:nvSpPr>
          <p:cNvPr id="3" name="Subtitle 2"/>
          <p:cNvSpPr>
            <a:spLocks noGrp="1"/>
          </p:cNvSpPr>
          <p:nvPr>
            <p:ph type="subTitle" idx="1"/>
          </p:nvPr>
        </p:nvSpPr>
        <p:spPr>
          <a:xfrm>
            <a:off x="4114800" y="838200"/>
            <a:ext cx="4724400" cy="6019800"/>
          </a:xfrm>
        </p:spPr>
        <p:txBody>
          <a:bodyPr rtlCol="0">
            <a:normAutofit/>
          </a:bodyPr>
          <a:lstStyle/>
          <a:p>
            <a:pPr algn="l" eaLnBrk="1" fontAlgn="auto" hangingPunct="1">
              <a:spcAft>
                <a:spcPts val="0"/>
              </a:spcAft>
              <a:buFont typeface="Arial" pitchFamily="34" charset="0"/>
              <a:buNone/>
              <a:defRPr/>
            </a:pPr>
            <a:r>
              <a:rPr lang="en-US" dirty="0" smtClean="0"/>
              <a:t>	</a:t>
            </a:r>
          </a:p>
        </p:txBody>
      </p:sp>
      <p:pic>
        <p:nvPicPr>
          <p:cNvPr id="37892" name="Picture 2"/>
          <p:cNvPicPr>
            <a:picLocks noChangeAspect="1" noChangeArrowheads="1"/>
          </p:cNvPicPr>
          <p:nvPr/>
        </p:nvPicPr>
        <p:blipFill>
          <a:blip r:embed="rId2" cstate="print"/>
          <a:srcRect/>
          <a:stretch>
            <a:fillRect/>
          </a:stretch>
        </p:blipFill>
        <p:spPr bwMode="auto">
          <a:xfrm>
            <a:off x="533400" y="914400"/>
            <a:ext cx="7853363" cy="5943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685800" y="0"/>
            <a:ext cx="7772400" cy="990600"/>
          </a:xfrm>
        </p:spPr>
        <p:txBody>
          <a:bodyPr/>
          <a:lstStyle/>
          <a:p>
            <a:pPr eaLnBrk="1" hangingPunct="1"/>
            <a:r>
              <a:rPr lang="en-US" sz="4000" u="sng" smtClean="0"/>
              <a:t>Enterprise Campus Guidelines</a:t>
            </a:r>
          </a:p>
        </p:txBody>
      </p:sp>
      <p:sp>
        <p:nvSpPr>
          <p:cNvPr id="3" name="Subtitle 2"/>
          <p:cNvSpPr>
            <a:spLocks noGrp="1"/>
          </p:cNvSpPr>
          <p:nvPr>
            <p:ph type="subTitle" idx="1"/>
          </p:nvPr>
        </p:nvSpPr>
        <p:spPr>
          <a:xfrm>
            <a:off x="228600" y="990600"/>
            <a:ext cx="8610600" cy="5867400"/>
          </a:xfrm>
        </p:spPr>
        <p:txBody>
          <a:bodyPr rtlCol="0">
            <a:normAutofit/>
          </a:bodyPr>
          <a:lstStyle/>
          <a:p>
            <a:pPr algn="l" eaLnBrk="1" fontAlgn="auto" hangingPunct="1">
              <a:spcAft>
                <a:spcPts val="0"/>
              </a:spcAft>
              <a:buFont typeface="Arial" pitchFamily="34" charset="0"/>
              <a:buNone/>
              <a:defRPr/>
            </a:pPr>
            <a:r>
              <a:rPr lang="en-US" dirty="0" smtClean="0"/>
              <a:t>	</a:t>
            </a:r>
          </a:p>
        </p:txBody>
      </p:sp>
      <p:pic>
        <p:nvPicPr>
          <p:cNvPr id="38916" name="Picture 2"/>
          <p:cNvPicPr>
            <a:picLocks noChangeAspect="1" noChangeArrowheads="1"/>
          </p:cNvPicPr>
          <p:nvPr/>
        </p:nvPicPr>
        <p:blipFill>
          <a:blip r:embed="rId2" cstate="print"/>
          <a:srcRect/>
          <a:stretch>
            <a:fillRect/>
          </a:stretch>
        </p:blipFill>
        <p:spPr bwMode="auto">
          <a:xfrm>
            <a:off x="228600" y="838200"/>
            <a:ext cx="8686800" cy="6019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685800" y="0"/>
            <a:ext cx="7772400" cy="990600"/>
          </a:xfrm>
        </p:spPr>
        <p:txBody>
          <a:bodyPr/>
          <a:lstStyle/>
          <a:p>
            <a:pPr eaLnBrk="1" hangingPunct="1"/>
            <a:r>
              <a:rPr lang="en-US" sz="4000" u="sng" smtClean="0"/>
              <a:t>Enterprise Edge</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dirty="0" smtClean="0"/>
              <a:t>	E-Commerce</a:t>
            </a:r>
          </a:p>
          <a:p>
            <a:pPr algn="l">
              <a:defRPr/>
            </a:pPr>
            <a:r>
              <a:rPr lang="en-US" dirty="0" smtClean="0"/>
              <a:t>	Internet Connectivity</a:t>
            </a:r>
          </a:p>
          <a:p>
            <a:pPr algn="l">
              <a:defRPr/>
            </a:pPr>
            <a:r>
              <a:rPr lang="en-US" dirty="0" smtClean="0"/>
              <a:t>	Remote Access and VPN</a:t>
            </a:r>
          </a:p>
          <a:p>
            <a:pPr algn="l">
              <a:defRPr/>
            </a:pPr>
            <a:r>
              <a:rPr lang="en-US" dirty="0" smtClean="0"/>
              <a:t>	WAN, MAN, Site-to-Site VPN</a:t>
            </a:r>
          </a:p>
          <a:p>
            <a:pPr algn="l" eaLnBrk="1" fontAlgn="auto" hangingPunct="1">
              <a:spcAft>
                <a:spcPts val="0"/>
              </a:spcAft>
              <a:buFont typeface="Arial" pitchFamily="34" charset="0"/>
              <a:buNone/>
              <a:defRPr/>
            </a:pPr>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685800" y="0"/>
            <a:ext cx="7772400" cy="990600"/>
          </a:xfrm>
        </p:spPr>
        <p:txBody>
          <a:bodyPr/>
          <a:lstStyle/>
          <a:p>
            <a:pPr eaLnBrk="1" hangingPunct="1"/>
            <a:r>
              <a:rPr lang="en-US" sz="4000" u="sng" smtClean="0"/>
              <a:t>Enterprise Edge</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sz="2800" u="sng" dirty="0" smtClean="0">
                <a:latin typeface="Times New Roman" pitchFamily="18" charset="0"/>
                <a:cs typeface="Times New Roman" pitchFamily="18" charset="0"/>
              </a:rPr>
              <a:t>E-Commerce</a:t>
            </a:r>
            <a:r>
              <a:rPr lang="en-US" sz="2800" dirty="0" smtClean="0">
                <a:latin typeface="Times New Roman" pitchFamily="18" charset="0"/>
                <a:cs typeface="Times New Roman" pitchFamily="18" charset="0"/>
              </a:rPr>
              <a:t> buying and selling of goods use fax machines, Internet, and electronic funds transfer</a:t>
            </a:r>
          </a:p>
          <a:p>
            <a:pPr algn="l">
              <a:defRPr/>
            </a:pPr>
            <a:r>
              <a:rPr lang="en-US" sz="2800" dirty="0" smtClean="0">
                <a:latin typeface="Times New Roman" pitchFamily="18" charset="0"/>
                <a:cs typeface="Times New Roman" pitchFamily="18" charset="0"/>
              </a:rPr>
              <a:t>Internet Connectivity basic Internet infrastructure.</a:t>
            </a:r>
          </a:p>
          <a:p>
            <a:pPr algn="l">
              <a:defRPr/>
            </a:pPr>
            <a:r>
              <a:rPr lang="en-US" sz="2800" u="sng" dirty="0" smtClean="0">
                <a:latin typeface="Times New Roman" pitchFamily="18" charset="0"/>
                <a:cs typeface="Times New Roman" pitchFamily="18" charset="0"/>
              </a:rPr>
              <a:t>VPN</a:t>
            </a:r>
            <a:r>
              <a:rPr lang="en-US" sz="2800" dirty="0" smtClean="0">
                <a:latin typeface="Times New Roman" pitchFamily="18" charset="0"/>
                <a:cs typeface="Times New Roman" pitchFamily="18" charset="0"/>
              </a:rPr>
              <a:t> is a virtual private network. A method of encrypting point-to-point logical connections across a public network, such as the Internet. This allows secure communications across a public network.</a:t>
            </a:r>
          </a:p>
          <a:p>
            <a:pPr algn="l">
              <a:defRPr/>
            </a:pPr>
            <a:r>
              <a:rPr lang="en-US" sz="2800" u="sng" dirty="0" smtClean="0">
                <a:latin typeface="Times New Roman" pitchFamily="18" charset="0"/>
                <a:cs typeface="Times New Roman" pitchFamily="18" charset="0"/>
              </a:rPr>
              <a:t>WAN, and MAN</a:t>
            </a:r>
            <a:r>
              <a:rPr lang="en-US" sz="2800" dirty="0" smtClean="0">
                <a:latin typeface="Times New Roman" pitchFamily="18" charset="0"/>
                <a:cs typeface="Times New Roman" pitchFamily="18" charset="0"/>
              </a:rPr>
              <a:t>. MAN is metropolitan area network. Any network that encompasses a metropolitan area; that is, and area larger than a LAN and smaller than a WAN.</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914400"/>
          </a:xfrm>
        </p:spPr>
        <p:txBody>
          <a:bodyPr/>
          <a:lstStyle/>
          <a:p>
            <a:r>
              <a:rPr lang="en-US" sz="4000" smtClean="0"/>
              <a:t>Review Week Two</a:t>
            </a:r>
          </a:p>
        </p:txBody>
      </p:sp>
      <p:sp>
        <p:nvSpPr>
          <p:cNvPr id="5123" name="Content Placeholder 2"/>
          <p:cNvSpPr>
            <a:spLocks noGrp="1"/>
          </p:cNvSpPr>
          <p:nvPr>
            <p:ph idx="1"/>
          </p:nvPr>
        </p:nvSpPr>
        <p:spPr>
          <a:xfrm>
            <a:off x="457200" y="762000"/>
            <a:ext cx="8229600" cy="5943600"/>
          </a:xfrm>
        </p:spPr>
        <p:txBody>
          <a:bodyPr/>
          <a:lstStyle/>
          <a:p>
            <a:pPr eaLnBrk="1" hangingPunct="1">
              <a:buFont typeface="Arial" charset="0"/>
              <a:buNone/>
            </a:pPr>
            <a:r>
              <a:rPr lang="en-US" u="sng" smtClean="0">
                <a:latin typeface="Times New Roman" pitchFamily="18" charset="0"/>
                <a:cs typeface="Times New Roman" pitchFamily="18" charset="0"/>
              </a:rPr>
              <a:t>SONA Framework</a:t>
            </a:r>
            <a:endParaRPr lang="en-US" smtClean="0">
              <a:latin typeface="Times New Roman" pitchFamily="18" charset="0"/>
              <a:cs typeface="Times New Roman" pitchFamily="18" charset="0"/>
            </a:endParaRPr>
          </a:p>
          <a:p>
            <a:pPr eaLnBrk="1" hangingPunct="1">
              <a:buFont typeface="Arial" charset="0"/>
              <a:buNone/>
            </a:pPr>
            <a:r>
              <a:rPr lang="en-US" smtClean="0">
                <a:latin typeface="Times New Roman" pitchFamily="18" charset="0"/>
                <a:cs typeface="Times New Roman" pitchFamily="18" charset="0"/>
              </a:rPr>
              <a:t>Within the SONA framework, the network is the key component that connects and enables all components in the IT infrastructure.</a:t>
            </a:r>
          </a:p>
          <a:p>
            <a:pPr eaLnBrk="1" hangingPunct="1">
              <a:buFont typeface="Arial" charset="0"/>
              <a:buNone/>
            </a:pPr>
            <a:endParaRPr lang="en-US" smtClean="0">
              <a:latin typeface="Times New Roman" pitchFamily="18" charset="0"/>
              <a:cs typeface="Times New Roman" pitchFamily="18" charset="0"/>
            </a:endParaRPr>
          </a:p>
          <a:p>
            <a:pPr eaLnBrk="1" hangingPunct="1">
              <a:buFont typeface="Arial" charset="0"/>
              <a:buNone/>
            </a:pPr>
            <a:endParaRPr lang="en-US" smtClean="0">
              <a:latin typeface="Times New Roman" pitchFamily="18" charset="0"/>
              <a:cs typeface="Times New Roman" pitchFamily="18" charset="0"/>
            </a:endParaRPr>
          </a:p>
          <a:p>
            <a:pPr eaLnBrk="1" hangingPunct="1">
              <a:buFont typeface="Arial" charset="0"/>
              <a:buNone/>
            </a:pPr>
            <a:endParaRPr lang="en-US" smtClean="0">
              <a:latin typeface="Times New Roman" pitchFamily="18" charset="0"/>
              <a:cs typeface="Times New Roman" pitchFamily="18" charset="0"/>
            </a:endParaRPr>
          </a:p>
          <a:p>
            <a:pPr eaLnBrk="1" hangingPunct="1">
              <a:buFont typeface="Arial" charset="0"/>
              <a:buNone/>
            </a:pPr>
            <a:r>
              <a:rPr lang="en-US" smtClean="0">
                <a:latin typeface="Times New Roman" pitchFamily="18" charset="0"/>
                <a:cs typeface="Times New Roman" pitchFamily="18"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685800" y="0"/>
            <a:ext cx="7772400" cy="990600"/>
          </a:xfrm>
        </p:spPr>
        <p:txBody>
          <a:bodyPr/>
          <a:lstStyle/>
          <a:p>
            <a:pPr eaLnBrk="1" hangingPunct="1"/>
            <a:r>
              <a:rPr lang="en-US" sz="4000" u="sng" smtClean="0"/>
              <a:t>Enterprise Edge Guidelines</a:t>
            </a:r>
          </a:p>
        </p:txBody>
      </p:sp>
      <p:sp>
        <p:nvSpPr>
          <p:cNvPr id="3" name="Subtitle 2"/>
          <p:cNvSpPr>
            <a:spLocks noGrp="1"/>
          </p:cNvSpPr>
          <p:nvPr>
            <p:ph type="subTitle" idx="1"/>
          </p:nvPr>
        </p:nvSpPr>
        <p:spPr>
          <a:xfrm>
            <a:off x="228600" y="990600"/>
            <a:ext cx="8610600" cy="5867400"/>
          </a:xfrm>
        </p:spPr>
        <p:txBody>
          <a:bodyPr rtlCol="0">
            <a:normAutofit/>
          </a:bodyPr>
          <a:lstStyle/>
          <a:p>
            <a:pPr algn="l" eaLnBrk="1" fontAlgn="auto" hangingPunct="1">
              <a:spcAft>
                <a:spcPts val="0"/>
              </a:spcAft>
              <a:buFont typeface="Arial" pitchFamily="34" charset="0"/>
              <a:buNone/>
              <a:defRPr/>
            </a:pPr>
            <a:r>
              <a:rPr lang="en-US" dirty="0" smtClean="0"/>
              <a:t>	</a:t>
            </a:r>
          </a:p>
        </p:txBody>
      </p:sp>
      <p:pic>
        <p:nvPicPr>
          <p:cNvPr id="41988" name="Picture 2"/>
          <p:cNvPicPr>
            <a:picLocks noChangeAspect="1" noChangeArrowheads="1"/>
          </p:cNvPicPr>
          <p:nvPr/>
        </p:nvPicPr>
        <p:blipFill>
          <a:blip r:embed="rId2" cstate="print"/>
          <a:srcRect/>
          <a:stretch>
            <a:fillRect/>
          </a:stretch>
        </p:blipFill>
        <p:spPr bwMode="auto">
          <a:xfrm>
            <a:off x="228600" y="1066800"/>
            <a:ext cx="8686800" cy="56388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381000"/>
            <a:ext cx="1295400" cy="1066800"/>
          </a:xfrm>
          <a:prstGeom prst="rect">
            <a:avLst/>
          </a:prstGeom>
          <a:solidFill>
            <a:schemeClr val="bg1"/>
          </a:solidFill>
        </p:spPr>
        <p:txBody>
          <a:bodyPr/>
          <a:lstStyle/>
          <a:p>
            <a:pPr algn="ctr" eaLnBrk="0" hangingPunct="0">
              <a:defRPr/>
            </a:pPr>
            <a:r>
              <a:rPr lang="en-US" sz="2400">
                <a:latin typeface="+mj-lt"/>
                <a:ea typeface="+mj-ea"/>
                <a:cs typeface="+mj-cs"/>
              </a:rPr>
              <a:t>Service Provider Modules</a:t>
            </a:r>
            <a:endParaRPr lang="en-US" sz="2400" dirty="0">
              <a:latin typeface="+mj-lt"/>
              <a:ea typeface="+mj-ea"/>
              <a:cs typeface="+mj-cs"/>
            </a:endParaRPr>
          </a:p>
        </p:txBody>
      </p:sp>
      <p:sp>
        <p:nvSpPr>
          <p:cNvPr id="3" name="Content Placeholder 1"/>
          <p:cNvSpPr txBox="1">
            <a:spLocks/>
          </p:cNvSpPr>
          <p:nvPr/>
        </p:nvSpPr>
        <p:spPr>
          <a:xfrm>
            <a:off x="228600" y="2057400"/>
            <a:ext cx="2438400" cy="3352800"/>
          </a:xfrm>
          <a:prstGeom prst="rect">
            <a:avLst/>
          </a:prstGeom>
        </p:spPr>
        <p:txBody>
          <a:bodyPr/>
          <a:lstStyle/>
          <a:p>
            <a:pPr marL="342900" indent="-342900" eaLnBrk="0" hangingPunct="0">
              <a:spcBef>
                <a:spcPct val="20000"/>
              </a:spcBef>
              <a:buFont typeface="Arial" charset="0"/>
              <a:buChar char="•"/>
              <a:defRPr/>
            </a:pPr>
            <a:r>
              <a:rPr lang="en-US" dirty="0">
                <a:latin typeface="+mn-lt"/>
                <a:cs typeface="+mn-cs"/>
              </a:rPr>
              <a:t>Internet Service Provider</a:t>
            </a:r>
          </a:p>
          <a:p>
            <a:pPr marL="342900" indent="-342900" eaLnBrk="0" hangingPunct="0">
              <a:spcBef>
                <a:spcPct val="20000"/>
              </a:spcBef>
              <a:buFont typeface="Arial" charset="0"/>
              <a:buChar char="•"/>
              <a:defRPr/>
            </a:pPr>
            <a:endParaRPr lang="en-US" dirty="0">
              <a:latin typeface="+mn-lt"/>
              <a:cs typeface="+mn-cs"/>
            </a:endParaRPr>
          </a:p>
          <a:p>
            <a:pPr marL="342900" indent="-342900" eaLnBrk="0" hangingPunct="0">
              <a:spcBef>
                <a:spcPct val="20000"/>
              </a:spcBef>
              <a:buFont typeface="Arial" charset="0"/>
              <a:buNone/>
              <a:defRPr/>
            </a:pPr>
            <a:endParaRPr lang="en-US" dirty="0">
              <a:latin typeface="+mn-lt"/>
              <a:cs typeface="+mn-cs"/>
            </a:endParaRPr>
          </a:p>
          <a:p>
            <a:pPr marL="342900" indent="-342900" eaLnBrk="0" hangingPunct="0">
              <a:spcBef>
                <a:spcPct val="20000"/>
              </a:spcBef>
              <a:buFont typeface="Arial" charset="0"/>
              <a:buNone/>
              <a:defRPr/>
            </a:pPr>
            <a:endParaRPr lang="en-US" dirty="0">
              <a:latin typeface="+mn-lt"/>
              <a:cs typeface="+mn-cs"/>
            </a:endParaRPr>
          </a:p>
          <a:p>
            <a:pPr marL="342900" indent="-342900" eaLnBrk="0" hangingPunct="0">
              <a:spcBef>
                <a:spcPct val="20000"/>
              </a:spcBef>
              <a:buFont typeface="Arial" charset="0"/>
              <a:buNone/>
              <a:defRPr/>
            </a:pPr>
            <a:endParaRPr lang="en-US" dirty="0">
              <a:latin typeface="+mn-lt"/>
              <a:cs typeface="+mn-cs"/>
            </a:endParaRPr>
          </a:p>
          <a:p>
            <a:pPr marL="342900" indent="-342900" eaLnBrk="0" hangingPunct="0">
              <a:spcBef>
                <a:spcPct val="20000"/>
              </a:spcBef>
              <a:buFont typeface="Arial" charset="0"/>
              <a:buChar char="•"/>
              <a:defRPr/>
            </a:pPr>
            <a:r>
              <a:rPr lang="en-US" dirty="0">
                <a:latin typeface="+mn-lt"/>
                <a:cs typeface="+mn-cs"/>
              </a:rPr>
              <a:t>PSTN</a:t>
            </a:r>
          </a:p>
          <a:p>
            <a:pPr marL="342900" indent="-342900" eaLnBrk="0" hangingPunct="0">
              <a:spcBef>
                <a:spcPct val="20000"/>
              </a:spcBef>
              <a:buFont typeface="Arial" charset="0"/>
              <a:buNone/>
              <a:defRPr/>
            </a:pPr>
            <a:r>
              <a:rPr lang="en-US" sz="1400" dirty="0">
                <a:latin typeface="+mn-lt"/>
                <a:cs typeface="+mn-cs"/>
              </a:rPr>
              <a:t> (non-permanent WAN</a:t>
            </a:r>
            <a:r>
              <a:rPr lang="en-US" dirty="0">
                <a:latin typeface="+mn-lt"/>
                <a:cs typeface="+mn-cs"/>
              </a:rPr>
              <a:t>)</a:t>
            </a:r>
          </a:p>
          <a:p>
            <a:pPr marL="342900" indent="-342900" eaLnBrk="0" hangingPunct="0">
              <a:spcBef>
                <a:spcPct val="20000"/>
              </a:spcBef>
              <a:buFont typeface="Arial" charset="0"/>
              <a:buChar char="•"/>
              <a:defRPr/>
            </a:pPr>
            <a:endParaRPr lang="en-US" dirty="0">
              <a:latin typeface="+mn-lt"/>
              <a:cs typeface="+mn-cs"/>
            </a:endParaRPr>
          </a:p>
        </p:txBody>
      </p:sp>
      <p:sp>
        <p:nvSpPr>
          <p:cNvPr id="4" name="Content Placeholder 5"/>
          <p:cNvSpPr txBox="1">
            <a:spLocks/>
          </p:cNvSpPr>
          <p:nvPr/>
        </p:nvSpPr>
        <p:spPr>
          <a:xfrm>
            <a:off x="5562600" y="533400"/>
            <a:ext cx="3279775" cy="5638800"/>
          </a:xfrm>
          <a:prstGeom prst="rect">
            <a:avLst/>
          </a:prstGeom>
        </p:spPr>
        <p:txBody>
          <a:bodyPr/>
          <a:lstStyle/>
          <a:p>
            <a:pPr marL="342900" indent="-342900" eaLnBrk="0" hangingPunct="0">
              <a:spcBef>
                <a:spcPct val="20000"/>
              </a:spcBef>
              <a:buFont typeface="Arial" charset="0"/>
              <a:buChar char="•"/>
              <a:defRPr/>
            </a:pPr>
            <a:r>
              <a:rPr lang="en-US" sz="2400" dirty="0">
                <a:latin typeface="Times New Roman" pitchFamily="18" charset="0"/>
                <a:cs typeface="Times New Roman" pitchFamily="18" charset="0"/>
              </a:rPr>
              <a:t>Frame Relay/ATM (permanent WAN)</a:t>
            </a:r>
          </a:p>
          <a:p>
            <a:pPr marL="342900" indent="-342900" eaLnBrk="0" hangingPunct="0">
              <a:spcBef>
                <a:spcPct val="20000"/>
              </a:spcBef>
              <a:buFont typeface="Arial" charset="0"/>
              <a:buNone/>
              <a:defRPr/>
            </a:pPr>
            <a:r>
              <a:rPr lang="en-US" sz="2400" dirty="0">
                <a:latin typeface="Times New Roman" pitchFamily="18" charset="0"/>
                <a:cs typeface="Times New Roman" pitchFamily="18" charset="0"/>
              </a:rPr>
              <a:t>	For connections to remote locations</a:t>
            </a:r>
          </a:p>
          <a:p>
            <a:pPr marL="742950" lvl="1" indent="-285750" eaLnBrk="0" hangingPunct="0">
              <a:spcBef>
                <a:spcPct val="20000"/>
              </a:spcBef>
              <a:buFont typeface="Arial" charset="0"/>
              <a:buChar char="–"/>
              <a:defRPr/>
            </a:pPr>
            <a:r>
              <a:rPr lang="en-US" sz="2400" dirty="0">
                <a:latin typeface="Times New Roman" pitchFamily="18" charset="0"/>
                <a:cs typeface="Times New Roman" pitchFamily="18" charset="0"/>
              </a:rPr>
              <a:t>Frame Relay</a:t>
            </a:r>
          </a:p>
          <a:p>
            <a:pPr marL="742950" lvl="1" indent="-285750" eaLnBrk="0" hangingPunct="0">
              <a:spcBef>
                <a:spcPct val="20000"/>
              </a:spcBef>
              <a:buFont typeface="Arial" charset="0"/>
              <a:buChar char="–"/>
              <a:defRPr/>
            </a:pPr>
            <a:r>
              <a:rPr lang="en-US" sz="2400" dirty="0">
                <a:latin typeface="Times New Roman" pitchFamily="18" charset="0"/>
                <a:cs typeface="Times New Roman" pitchFamily="18" charset="0"/>
              </a:rPr>
              <a:t>ATM</a:t>
            </a:r>
          </a:p>
          <a:p>
            <a:pPr marL="742950" lvl="1" indent="-285750" eaLnBrk="0" hangingPunct="0">
              <a:spcBef>
                <a:spcPct val="20000"/>
              </a:spcBef>
              <a:buFont typeface="Arial" charset="0"/>
              <a:buChar char="–"/>
              <a:defRPr/>
            </a:pPr>
            <a:r>
              <a:rPr lang="en-US" sz="2400" dirty="0">
                <a:latin typeface="Times New Roman" pitchFamily="18" charset="0"/>
                <a:cs typeface="Times New Roman" pitchFamily="18" charset="0"/>
              </a:rPr>
              <a:t>Leased Lines (T1)</a:t>
            </a:r>
          </a:p>
          <a:p>
            <a:pPr marL="742950" lvl="1" indent="-285750" eaLnBrk="0" hangingPunct="0">
              <a:spcBef>
                <a:spcPct val="20000"/>
              </a:spcBef>
              <a:buFont typeface="Arial" charset="0"/>
              <a:buChar char="–"/>
              <a:defRPr/>
            </a:pPr>
            <a:r>
              <a:rPr lang="en-US" sz="2400" dirty="0">
                <a:latin typeface="Times New Roman" pitchFamily="18" charset="0"/>
                <a:cs typeface="Times New Roman" pitchFamily="18" charset="0"/>
              </a:rPr>
              <a:t>SONET/SDH</a:t>
            </a:r>
          </a:p>
          <a:p>
            <a:pPr marL="742950" lvl="1" indent="-285750" eaLnBrk="0" hangingPunct="0">
              <a:spcBef>
                <a:spcPct val="20000"/>
              </a:spcBef>
              <a:buFont typeface="Arial" charset="0"/>
              <a:buChar char="–"/>
              <a:defRPr/>
            </a:pPr>
            <a:r>
              <a:rPr lang="en-US" sz="2400" dirty="0">
                <a:latin typeface="Times New Roman" pitchFamily="18" charset="0"/>
                <a:cs typeface="Times New Roman" pitchFamily="18" charset="0"/>
              </a:rPr>
              <a:t>Cable modem</a:t>
            </a:r>
          </a:p>
          <a:p>
            <a:pPr marL="742950" lvl="1" indent="-285750" eaLnBrk="0" hangingPunct="0">
              <a:spcBef>
                <a:spcPct val="20000"/>
              </a:spcBef>
              <a:buFont typeface="Arial" charset="0"/>
              <a:buChar char="–"/>
              <a:defRPr/>
            </a:pPr>
            <a:r>
              <a:rPr lang="en-US" sz="2400" dirty="0">
                <a:latin typeface="Times New Roman" pitchFamily="18" charset="0"/>
                <a:cs typeface="Times New Roman" pitchFamily="18" charset="0"/>
              </a:rPr>
              <a:t>DSL</a:t>
            </a:r>
          </a:p>
          <a:p>
            <a:pPr marL="742950" lvl="1" indent="-285750" eaLnBrk="0" hangingPunct="0">
              <a:spcBef>
                <a:spcPct val="20000"/>
              </a:spcBef>
              <a:buFont typeface="Arial" charset="0"/>
              <a:buChar char="–"/>
              <a:defRPr/>
            </a:pPr>
            <a:r>
              <a:rPr lang="en-US" sz="2400" dirty="0">
                <a:latin typeface="Times New Roman" pitchFamily="18" charset="0"/>
                <a:cs typeface="Times New Roman" pitchFamily="18" charset="0"/>
              </a:rPr>
              <a:t>Wireless</a:t>
            </a:r>
          </a:p>
          <a:p>
            <a:pPr marL="742950" lvl="1" indent="-285750" eaLnBrk="0" hangingPunct="0">
              <a:spcBef>
                <a:spcPct val="20000"/>
              </a:spcBef>
              <a:buFont typeface="Arial" charset="0"/>
              <a:buChar char="–"/>
              <a:defRPr/>
            </a:pPr>
            <a:r>
              <a:rPr lang="en-US" sz="2400" dirty="0">
                <a:latin typeface="Times New Roman" pitchFamily="18" charset="0"/>
                <a:cs typeface="Times New Roman" pitchFamily="18" charset="0"/>
              </a:rPr>
              <a:t>MPLS</a:t>
            </a:r>
          </a:p>
          <a:p>
            <a:pPr marL="342900" indent="-342900" eaLnBrk="0" hangingPunct="0">
              <a:spcBef>
                <a:spcPct val="20000"/>
              </a:spcBef>
              <a:buFont typeface="Arial" charset="0"/>
              <a:buChar char="•"/>
              <a:defRPr/>
            </a:pPr>
            <a:endParaRPr lang="en-US" sz="3200" dirty="0">
              <a:latin typeface="+mn-lt"/>
              <a:cs typeface="+mn-cs"/>
            </a:endParaRPr>
          </a:p>
        </p:txBody>
      </p:sp>
      <p:pic>
        <p:nvPicPr>
          <p:cNvPr id="43013" name="Picture 2"/>
          <p:cNvPicPr>
            <a:picLocks noChangeAspect="1" noChangeArrowheads="1"/>
          </p:cNvPicPr>
          <p:nvPr/>
        </p:nvPicPr>
        <p:blipFill>
          <a:blip r:embed="rId2" cstate="print"/>
          <a:srcRect/>
          <a:stretch>
            <a:fillRect/>
          </a:stretch>
        </p:blipFill>
        <p:spPr bwMode="auto">
          <a:xfrm>
            <a:off x="2286000" y="457200"/>
            <a:ext cx="2895600" cy="5843588"/>
          </a:xfrm>
          <a:prstGeom prst="rect">
            <a:avLst/>
          </a:prstGeom>
          <a:noFill/>
          <a:ln w="9525">
            <a:noFill/>
            <a:miter lim="800000"/>
            <a:headEnd/>
            <a:tailEnd/>
          </a:ln>
        </p:spPr>
      </p:pic>
      <p:cxnSp>
        <p:nvCxnSpPr>
          <p:cNvPr id="6" name="Straight Arrow Connector 5"/>
          <p:cNvCxnSpPr/>
          <p:nvPr/>
        </p:nvCxnSpPr>
        <p:spPr>
          <a:xfrm>
            <a:off x="1752600" y="4191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828800" y="14478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81200" y="23622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953000" y="3505200"/>
            <a:ext cx="990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762000" y="0"/>
            <a:ext cx="7772400" cy="990600"/>
          </a:xfrm>
        </p:spPr>
        <p:txBody>
          <a:bodyPr/>
          <a:lstStyle/>
          <a:p>
            <a:pPr eaLnBrk="1" hangingPunct="1"/>
            <a:r>
              <a:rPr lang="en-US" sz="4000" u="sng" smtClean="0"/>
              <a:t>Services within Network Services</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sz="3600" dirty="0" smtClean="0">
                <a:latin typeface="Times New Roman" pitchFamily="18" charset="0"/>
                <a:cs typeface="Times New Roman" pitchFamily="18" charset="0"/>
              </a:rPr>
              <a:t>A network service is a supporting and necessary service, but not an ultimate solution.</a:t>
            </a:r>
          </a:p>
          <a:p>
            <a:pPr lvl="1" algn="l">
              <a:defRPr/>
            </a:pPr>
            <a:r>
              <a:rPr lang="en-US" sz="3600" dirty="0" smtClean="0">
                <a:latin typeface="Times New Roman" pitchFamily="18" charset="0"/>
                <a:cs typeface="Times New Roman" pitchFamily="18" charset="0"/>
              </a:rPr>
              <a:t>Security Services – Ensure all aspects of the network are secure</a:t>
            </a:r>
          </a:p>
          <a:p>
            <a:pPr lvl="1" algn="l">
              <a:defRPr/>
            </a:pPr>
            <a:r>
              <a:rPr lang="en-US" sz="3600" dirty="0" smtClean="0">
                <a:latin typeface="Times New Roman" pitchFamily="18" charset="0"/>
                <a:cs typeface="Times New Roman" pitchFamily="18" charset="0"/>
              </a:rPr>
              <a:t>Mobility services – Allow users to access network resources regardless of location</a:t>
            </a:r>
          </a:p>
          <a:p>
            <a:pPr lvl="1" algn="l">
              <a:defRPr/>
            </a:pPr>
            <a:r>
              <a:rPr lang="en-US" sz="3600" dirty="0" smtClean="0">
                <a:latin typeface="Times New Roman" pitchFamily="18" charset="0"/>
                <a:cs typeface="Times New Roman" pitchFamily="18" charset="0"/>
              </a:rPr>
              <a:t>Storage services – Provides distributed and virtual storage across the enterprise</a:t>
            </a:r>
          </a:p>
          <a:p>
            <a:pPr algn="l" eaLnBrk="1" fontAlgn="auto" hangingPunct="1">
              <a:spcAft>
                <a:spcPts val="0"/>
              </a:spcAft>
              <a:buFont typeface="Arial" pitchFamily="34" charset="0"/>
              <a:buNone/>
              <a:defRPr/>
            </a:pPr>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685800" y="0"/>
            <a:ext cx="7772400" cy="990600"/>
          </a:xfrm>
        </p:spPr>
        <p:txBody>
          <a:bodyPr/>
          <a:lstStyle/>
          <a:p>
            <a:pPr eaLnBrk="1" hangingPunct="1"/>
            <a:r>
              <a:rPr lang="en-US" sz="4000" u="sng" smtClean="0"/>
              <a:t>Services within Network Services</a:t>
            </a:r>
          </a:p>
        </p:txBody>
      </p:sp>
      <p:sp>
        <p:nvSpPr>
          <p:cNvPr id="3" name="Subtitle 2"/>
          <p:cNvSpPr>
            <a:spLocks noGrp="1"/>
          </p:cNvSpPr>
          <p:nvPr>
            <p:ph type="subTitle" idx="1"/>
          </p:nvPr>
        </p:nvSpPr>
        <p:spPr>
          <a:xfrm>
            <a:off x="228600" y="990600"/>
            <a:ext cx="8610600" cy="5867400"/>
          </a:xfrm>
        </p:spPr>
        <p:txBody>
          <a:bodyPr rtlCol="0">
            <a:normAutofit/>
          </a:bodyPr>
          <a:lstStyle/>
          <a:p>
            <a:pPr lvl="1" algn="l">
              <a:defRPr/>
            </a:pPr>
            <a:r>
              <a:rPr lang="en-US" sz="3200" dirty="0" smtClean="0">
                <a:latin typeface="Times New Roman" pitchFamily="18" charset="0"/>
                <a:cs typeface="Times New Roman" pitchFamily="18" charset="0"/>
              </a:rPr>
              <a:t>What are collaborative services? </a:t>
            </a:r>
          </a:p>
          <a:p>
            <a:pPr lvl="1" algn="l">
              <a:defRPr/>
            </a:pPr>
            <a:r>
              <a:rPr lang="en-US" sz="3200" dirty="0" smtClean="0">
                <a:latin typeface="Times New Roman" pitchFamily="18" charset="0"/>
                <a:cs typeface="Times New Roman" pitchFamily="18" charset="0"/>
              </a:rPr>
              <a:t>They are features, such as email, document management, calendaring, on-line learning, and Web conferencing. These features are administered and maintained through policies. This allows an administrator to provide secure, controlled access to users.</a:t>
            </a:r>
          </a:p>
          <a:p>
            <a:pPr lvl="1" algn="l">
              <a:defRPr/>
            </a:pPr>
            <a:r>
              <a:rPr lang="en-US" sz="3200" dirty="0" smtClean="0">
                <a:latin typeface="Times New Roman" pitchFamily="18" charset="0"/>
                <a:cs typeface="Times New Roman" pitchFamily="18" charset="0"/>
              </a:rPr>
              <a:t>Voice and collaboration services – Foundation for voice across the network</a:t>
            </a:r>
          </a:p>
          <a:p>
            <a:pPr lvl="2" algn="l">
              <a:defRPr/>
            </a:pPr>
            <a:r>
              <a:rPr lang="en-US" sz="3200" dirty="0" smtClean="0">
                <a:latin typeface="Times New Roman" pitchFamily="18" charset="0"/>
                <a:cs typeface="Times New Roman" pitchFamily="18" charset="0"/>
              </a:rPr>
              <a:t>Security</a:t>
            </a:r>
          </a:p>
          <a:p>
            <a:pPr lvl="2" algn="l">
              <a:defRPr/>
            </a:pPr>
            <a:r>
              <a:rPr lang="en-US" sz="3200" dirty="0" smtClean="0">
                <a:latin typeface="Times New Roman" pitchFamily="18" charset="0"/>
                <a:cs typeface="Times New Roman" pitchFamily="18" charset="0"/>
              </a:rPr>
              <a:t>High availability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685800" y="0"/>
            <a:ext cx="7772400" cy="990600"/>
          </a:xfrm>
        </p:spPr>
        <p:txBody>
          <a:bodyPr/>
          <a:lstStyle/>
          <a:p>
            <a:pPr eaLnBrk="1" hangingPunct="1"/>
            <a:r>
              <a:rPr lang="en-US" sz="4000" u="sng" smtClean="0"/>
              <a:t>Services within Network Services</a:t>
            </a:r>
          </a:p>
        </p:txBody>
      </p:sp>
      <p:sp>
        <p:nvSpPr>
          <p:cNvPr id="3" name="Subtitle 2"/>
          <p:cNvSpPr>
            <a:spLocks noGrp="1"/>
          </p:cNvSpPr>
          <p:nvPr>
            <p:ph type="subTitle" idx="1"/>
          </p:nvPr>
        </p:nvSpPr>
        <p:spPr>
          <a:xfrm>
            <a:off x="228600" y="990600"/>
            <a:ext cx="8610600" cy="5867400"/>
          </a:xfrm>
        </p:spPr>
        <p:txBody>
          <a:bodyPr rtlCol="0">
            <a:normAutofit/>
          </a:bodyPr>
          <a:lstStyle/>
          <a:p>
            <a:pPr lvl="1" algn="l">
              <a:defRPr/>
            </a:pPr>
            <a:r>
              <a:rPr lang="en-US" sz="3600" dirty="0" smtClean="0">
                <a:latin typeface="Times New Roman" pitchFamily="18" charset="0"/>
                <a:cs typeface="Times New Roman" pitchFamily="18" charset="0"/>
              </a:rPr>
              <a:t>Computer services – Connects and virtualizes resources based on application</a:t>
            </a:r>
          </a:p>
          <a:p>
            <a:pPr lvl="1" algn="l">
              <a:defRPr/>
            </a:pPr>
            <a:r>
              <a:rPr lang="en-US" sz="3600" dirty="0" smtClean="0">
                <a:latin typeface="Times New Roman" pitchFamily="18" charset="0"/>
                <a:cs typeface="Times New Roman" pitchFamily="18" charset="0"/>
              </a:rPr>
              <a:t>Identity services – Maps resources and policies to the user and device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Network Services Examples</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dirty="0" smtClean="0"/>
              <a:t>	</a:t>
            </a:r>
            <a:r>
              <a:rPr lang="en-US" dirty="0" smtClean="0">
                <a:latin typeface="Times New Roman" pitchFamily="18" charset="0"/>
                <a:cs typeface="Times New Roman" pitchFamily="18" charset="0"/>
              </a:rPr>
              <a:t>Network management</a:t>
            </a:r>
          </a:p>
          <a:p>
            <a:pPr algn="l">
              <a:defRPr/>
            </a:pPr>
            <a:r>
              <a:rPr lang="en-US" dirty="0" smtClean="0">
                <a:latin typeface="Times New Roman" pitchFamily="18" charset="0"/>
                <a:cs typeface="Times New Roman" pitchFamily="18" charset="0"/>
              </a:rPr>
              <a:t>	High availability</a:t>
            </a:r>
          </a:p>
          <a:p>
            <a:pPr algn="l">
              <a:defRPr/>
            </a:pPr>
            <a:r>
              <a:rPr lang="en-US" dirty="0" smtClean="0">
                <a:latin typeface="Times New Roman" pitchFamily="18" charset="0"/>
                <a:cs typeface="Times New Roman" pitchFamily="18" charset="0"/>
              </a:rPr>
              <a:t>	Quality of Service (</a:t>
            </a:r>
            <a:r>
              <a:rPr lang="en-US" dirty="0" err="1" smtClean="0">
                <a:latin typeface="Times New Roman" pitchFamily="18" charset="0"/>
                <a:cs typeface="Times New Roman" pitchFamily="18" charset="0"/>
              </a:rPr>
              <a:t>QoS</a:t>
            </a:r>
            <a:r>
              <a:rPr lang="en-US" dirty="0" smtClean="0">
                <a:latin typeface="Times New Roman" pitchFamily="18" charset="0"/>
                <a:cs typeface="Times New Roman" pitchFamily="18" charset="0"/>
              </a:rPr>
              <a:t>)</a:t>
            </a:r>
          </a:p>
          <a:p>
            <a:pPr algn="l">
              <a:defRPr/>
            </a:pPr>
            <a:r>
              <a:rPr lang="en-US" dirty="0" smtClean="0">
                <a:latin typeface="Times New Roman" pitchFamily="18" charset="0"/>
                <a:cs typeface="Times New Roman" pitchFamily="18" charset="0"/>
              </a:rPr>
              <a:t>	IP multicasting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85800" y="0"/>
            <a:ext cx="7772400" cy="990600"/>
          </a:xfrm>
        </p:spPr>
        <p:txBody>
          <a:bodyPr/>
          <a:lstStyle/>
          <a:p>
            <a:pPr eaLnBrk="1" hangingPunct="1"/>
            <a:r>
              <a:rPr lang="en-US" u="sng" smtClean="0">
                <a:latin typeface="Times New Roman" pitchFamily="18" charset="0"/>
                <a:cs typeface="Times New Roman" pitchFamily="18" charset="0"/>
              </a:rPr>
              <a:t>Security Services</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dirty="0" smtClean="0">
                <a:latin typeface="Times New Roman" pitchFamily="18" charset="0"/>
                <a:cs typeface="Times New Roman" pitchFamily="18" charset="0"/>
              </a:rPr>
              <a:t>Internal</a:t>
            </a:r>
          </a:p>
          <a:p>
            <a:pPr lvl="1" algn="l">
              <a:defRPr/>
            </a:pPr>
            <a:r>
              <a:rPr lang="en-US" sz="3200" dirty="0" smtClean="0">
                <a:latin typeface="Times New Roman" pitchFamily="18" charset="0"/>
                <a:cs typeface="Times New Roman" pitchFamily="18" charset="0"/>
              </a:rPr>
              <a:t>IPS and IDS</a:t>
            </a:r>
          </a:p>
          <a:p>
            <a:pPr lvl="1" algn="l">
              <a:defRPr/>
            </a:pPr>
            <a:r>
              <a:rPr lang="en-US" sz="3200" dirty="0" smtClean="0">
                <a:latin typeface="Times New Roman" pitchFamily="18" charset="0"/>
                <a:cs typeface="Times New Roman" pitchFamily="18" charset="0"/>
              </a:rPr>
              <a:t>AAA (Authentication, Authorization, Accounting)</a:t>
            </a:r>
          </a:p>
          <a:p>
            <a:pPr algn="l">
              <a:defRPr/>
            </a:pPr>
            <a:r>
              <a:rPr lang="en-US" dirty="0" smtClean="0">
                <a:latin typeface="Times New Roman" pitchFamily="18" charset="0"/>
                <a:cs typeface="Times New Roman" pitchFamily="18" charset="0"/>
              </a:rPr>
              <a:t>External Threats</a:t>
            </a:r>
          </a:p>
          <a:p>
            <a:pPr lvl="1" algn="l">
              <a:defRPr/>
            </a:pPr>
            <a:r>
              <a:rPr lang="en-US" sz="3200" dirty="0" smtClean="0">
                <a:latin typeface="Times New Roman" pitchFamily="18" charset="0"/>
                <a:cs typeface="Times New Roman" pitchFamily="18" charset="0"/>
              </a:rPr>
              <a:t>Attacks</a:t>
            </a:r>
            <a:endParaRPr lang="en-US" sz="32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High Availability</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dirty="0" smtClean="0">
                <a:latin typeface="Times New Roman" pitchFamily="18" charset="0"/>
                <a:cs typeface="Times New Roman" pitchFamily="18" charset="0"/>
              </a:rPr>
              <a:t>Ensures end-to-end availability for services, clients, and sessions. </a:t>
            </a:r>
          </a:p>
          <a:p>
            <a:pPr algn="l">
              <a:defRPr/>
            </a:pPr>
            <a:r>
              <a:rPr lang="en-US" dirty="0" smtClean="0">
                <a:latin typeface="Times New Roman" pitchFamily="18" charset="0"/>
                <a:cs typeface="Times New Roman" pitchFamily="18" charset="0"/>
              </a:rPr>
              <a:t>Implementation includes:</a:t>
            </a:r>
          </a:p>
          <a:p>
            <a:pPr lvl="1" algn="l">
              <a:defRPr/>
            </a:pPr>
            <a:r>
              <a:rPr lang="en-US" sz="3200" dirty="0" smtClean="0">
                <a:latin typeface="Times New Roman" pitchFamily="18" charset="0"/>
                <a:cs typeface="Times New Roman" pitchFamily="18" charset="0"/>
              </a:rPr>
              <a:t>Reliable, fault-tolerant network devices to automatically identify and overcome failures</a:t>
            </a:r>
          </a:p>
          <a:p>
            <a:pPr lvl="1" algn="l">
              <a:defRPr/>
            </a:pPr>
            <a:r>
              <a:rPr lang="en-US" sz="3200" dirty="0" smtClean="0">
                <a:latin typeface="Times New Roman" pitchFamily="18" charset="0"/>
                <a:cs typeface="Times New Roman" pitchFamily="18" charset="0"/>
              </a:rPr>
              <a:t>resilient to network technologies.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High Availability Services</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dirty="0" smtClean="0">
                <a:latin typeface="Times New Roman" pitchFamily="18" charset="0"/>
                <a:cs typeface="Times New Roman" pitchFamily="18" charset="0"/>
              </a:rPr>
              <a:t>Redundancy</a:t>
            </a:r>
          </a:p>
          <a:p>
            <a:pPr lvl="1" algn="l">
              <a:defRPr/>
            </a:pPr>
            <a:r>
              <a:rPr lang="en-US" sz="3200" dirty="0" smtClean="0">
                <a:latin typeface="Times New Roman" pitchFamily="18" charset="0"/>
                <a:cs typeface="Times New Roman" pitchFamily="18" charset="0"/>
              </a:rPr>
              <a:t>Duplicate network links</a:t>
            </a:r>
          </a:p>
          <a:p>
            <a:pPr lvl="1" algn="l">
              <a:defRPr/>
            </a:pPr>
            <a:r>
              <a:rPr lang="en-US" sz="3200" dirty="0" smtClean="0">
                <a:latin typeface="Times New Roman" pitchFamily="18" charset="0"/>
                <a:cs typeface="Times New Roman" pitchFamily="18" charset="0"/>
              </a:rPr>
              <a:t>Eliminate single points of failure</a:t>
            </a:r>
          </a:p>
          <a:p>
            <a:pPr lvl="1" algn="l">
              <a:defRPr/>
            </a:pPr>
            <a:r>
              <a:rPr lang="en-US" sz="3200" dirty="0" smtClean="0">
                <a:latin typeface="Times New Roman" pitchFamily="18" charset="0"/>
                <a:cs typeface="Times New Roman" pitchFamily="18" charset="0"/>
              </a:rPr>
              <a:t>Device redundancy (card and port)</a:t>
            </a:r>
          </a:p>
          <a:p>
            <a:pPr lvl="1" algn="l">
              <a:defRPr/>
            </a:pPr>
            <a:r>
              <a:rPr lang="en-US" sz="3200" dirty="0" smtClean="0">
                <a:latin typeface="Times New Roman" pitchFamily="18" charset="0"/>
                <a:cs typeface="Times New Roman" pitchFamily="18" charset="0"/>
              </a:rPr>
              <a:t>Redundant physical connections</a:t>
            </a:r>
          </a:p>
          <a:p>
            <a:pPr lvl="1" algn="l">
              <a:defRPr/>
            </a:pPr>
            <a:r>
              <a:rPr lang="en-US" sz="3200" dirty="0" smtClean="0">
                <a:latin typeface="Times New Roman" pitchFamily="18" charset="0"/>
                <a:cs typeface="Times New Roman" pitchFamily="18" charset="0"/>
              </a:rPr>
              <a:t>Route redundancy</a:t>
            </a:r>
          </a:p>
          <a:p>
            <a:pPr lvl="1" algn="l">
              <a:defRPr/>
            </a:pPr>
            <a:r>
              <a:rPr lang="en-US" sz="3200" dirty="0" smtClean="0">
                <a:latin typeface="Times New Roman" pitchFamily="18" charset="0"/>
                <a:cs typeface="Times New Roman" pitchFamily="18" charset="0"/>
              </a:rPr>
              <a:t>Power Redundancy</a:t>
            </a:r>
          </a:p>
          <a:p>
            <a:pPr algn="l">
              <a:defRPr/>
            </a:pPr>
            <a:r>
              <a:rPr lang="en-US" dirty="0" smtClean="0">
                <a:latin typeface="Times New Roman" pitchFamily="18" charset="0"/>
                <a:cs typeface="Times New Roman" pitchFamily="18" charset="0"/>
              </a:rPr>
              <a:t>Redundancy costs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High Availability</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dirty="0" smtClean="0">
                <a:latin typeface="Times New Roman" pitchFamily="18" charset="0"/>
                <a:cs typeface="Times New Roman" pitchFamily="18" charset="0"/>
              </a:rPr>
              <a:t>Redundant transceiver</a:t>
            </a:r>
          </a:p>
          <a:p>
            <a:pPr algn="l">
              <a:defRPr/>
            </a:pPr>
            <a:r>
              <a:rPr lang="en-US" dirty="0" smtClean="0">
                <a:latin typeface="Times New Roman" pitchFamily="18" charset="0"/>
                <a:cs typeface="Times New Roman" pitchFamily="18" charset="0"/>
              </a:rPr>
              <a:t>Redundant NICs</a:t>
            </a:r>
          </a:p>
          <a:p>
            <a:pPr algn="l">
              <a:defRPr/>
            </a:pPr>
            <a:r>
              <a:rPr lang="en-US" dirty="0" err="1" smtClean="0">
                <a:latin typeface="Times New Roman" pitchFamily="18" charset="0"/>
                <a:cs typeface="Times New Roman" pitchFamily="18" charset="0"/>
              </a:rPr>
              <a:t>EtherChannel</a:t>
            </a:r>
            <a:r>
              <a:rPr lang="en-US" dirty="0" smtClean="0">
                <a:latin typeface="Times New Roman" pitchFamily="18" charset="0"/>
                <a:cs typeface="Times New Roman" pitchFamily="18" charset="0"/>
              </a:rPr>
              <a:t> bundling</a:t>
            </a:r>
          </a:p>
          <a:p>
            <a:pPr algn="l">
              <a:defRPr/>
            </a:pPr>
            <a:r>
              <a:rPr lang="en-US" dirty="0" smtClean="0">
                <a:latin typeface="Times New Roman" pitchFamily="18" charset="0"/>
                <a:cs typeface="Times New Roman" pitchFamily="18" charset="0"/>
              </a:rPr>
              <a:t>Discovering an alternative router</a:t>
            </a:r>
          </a:p>
          <a:p>
            <a:pPr lvl="1" algn="l">
              <a:defRPr/>
            </a:pPr>
            <a:r>
              <a:rPr lang="en-US" sz="3200" dirty="0" smtClean="0">
                <a:latin typeface="Times New Roman" pitchFamily="18" charset="0"/>
                <a:cs typeface="Times New Roman" pitchFamily="18" charset="0"/>
              </a:rPr>
              <a:t>Virtual routers with HSRP, GLBP, VRRP</a:t>
            </a:r>
          </a:p>
          <a:p>
            <a:pPr algn="l">
              <a:defRPr/>
            </a:pPr>
            <a:r>
              <a:rPr lang="en-US" dirty="0" smtClean="0">
                <a:latin typeface="Times New Roman" pitchFamily="18" charset="0"/>
                <a:cs typeface="Times New Roman" pitchFamily="18" charset="0"/>
              </a:rPr>
              <a:t>Load Balancing with multiple links</a:t>
            </a:r>
          </a:p>
          <a:p>
            <a:pPr algn="l">
              <a:defRPr/>
            </a:pPr>
            <a:r>
              <a:rPr lang="en-US" dirty="0" smtClean="0">
                <a:latin typeface="Times New Roman" pitchFamily="18" charset="0"/>
                <a:cs typeface="Times New Roman" pitchFamily="18" charset="0"/>
              </a:rPr>
              <a:t>Redundant links at Layer 2 must consider STP</a:t>
            </a:r>
          </a:p>
          <a:p>
            <a:pPr algn="l">
              <a:defRPr/>
            </a:pPr>
            <a:r>
              <a:rPr lang="en-US" dirty="0" smtClean="0">
                <a:latin typeface="Times New Roman" pitchFamily="18" charset="0"/>
                <a:cs typeface="Times New Roman" pitchFamily="18" charset="0"/>
              </a:rPr>
              <a:t>Backup WAN links – are they really a backup?</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914400"/>
          </a:xfrm>
        </p:spPr>
        <p:txBody>
          <a:bodyPr/>
          <a:lstStyle/>
          <a:p>
            <a:r>
              <a:rPr lang="en-US" sz="4000" smtClean="0"/>
              <a:t>Review Week Two</a:t>
            </a:r>
          </a:p>
        </p:txBody>
      </p:sp>
      <p:sp>
        <p:nvSpPr>
          <p:cNvPr id="6147" name="Content Placeholder 2"/>
          <p:cNvSpPr>
            <a:spLocks noGrp="1"/>
          </p:cNvSpPr>
          <p:nvPr>
            <p:ph idx="1"/>
          </p:nvPr>
        </p:nvSpPr>
        <p:spPr>
          <a:xfrm>
            <a:off x="457200" y="762000"/>
            <a:ext cx="8229600" cy="5943600"/>
          </a:xfrm>
        </p:spPr>
        <p:txBody>
          <a:bodyPr/>
          <a:lstStyle/>
          <a:p>
            <a:pPr eaLnBrk="1" hangingPunct="1">
              <a:buFont typeface="Arial" charset="0"/>
              <a:buNone/>
            </a:pPr>
            <a:r>
              <a:rPr lang="en-US" u="sng" smtClean="0">
                <a:latin typeface="Times New Roman" pitchFamily="18" charset="0"/>
                <a:cs typeface="Times New Roman" pitchFamily="18" charset="0"/>
              </a:rPr>
              <a:t>SONA Framework (cont)</a:t>
            </a:r>
            <a:endParaRPr lang="en-US" smtClean="0">
              <a:latin typeface="Times New Roman" pitchFamily="18" charset="0"/>
              <a:cs typeface="Times New Roman" pitchFamily="18" charset="0"/>
            </a:endParaRPr>
          </a:p>
          <a:p>
            <a:pPr eaLnBrk="1" hangingPunct="1">
              <a:buFont typeface="Arial" charset="0"/>
              <a:buNone/>
            </a:pPr>
            <a:r>
              <a:rPr lang="en-US" smtClean="0">
                <a:latin typeface="Times New Roman" pitchFamily="18" charset="0"/>
                <a:cs typeface="Times New Roman" pitchFamily="18" charset="0"/>
              </a:rPr>
              <a:t>SONA is defined by the following three layered framework:</a:t>
            </a:r>
          </a:p>
          <a:p>
            <a:pPr eaLnBrk="1" hangingPunct="1">
              <a:buFont typeface="Arial" charset="0"/>
              <a:buNone/>
            </a:pPr>
            <a:r>
              <a:rPr lang="en-US" u="sng" smtClean="0">
                <a:latin typeface="Times New Roman" pitchFamily="18" charset="0"/>
                <a:cs typeface="Times New Roman" pitchFamily="18" charset="0"/>
              </a:rPr>
              <a:t>Network Infrastructure layer </a:t>
            </a:r>
            <a:r>
              <a:rPr lang="en-US" smtClean="0">
                <a:latin typeface="Times New Roman" pitchFamily="18" charset="0"/>
                <a:cs typeface="Times New Roman" pitchFamily="18" charset="0"/>
              </a:rPr>
              <a:t>-This layer identifies all IT resources that are interconnected across a converged network structure. This includes network devices, links to servers, storage, voice, wireless, computer and remote access.</a:t>
            </a:r>
          </a:p>
          <a:p>
            <a:pPr eaLnBrk="1" hangingPunct="1">
              <a:buFont typeface="Arial" charset="0"/>
              <a:buNone/>
            </a:pPr>
            <a:r>
              <a:rPr lang="en-US" smtClean="0">
                <a:latin typeface="Times New Roman" pitchFamily="18" charset="0"/>
                <a:cs typeface="Times New Roman"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228600" y="228600"/>
            <a:ext cx="3914775" cy="2895600"/>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228600" y="3429000"/>
            <a:ext cx="3886200" cy="3200400"/>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4419600" y="228600"/>
            <a:ext cx="4324350" cy="2971800"/>
          </a:xfrm>
          <a:prstGeom prst="rect">
            <a:avLst/>
          </a:prstGeom>
          <a:noFill/>
          <a:ln w="9525">
            <a:noFill/>
            <a:miter lim="800000"/>
            <a:headEnd/>
            <a:tailEnd/>
          </a:ln>
        </p:spPr>
      </p:pic>
      <p:pic>
        <p:nvPicPr>
          <p:cNvPr id="52229" name="Picture 5"/>
          <p:cNvPicPr>
            <a:picLocks noChangeAspect="1" noChangeArrowheads="1"/>
          </p:cNvPicPr>
          <p:nvPr/>
        </p:nvPicPr>
        <p:blipFill>
          <a:blip r:embed="rId5" cstate="print"/>
          <a:srcRect/>
          <a:stretch>
            <a:fillRect/>
          </a:stretch>
        </p:blipFill>
        <p:spPr bwMode="auto">
          <a:xfrm>
            <a:off x="4419600" y="3429000"/>
            <a:ext cx="4419600" cy="3200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Voice Services</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sz="3600" dirty="0" smtClean="0">
                <a:latin typeface="Times New Roman" pitchFamily="18" charset="0"/>
                <a:cs typeface="Times New Roman" pitchFamily="18" charset="0"/>
              </a:rPr>
              <a:t>VoIP - Voice-enabled routers convert analog voice to IP packets and route to destinations.</a:t>
            </a:r>
          </a:p>
          <a:p>
            <a:pPr lvl="1" algn="l">
              <a:defRPr/>
            </a:pPr>
            <a:r>
              <a:rPr lang="en-US" sz="3600" dirty="0" smtClean="0">
                <a:latin typeface="Times New Roman" pitchFamily="18" charset="0"/>
                <a:cs typeface="Times New Roman" pitchFamily="18" charset="0"/>
              </a:rPr>
              <a:t>Users may use traditional analog phones which connect to PBX</a:t>
            </a:r>
          </a:p>
          <a:p>
            <a:pPr lvl="1" algn="l">
              <a:defRPr/>
            </a:pPr>
            <a:r>
              <a:rPr lang="en-US" sz="3600" dirty="0" smtClean="0">
                <a:latin typeface="Times New Roman" pitchFamily="18" charset="0"/>
                <a:cs typeface="Times New Roman" pitchFamily="18" charset="0"/>
              </a:rPr>
              <a:t>PBX connects to VoIP router rather than PSTN</a:t>
            </a:r>
          </a:p>
          <a:p>
            <a:pPr algn="l">
              <a:defRPr/>
            </a:pPr>
            <a:r>
              <a:rPr lang="en-US" sz="3600" dirty="0" smtClean="0">
                <a:latin typeface="Times New Roman" pitchFamily="18" charset="0"/>
                <a:cs typeface="Times New Roman" pitchFamily="18" charset="0"/>
              </a:rPr>
              <a:t>IP Telephony - Uses IP phones and a server for call control and signaling. </a:t>
            </a:r>
            <a:endParaRPr lang="en-US" sz="36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IP Telephony Components</a:t>
            </a:r>
          </a:p>
        </p:txBody>
      </p:sp>
      <p:sp>
        <p:nvSpPr>
          <p:cNvPr id="3" name="Subtitle 2"/>
          <p:cNvSpPr>
            <a:spLocks noGrp="1"/>
          </p:cNvSpPr>
          <p:nvPr>
            <p:ph type="subTitle" idx="1"/>
          </p:nvPr>
        </p:nvSpPr>
        <p:spPr>
          <a:xfrm>
            <a:off x="228600" y="762000"/>
            <a:ext cx="8610600" cy="6096000"/>
          </a:xfrm>
        </p:spPr>
        <p:txBody>
          <a:bodyPr rtlCol="0">
            <a:normAutofit fontScale="55000" lnSpcReduction="20000"/>
          </a:bodyPr>
          <a:lstStyle/>
          <a:p>
            <a:pPr algn="l">
              <a:defRPr/>
            </a:pPr>
            <a:r>
              <a:rPr lang="en-US" dirty="0" smtClean="0">
                <a:latin typeface="Times New Roman" pitchFamily="18" charset="0"/>
                <a:cs typeface="Times New Roman" pitchFamily="18" charset="0"/>
              </a:rPr>
              <a:t>IP phones: </a:t>
            </a:r>
          </a:p>
          <a:p>
            <a:pPr lvl="1" algn="l">
              <a:defRPr/>
            </a:pPr>
            <a:r>
              <a:rPr lang="en-US" sz="3200" dirty="0" smtClean="0">
                <a:latin typeface="Times New Roman" pitchFamily="18" charset="0"/>
                <a:cs typeface="Times New Roman" pitchFamily="18" charset="0"/>
              </a:rPr>
              <a:t>used to place calls in an IP telephony network. </a:t>
            </a:r>
          </a:p>
          <a:p>
            <a:pPr lvl="1" algn="l">
              <a:defRPr/>
            </a:pPr>
            <a:r>
              <a:rPr lang="en-US" sz="3200" dirty="0" smtClean="0">
                <a:latin typeface="Times New Roman" pitchFamily="18" charset="0"/>
                <a:cs typeface="Times New Roman" pitchFamily="18" charset="0"/>
              </a:rPr>
              <a:t>performs voice-to-IP (and vice versa) coding and compression using special hardware. IP phones offer services such as user directory lookups and Internet access</a:t>
            </a:r>
          </a:p>
          <a:p>
            <a:pPr lvl="1" algn="l">
              <a:defRPr/>
            </a:pPr>
            <a:r>
              <a:rPr lang="en-US" sz="3200" dirty="0" smtClean="0">
                <a:latin typeface="Times New Roman" pitchFamily="18" charset="0"/>
                <a:cs typeface="Times New Roman" pitchFamily="18" charset="0"/>
              </a:rPr>
              <a:t>are active network devices that require power to operate; power is supplied through the LAN connection using </a:t>
            </a:r>
            <a:r>
              <a:rPr lang="en-US" sz="3200" dirty="0" err="1" smtClean="0">
                <a:latin typeface="Times New Roman" pitchFamily="18" charset="0"/>
                <a:cs typeface="Times New Roman" pitchFamily="18" charset="0"/>
              </a:rPr>
              <a:t>PoE</a:t>
            </a:r>
            <a:r>
              <a:rPr lang="en-US" sz="3200" dirty="0" smtClean="0">
                <a:latin typeface="Times New Roman" pitchFamily="18" charset="0"/>
                <a:cs typeface="Times New Roman" pitchFamily="18" charset="0"/>
              </a:rPr>
              <a:t> or with an external power supply</a:t>
            </a:r>
          </a:p>
          <a:p>
            <a:pPr algn="l">
              <a:defRPr/>
            </a:pPr>
            <a:r>
              <a:rPr lang="en-US" dirty="0" smtClean="0">
                <a:latin typeface="Times New Roman" pitchFamily="18" charset="0"/>
                <a:cs typeface="Times New Roman" pitchFamily="18" charset="0"/>
              </a:rPr>
              <a:t>Switches with inline power: </a:t>
            </a:r>
          </a:p>
          <a:p>
            <a:pPr lvl="1" algn="l">
              <a:defRPr/>
            </a:pPr>
            <a:r>
              <a:rPr lang="en-US" sz="3200" dirty="0" smtClean="0">
                <a:latin typeface="Times New Roman" pitchFamily="18" charset="0"/>
                <a:cs typeface="Times New Roman" pitchFamily="18" charset="0"/>
              </a:rPr>
              <a:t>switches with inline power (</a:t>
            </a:r>
            <a:r>
              <a:rPr lang="en-US" sz="3200" dirty="0" err="1" smtClean="0">
                <a:latin typeface="Times New Roman" pitchFamily="18" charset="0"/>
                <a:cs typeface="Times New Roman" pitchFamily="18" charset="0"/>
              </a:rPr>
              <a:t>PoE</a:t>
            </a:r>
            <a:r>
              <a:rPr lang="en-US" sz="3200" dirty="0" smtClean="0">
                <a:latin typeface="Times New Roman" pitchFamily="18" charset="0"/>
                <a:cs typeface="Times New Roman" pitchFamily="18" charset="0"/>
              </a:rPr>
              <a:t>) enable the modular wiring closet infrastructure to provide centralized power for Cisco IP telephony networks</a:t>
            </a:r>
          </a:p>
          <a:p>
            <a:pPr lvl="1" algn="l">
              <a:defRPr/>
            </a:pPr>
            <a:r>
              <a:rPr lang="en-US" sz="3200" dirty="0" smtClean="0">
                <a:latin typeface="Times New Roman" pitchFamily="18" charset="0"/>
                <a:cs typeface="Times New Roman" pitchFamily="18" charset="0"/>
              </a:rPr>
              <a:t>similar to traditional switches, with an added option to provide power to the LAN ports where IP phones are connected. </a:t>
            </a:r>
          </a:p>
          <a:p>
            <a:pPr lvl="1" algn="l">
              <a:defRPr/>
            </a:pPr>
            <a:r>
              <a:rPr lang="en-US" sz="3200" dirty="0" smtClean="0">
                <a:latin typeface="Times New Roman" pitchFamily="18" charset="0"/>
                <a:cs typeface="Times New Roman" pitchFamily="18" charset="0"/>
              </a:rPr>
              <a:t>also perform some basic </a:t>
            </a:r>
            <a:r>
              <a:rPr lang="en-US" sz="3200" dirty="0" err="1" smtClean="0">
                <a:latin typeface="Times New Roman" pitchFamily="18" charset="0"/>
                <a:cs typeface="Times New Roman" pitchFamily="18" charset="0"/>
              </a:rPr>
              <a:t>QoS</a:t>
            </a:r>
            <a:r>
              <a:rPr lang="en-US" sz="3200" dirty="0" smtClean="0">
                <a:latin typeface="Times New Roman" pitchFamily="18" charset="0"/>
                <a:cs typeface="Times New Roman" pitchFamily="18" charset="0"/>
              </a:rPr>
              <a:t> tasks, such as packet classification, which is required for prioritizing voice through the network.</a:t>
            </a:r>
          </a:p>
          <a:p>
            <a:pPr algn="l">
              <a:defRPr/>
            </a:pPr>
            <a:r>
              <a:rPr lang="en-US" dirty="0" smtClean="0">
                <a:latin typeface="Times New Roman" pitchFamily="18" charset="0"/>
                <a:cs typeface="Times New Roman" pitchFamily="18" charset="0"/>
              </a:rPr>
              <a:t>Call-processing manager: </a:t>
            </a:r>
          </a:p>
          <a:p>
            <a:pPr lvl="1" algn="l">
              <a:defRPr/>
            </a:pPr>
            <a:r>
              <a:rPr lang="en-US" sz="3200" dirty="0" smtClean="0">
                <a:latin typeface="Times New Roman" pitchFamily="18" charset="0"/>
                <a:cs typeface="Times New Roman" pitchFamily="18" charset="0"/>
              </a:rPr>
              <a:t>provides central call control and configuration management for IP phones</a:t>
            </a:r>
          </a:p>
          <a:p>
            <a:pPr lvl="1" algn="l">
              <a:defRPr/>
            </a:pPr>
            <a:r>
              <a:rPr lang="en-US" sz="3200" dirty="0" smtClean="0">
                <a:latin typeface="Times New Roman" pitchFamily="18" charset="0"/>
                <a:cs typeface="Times New Roman" pitchFamily="18" charset="0"/>
              </a:rPr>
              <a:t>provides the core functionality to initialize IP telephony devices and to perform call setup and call routing throughout the network</a:t>
            </a:r>
          </a:p>
          <a:p>
            <a:pPr algn="l">
              <a:defRPr/>
            </a:pPr>
            <a:r>
              <a:rPr lang="en-US" dirty="0" smtClean="0">
                <a:latin typeface="Times New Roman" pitchFamily="18" charset="0"/>
                <a:cs typeface="Times New Roman" pitchFamily="18" charset="0"/>
              </a:rPr>
              <a:t>Voice gateway: </a:t>
            </a:r>
          </a:p>
          <a:p>
            <a:pPr lvl="1" algn="l">
              <a:defRPr/>
            </a:pPr>
            <a:r>
              <a:rPr lang="en-US" sz="3200" dirty="0" smtClean="0">
                <a:latin typeface="Times New Roman" pitchFamily="18" charset="0"/>
                <a:cs typeface="Times New Roman" pitchFamily="18" charset="0"/>
              </a:rPr>
              <a:t>also called voice-enabled routers or voice-enabled switches</a:t>
            </a:r>
          </a:p>
          <a:p>
            <a:pPr lvl="1" algn="l">
              <a:defRPr/>
            </a:pPr>
            <a:r>
              <a:rPr lang="en-US" sz="3200" dirty="0" smtClean="0">
                <a:latin typeface="Times New Roman" pitchFamily="18" charset="0"/>
                <a:cs typeface="Times New Roman" pitchFamily="18" charset="0"/>
              </a:rPr>
              <a:t>provide voice services such as voice-to-IP coding and compression, PSTN access, IP packet routing, backup call processing, and voice services</a:t>
            </a:r>
          </a:p>
          <a:p>
            <a:pPr algn="l">
              <a:defRPr/>
            </a:pPr>
            <a:endParaRPr lang="en-US" sz="36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Network Management</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dirty="0" smtClean="0">
                <a:latin typeface="Times New Roman" pitchFamily="18" charset="0"/>
                <a:cs typeface="Times New Roman" pitchFamily="18" charset="0"/>
              </a:rPr>
              <a:t>Includes:</a:t>
            </a:r>
          </a:p>
          <a:p>
            <a:pPr lvl="1" algn="l">
              <a:defRPr/>
            </a:pPr>
            <a:r>
              <a:rPr lang="en-US" dirty="0" smtClean="0">
                <a:latin typeface="Times New Roman" pitchFamily="18" charset="0"/>
                <a:cs typeface="Times New Roman" pitchFamily="18" charset="0"/>
              </a:rPr>
              <a:t>LAN management for advanced management of multilayer switches routed. WAN management for monitoring, traffic management, and access control to administer the routed infrastructure of multiservice networks. Service management for managing and monitoring service level agreements (SLAs). VPN security management for optimizing VPN performance and security administration.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Quality of Service QoS</a:t>
            </a:r>
          </a:p>
        </p:txBody>
      </p:sp>
      <p:sp>
        <p:nvSpPr>
          <p:cNvPr id="3" name="Subtitle 2"/>
          <p:cNvSpPr>
            <a:spLocks noGrp="1"/>
          </p:cNvSpPr>
          <p:nvPr>
            <p:ph type="subTitle" idx="1"/>
          </p:nvPr>
        </p:nvSpPr>
        <p:spPr>
          <a:xfrm>
            <a:off x="228600" y="990600"/>
            <a:ext cx="8610600" cy="5867400"/>
          </a:xfrm>
        </p:spPr>
        <p:txBody>
          <a:bodyPr rtlCol="0">
            <a:normAutofit lnSpcReduction="10000"/>
          </a:bodyPr>
          <a:lstStyle/>
          <a:p>
            <a:pPr algn="l">
              <a:defRPr/>
            </a:pPr>
            <a:r>
              <a:rPr lang="en-US" dirty="0" smtClean="0">
                <a:latin typeface="Times New Roman" pitchFamily="18" charset="0"/>
                <a:cs typeface="Times New Roman" pitchFamily="18" charset="0"/>
              </a:rPr>
              <a:t>Manages the delay, delay variation (jitter), bandwidth availability, and packet loss parameters of a network to meet the diverse needs of voice, video, and data applications.</a:t>
            </a:r>
          </a:p>
          <a:p>
            <a:pPr algn="l">
              <a:defRPr/>
            </a:pPr>
            <a:r>
              <a:rPr lang="en-US" dirty="0" smtClean="0">
                <a:latin typeface="Times New Roman" pitchFamily="18" charset="0"/>
                <a:cs typeface="Times New Roman" pitchFamily="18" charset="0"/>
              </a:rPr>
              <a:t>Features provide value-added functionality:</a:t>
            </a:r>
          </a:p>
          <a:p>
            <a:pPr lvl="1" algn="l">
              <a:defRPr/>
            </a:pPr>
            <a:r>
              <a:rPr lang="en-US" dirty="0" smtClean="0">
                <a:latin typeface="Times New Roman" pitchFamily="18" charset="0"/>
                <a:cs typeface="Times New Roman" pitchFamily="18" charset="0"/>
              </a:rPr>
              <a:t>network-based application recognition for classifying traffic on an application basis</a:t>
            </a:r>
          </a:p>
          <a:p>
            <a:pPr lvl="1" algn="l">
              <a:defRPr/>
            </a:pPr>
            <a:r>
              <a:rPr lang="en-US" dirty="0" smtClean="0">
                <a:latin typeface="Times New Roman" pitchFamily="18" charset="0"/>
                <a:cs typeface="Times New Roman" pitchFamily="18" charset="0"/>
              </a:rPr>
              <a:t>Cisco IOS IP SLAs (previously called the service assurance agent) for end-to-end </a:t>
            </a:r>
            <a:r>
              <a:rPr lang="en-US" dirty="0" err="1" smtClean="0">
                <a:latin typeface="Times New Roman" pitchFamily="18" charset="0"/>
                <a:cs typeface="Times New Roman" pitchFamily="18" charset="0"/>
              </a:rPr>
              <a:t>QoS</a:t>
            </a:r>
            <a:r>
              <a:rPr lang="en-US" dirty="0" smtClean="0">
                <a:latin typeface="Times New Roman" pitchFamily="18" charset="0"/>
                <a:cs typeface="Times New Roman" pitchFamily="18" charset="0"/>
              </a:rPr>
              <a:t> measurements</a:t>
            </a:r>
          </a:p>
          <a:p>
            <a:pPr lvl="1" algn="l">
              <a:defRPr/>
            </a:pPr>
            <a:r>
              <a:rPr lang="en-US" dirty="0" smtClean="0">
                <a:latin typeface="Times New Roman" pitchFamily="18" charset="0"/>
                <a:cs typeface="Times New Roman" pitchFamily="18" charset="0"/>
              </a:rPr>
              <a:t>Resource Reservation Protocol signaling for admission control and reservation of resources a variety of configurable queue insertion and servicing functions.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Quality of Service QoS</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dirty="0" smtClean="0">
                <a:latin typeface="Times New Roman" pitchFamily="18" charset="0"/>
                <a:cs typeface="Times New Roman" pitchFamily="18" charset="0"/>
              </a:rPr>
              <a:t>Resource Reservation Protocol (RSVP) </a:t>
            </a:r>
            <a:r>
              <a:rPr lang="en-US" dirty="0" smtClean="0"/>
              <a:t>can be used by either hosts or routers to request or deliver specific levels of quality of service (</a:t>
            </a:r>
            <a:r>
              <a:rPr lang="en-US" dirty="0" err="1" smtClean="0"/>
              <a:t>QoS</a:t>
            </a:r>
            <a:r>
              <a:rPr lang="en-US" dirty="0" smtClean="0"/>
              <a:t>) for application data streams or flows. RSVP defines how applications place reservations and how they can relinquish the reserved resources once the need for them has ended. RSVP operation will generally result in resources being reserved in each node along a path.</a:t>
            </a:r>
            <a:endParaRPr lang="en-US" dirty="0" smtClean="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IP Multicasting</a:t>
            </a:r>
          </a:p>
        </p:txBody>
      </p:sp>
      <p:sp>
        <p:nvSpPr>
          <p:cNvPr id="3" name="Subtitle 2"/>
          <p:cNvSpPr>
            <a:spLocks noGrp="1"/>
          </p:cNvSpPr>
          <p:nvPr>
            <p:ph type="subTitle" idx="1"/>
          </p:nvPr>
        </p:nvSpPr>
        <p:spPr>
          <a:xfrm>
            <a:off x="228600" y="990600"/>
            <a:ext cx="8610600" cy="5867400"/>
          </a:xfrm>
        </p:spPr>
        <p:txBody>
          <a:bodyPr rtlCol="0">
            <a:normAutofit lnSpcReduction="10000"/>
          </a:bodyPr>
          <a:lstStyle/>
          <a:p>
            <a:pPr algn="l">
              <a:defRPr/>
            </a:pPr>
            <a:r>
              <a:rPr lang="en-US" dirty="0" smtClean="0">
                <a:latin typeface="Times New Roman" pitchFamily="18" charset="0"/>
                <a:cs typeface="Times New Roman" pitchFamily="18" charset="0"/>
              </a:rPr>
              <a:t>Provides bandwidth-conserving technology that reduces network traffic by delivering a single stream of information intended for many recipients through the transport network.</a:t>
            </a:r>
          </a:p>
          <a:p>
            <a:pPr algn="l">
              <a:defRPr/>
            </a:pPr>
            <a:r>
              <a:rPr lang="en-US" dirty="0" smtClean="0">
                <a:latin typeface="Times New Roman" pitchFamily="18" charset="0"/>
                <a:cs typeface="Times New Roman" pitchFamily="18" charset="0"/>
              </a:rPr>
              <a:t>It enables distribution of videoconferencing, corporate communications, distance learning, software, and other applications.</a:t>
            </a:r>
          </a:p>
          <a:p>
            <a:pPr algn="l">
              <a:defRPr/>
            </a:pPr>
            <a:r>
              <a:rPr lang="en-US" dirty="0" smtClean="0">
                <a:latin typeface="Times New Roman" pitchFamily="18" charset="0"/>
                <a:cs typeface="Times New Roman" pitchFamily="18" charset="0"/>
              </a:rPr>
              <a:t>Multicast packets are replicated only as necessary by Cisco routers enabled with Protocol Independent Multicast and other supporting multicast protocols that result in the most efficient delivery of data to multiple receivers.</a:t>
            </a:r>
          </a:p>
          <a:p>
            <a:pPr algn="l">
              <a:defRPr/>
            </a:pPr>
            <a:endParaRPr lang="en-US" dirty="0" smtClean="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IP Multicasting</a:t>
            </a:r>
          </a:p>
        </p:txBody>
      </p:sp>
      <p:sp>
        <p:nvSpPr>
          <p:cNvPr id="3" name="Subtitle 2"/>
          <p:cNvSpPr>
            <a:spLocks noGrp="1"/>
          </p:cNvSpPr>
          <p:nvPr>
            <p:ph type="subTitle" idx="1"/>
          </p:nvPr>
        </p:nvSpPr>
        <p:spPr>
          <a:xfrm>
            <a:off x="228600" y="990600"/>
            <a:ext cx="8534400" cy="5867400"/>
          </a:xfrm>
        </p:spPr>
        <p:txBody>
          <a:bodyPr rtlCol="0">
            <a:normAutofit/>
          </a:bodyPr>
          <a:lstStyle/>
          <a:p>
            <a:pPr algn="l">
              <a:defRPr/>
            </a:pPr>
            <a:endParaRPr lang="en-US" dirty="0" smtClean="0">
              <a:latin typeface="Times New Roman" pitchFamily="18" charset="0"/>
              <a:cs typeface="Times New Roman" pitchFamily="18" charset="0"/>
            </a:endParaRPr>
          </a:p>
        </p:txBody>
      </p:sp>
      <p:pic>
        <p:nvPicPr>
          <p:cNvPr id="59396" name="Picture 2"/>
          <p:cNvPicPr>
            <a:picLocks noGrp="1" noChangeAspect="1" noChangeArrowheads="1"/>
          </p:cNvPicPr>
          <p:nvPr>
            <p:ph idx="1"/>
          </p:nvPr>
        </p:nvPicPr>
        <p:blipFill>
          <a:blip r:embed="rId2" cstate="print"/>
          <a:srcRect/>
          <a:stretch>
            <a:fillRect/>
          </a:stretch>
        </p:blipFill>
        <p:spPr>
          <a:xfrm>
            <a:off x="228600" y="1143000"/>
            <a:ext cx="7772400" cy="54102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Management Architecture</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endParaRPr lang="en-US" dirty="0" smtClean="0">
              <a:latin typeface="Times New Roman" pitchFamily="18" charset="0"/>
              <a:cs typeface="Times New Roman" pitchFamily="18" charset="0"/>
            </a:endParaRPr>
          </a:p>
        </p:txBody>
      </p:sp>
      <p:sp>
        <p:nvSpPr>
          <p:cNvPr id="4" name="Content Placeholder 1"/>
          <p:cNvSpPr txBox="1">
            <a:spLocks/>
          </p:cNvSpPr>
          <p:nvPr/>
        </p:nvSpPr>
        <p:spPr bwMode="auto">
          <a:xfrm>
            <a:off x="533400" y="1447800"/>
            <a:ext cx="2209800" cy="4525963"/>
          </a:xfrm>
          <a:prstGeom prst="rect">
            <a:avLst/>
          </a:prstGeom>
          <a:noFill/>
          <a:ln w="9525">
            <a:noFill/>
            <a:miter lim="800000"/>
            <a:headEnd/>
            <a:tailEnd/>
          </a:ln>
        </p:spPr>
        <p:txBody>
          <a:bodyPr>
            <a:normAutofit fontScale="47500" lnSpcReduction="20000"/>
          </a:bodyPr>
          <a:lstStyle/>
          <a:p>
            <a:pPr algn="ctr" eaLnBrk="0" hangingPunct="0">
              <a:spcBef>
                <a:spcPct val="20000"/>
              </a:spcBef>
              <a:buFont typeface="Arial" charset="0"/>
              <a:buNone/>
              <a:defRPr/>
            </a:pPr>
            <a:r>
              <a:rPr lang="en-US" sz="3200" dirty="0">
                <a:solidFill>
                  <a:schemeClr val="tx1">
                    <a:tint val="75000"/>
                  </a:schemeClr>
                </a:solidFill>
                <a:latin typeface="+mn-lt"/>
                <a:cs typeface="+mn-cs"/>
              </a:rPr>
              <a:t>Network management system (NMS)</a:t>
            </a:r>
          </a:p>
          <a:p>
            <a:pPr lvl="1" algn="ctr" eaLnBrk="0" hangingPunct="0">
              <a:spcBef>
                <a:spcPct val="20000"/>
              </a:spcBef>
              <a:buFont typeface="Arial" charset="0"/>
              <a:buNone/>
              <a:defRPr/>
            </a:pPr>
            <a:r>
              <a:rPr lang="en-US" sz="2800" dirty="0">
                <a:solidFill>
                  <a:schemeClr val="tx1">
                    <a:tint val="75000"/>
                  </a:schemeClr>
                </a:solidFill>
                <a:latin typeface="+mn-lt"/>
                <a:cs typeface="+mn-cs"/>
              </a:rPr>
              <a:t>Executes applications that monitor and control devices</a:t>
            </a:r>
          </a:p>
          <a:p>
            <a:pPr algn="ctr" eaLnBrk="0" hangingPunct="0">
              <a:spcBef>
                <a:spcPct val="20000"/>
              </a:spcBef>
              <a:buFont typeface="Arial" charset="0"/>
              <a:buNone/>
              <a:defRPr/>
            </a:pPr>
            <a:r>
              <a:rPr lang="en-US" sz="3200" dirty="0">
                <a:solidFill>
                  <a:schemeClr val="tx1">
                    <a:tint val="75000"/>
                  </a:schemeClr>
                </a:solidFill>
                <a:latin typeface="+mn-lt"/>
                <a:cs typeface="+mn-cs"/>
              </a:rPr>
              <a:t>Network management protocol</a:t>
            </a:r>
          </a:p>
          <a:p>
            <a:pPr lvl="1" algn="ctr" eaLnBrk="0" hangingPunct="0">
              <a:spcBef>
                <a:spcPct val="20000"/>
              </a:spcBef>
              <a:buFont typeface="Arial" charset="0"/>
              <a:buNone/>
              <a:defRPr/>
            </a:pPr>
            <a:r>
              <a:rPr lang="en-US" sz="2800" dirty="0">
                <a:solidFill>
                  <a:schemeClr val="tx1">
                    <a:tint val="75000"/>
                  </a:schemeClr>
                </a:solidFill>
                <a:latin typeface="+mn-lt"/>
                <a:cs typeface="+mn-cs"/>
              </a:rPr>
              <a:t>Facilitates the exchange of management information </a:t>
            </a:r>
          </a:p>
          <a:p>
            <a:pPr algn="ctr" eaLnBrk="0" hangingPunct="0">
              <a:spcBef>
                <a:spcPct val="20000"/>
              </a:spcBef>
              <a:buFont typeface="Arial" charset="0"/>
              <a:buNone/>
              <a:defRPr/>
            </a:pPr>
            <a:r>
              <a:rPr lang="en-US" sz="3200" dirty="0">
                <a:solidFill>
                  <a:schemeClr val="tx1">
                    <a:tint val="75000"/>
                  </a:schemeClr>
                </a:solidFill>
                <a:latin typeface="+mn-lt"/>
                <a:cs typeface="+mn-cs"/>
              </a:rPr>
              <a:t>Managed devices</a:t>
            </a:r>
          </a:p>
          <a:p>
            <a:pPr lvl="1" algn="ctr" eaLnBrk="0" hangingPunct="0">
              <a:spcBef>
                <a:spcPct val="20000"/>
              </a:spcBef>
              <a:buFont typeface="Arial" charset="0"/>
              <a:buNone/>
              <a:defRPr/>
            </a:pPr>
            <a:r>
              <a:rPr lang="en-US" sz="2800" dirty="0">
                <a:solidFill>
                  <a:schemeClr val="tx1">
                    <a:tint val="75000"/>
                  </a:schemeClr>
                </a:solidFill>
                <a:latin typeface="+mn-lt"/>
                <a:cs typeface="+mn-cs"/>
              </a:rPr>
              <a:t>Devices managed by NMS</a:t>
            </a:r>
          </a:p>
          <a:p>
            <a:pPr algn="ctr" eaLnBrk="0" hangingPunct="0">
              <a:spcBef>
                <a:spcPct val="20000"/>
              </a:spcBef>
              <a:buFont typeface="Arial" charset="0"/>
              <a:buNone/>
              <a:defRPr/>
            </a:pPr>
            <a:r>
              <a:rPr lang="en-US" sz="3200" dirty="0">
                <a:solidFill>
                  <a:schemeClr val="tx1">
                    <a:tint val="75000"/>
                  </a:schemeClr>
                </a:solidFill>
                <a:latin typeface="+mn-lt"/>
                <a:cs typeface="+mn-cs"/>
              </a:rPr>
              <a:t>Management agents</a:t>
            </a:r>
          </a:p>
          <a:p>
            <a:pPr lvl="1" algn="ctr" eaLnBrk="0" hangingPunct="0">
              <a:spcBef>
                <a:spcPct val="20000"/>
              </a:spcBef>
              <a:buFont typeface="Arial" charset="0"/>
              <a:buNone/>
              <a:defRPr/>
            </a:pPr>
            <a:r>
              <a:rPr lang="en-US" sz="2800" dirty="0">
                <a:solidFill>
                  <a:schemeClr val="tx1">
                    <a:tint val="75000"/>
                  </a:schemeClr>
                </a:solidFill>
                <a:latin typeface="+mn-lt"/>
                <a:cs typeface="+mn-cs"/>
              </a:rPr>
              <a:t>Software on devices that collects and stores data</a:t>
            </a:r>
          </a:p>
          <a:p>
            <a:pPr algn="ctr" eaLnBrk="0" hangingPunct="0">
              <a:spcBef>
                <a:spcPct val="20000"/>
              </a:spcBef>
              <a:buFont typeface="Arial" charset="0"/>
              <a:buNone/>
              <a:defRPr/>
            </a:pPr>
            <a:r>
              <a:rPr lang="en-US" sz="3200" dirty="0">
                <a:solidFill>
                  <a:schemeClr val="tx1">
                    <a:tint val="75000"/>
                  </a:schemeClr>
                </a:solidFill>
                <a:latin typeface="+mn-lt"/>
                <a:cs typeface="+mn-cs"/>
              </a:rPr>
              <a:t>Management information</a:t>
            </a:r>
          </a:p>
          <a:p>
            <a:pPr lvl="1" algn="ctr" eaLnBrk="0" hangingPunct="0">
              <a:spcBef>
                <a:spcPct val="20000"/>
              </a:spcBef>
              <a:buFont typeface="Arial" charset="0"/>
              <a:buNone/>
              <a:defRPr/>
            </a:pPr>
            <a:r>
              <a:rPr lang="en-US" sz="2800" dirty="0">
                <a:solidFill>
                  <a:schemeClr val="tx1">
                    <a:tint val="75000"/>
                  </a:schemeClr>
                </a:solidFill>
                <a:latin typeface="+mn-lt"/>
                <a:cs typeface="+mn-cs"/>
              </a:rPr>
              <a:t>Data of interest to a device’s management</a:t>
            </a:r>
          </a:p>
          <a:p>
            <a:pPr algn="ctr" eaLnBrk="0" hangingPunct="0">
              <a:spcBef>
                <a:spcPct val="20000"/>
              </a:spcBef>
              <a:buFont typeface="Arial" charset="0"/>
              <a:buNone/>
              <a:defRPr/>
            </a:pPr>
            <a:endParaRPr lang="en-US" sz="3200" dirty="0">
              <a:solidFill>
                <a:schemeClr val="tx1">
                  <a:tint val="75000"/>
                </a:schemeClr>
              </a:solidFill>
              <a:latin typeface="+mn-lt"/>
              <a:cs typeface="+mn-cs"/>
            </a:endParaRPr>
          </a:p>
        </p:txBody>
      </p:sp>
      <p:pic>
        <p:nvPicPr>
          <p:cNvPr id="60421" name="Picture 2"/>
          <p:cNvPicPr>
            <a:picLocks noChangeAspect="1" noChangeArrowheads="1"/>
          </p:cNvPicPr>
          <p:nvPr/>
        </p:nvPicPr>
        <p:blipFill>
          <a:blip r:embed="rId2" cstate="print"/>
          <a:srcRect/>
          <a:stretch>
            <a:fillRect/>
          </a:stretch>
        </p:blipFill>
        <p:spPr bwMode="auto">
          <a:xfrm>
            <a:off x="3124200" y="1600200"/>
            <a:ext cx="5549900" cy="39624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Network Management Protocols and Standards</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dirty="0" smtClean="0">
                <a:latin typeface="Times New Roman" pitchFamily="18" charset="0"/>
                <a:cs typeface="Times New Roman" pitchFamily="18" charset="0"/>
              </a:rPr>
              <a:t>SNMP</a:t>
            </a:r>
          </a:p>
          <a:p>
            <a:pPr lvl="1" algn="l">
              <a:defRPr/>
            </a:pPr>
            <a:r>
              <a:rPr lang="en-US" dirty="0" smtClean="0">
                <a:latin typeface="Times New Roman" pitchFamily="18" charset="0"/>
                <a:cs typeface="Times New Roman" pitchFamily="18" charset="0"/>
              </a:rPr>
              <a:t>v1, v2, v3</a:t>
            </a:r>
          </a:p>
          <a:p>
            <a:pPr algn="l">
              <a:defRPr/>
            </a:pPr>
            <a:r>
              <a:rPr lang="en-US" dirty="0" smtClean="0">
                <a:latin typeface="Times New Roman" pitchFamily="18" charset="0"/>
                <a:cs typeface="Times New Roman" pitchFamily="18" charset="0"/>
              </a:rPr>
              <a:t>MIB – A database of info about the device being monitored</a:t>
            </a:r>
          </a:p>
          <a:p>
            <a:pPr algn="l">
              <a:defRPr/>
            </a:pPr>
            <a:r>
              <a:rPr lang="en-US" dirty="0" smtClean="0">
                <a:latin typeface="Times New Roman" pitchFamily="18" charset="0"/>
                <a:cs typeface="Times New Roman" pitchFamily="18" charset="0"/>
              </a:rPr>
              <a:t>RMON  </a:t>
            </a:r>
          </a:p>
          <a:p>
            <a:pPr lvl="1" algn="l">
              <a:defRPr/>
            </a:pPr>
            <a:r>
              <a:rPr lang="en-US" dirty="0" smtClean="0">
                <a:latin typeface="Times New Roman" pitchFamily="18" charset="0"/>
                <a:cs typeface="Times New Roman" pitchFamily="18" charset="0"/>
              </a:rPr>
              <a:t>A MIB that allows for active monitoring of packets and traffic on a LAN</a:t>
            </a:r>
          </a:p>
          <a:p>
            <a:pPr lvl="1" algn="l">
              <a:defRPr/>
            </a:pPr>
            <a:r>
              <a:rPr lang="en-US" dirty="0" smtClean="0">
                <a:latin typeface="Times New Roman" pitchFamily="18" charset="0"/>
                <a:cs typeface="Times New Roman" pitchFamily="18" charset="0"/>
              </a:rPr>
              <a:t>A RMON agent collects and stores information about a device</a:t>
            </a:r>
          </a:p>
          <a:p>
            <a:pPr algn="l">
              <a:defRPr/>
            </a:pPr>
            <a:endParaRPr lang="en-US"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914400"/>
          </a:xfrm>
        </p:spPr>
        <p:txBody>
          <a:bodyPr/>
          <a:lstStyle/>
          <a:p>
            <a:r>
              <a:rPr lang="en-US" sz="4000" smtClean="0"/>
              <a:t>Review Week Two</a:t>
            </a:r>
          </a:p>
        </p:txBody>
      </p:sp>
      <p:sp>
        <p:nvSpPr>
          <p:cNvPr id="7171" name="Content Placeholder 2"/>
          <p:cNvSpPr>
            <a:spLocks noGrp="1"/>
          </p:cNvSpPr>
          <p:nvPr>
            <p:ph idx="1"/>
          </p:nvPr>
        </p:nvSpPr>
        <p:spPr>
          <a:xfrm>
            <a:off x="457200" y="762000"/>
            <a:ext cx="8229600" cy="5943600"/>
          </a:xfrm>
        </p:spPr>
        <p:txBody>
          <a:bodyPr/>
          <a:lstStyle/>
          <a:p>
            <a:pPr eaLnBrk="1" hangingPunct="1">
              <a:buFont typeface="Arial" charset="0"/>
              <a:buNone/>
            </a:pPr>
            <a:r>
              <a:rPr lang="en-US" u="sng" smtClean="0">
                <a:latin typeface="Times New Roman" pitchFamily="18" charset="0"/>
                <a:cs typeface="Times New Roman" pitchFamily="18" charset="0"/>
              </a:rPr>
              <a:t>SONA Framework (cont)</a:t>
            </a:r>
          </a:p>
          <a:p>
            <a:pPr eaLnBrk="1" hangingPunct="1">
              <a:buFont typeface="Arial" charset="0"/>
              <a:buNone/>
            </a:pPr>
            <a:r>
              <a:rPr lang="en-US" u="sng" smtClean="0">
                <a:latin typeface="Times New Roman" pitchFamily="18" charset="0"/>
                <a:cs typeface="Times New Roman" pitchFamily="18" charset="0"/>
              </a:rPr>
              <a:t>Interactive Service layer </a:t>
            </a:r>
            <a:r>
              <a:rPr lang="en-US" smtClean="0">
                <a:latin typeface="Times New Roman" pitchFamily="18" charset="0"/>
                <a:cs typeface="Times New Roman" pitchFamily="18" charset="0"/>
              </a:rPr>
              <a:t>- This layer identifies application networking services and infrastructure services. Application services are voice, wireless, security, collaboration services.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Quiz #1</a:t>
            </a:r>
          </a:p>
        </p:txBody>
      </p:sp>
      <p:sp>
        <p:nvSpPr>
          <p:cNvPr id="3" name="Subtitle 2"/>
          <p:cNvSpPr>
            <a:spLocks noGrp="1"/>
          </p:cNvSpPr>
          <p:nvPr>
            <p:ph type="subTitle" idx="1"/>
          </p:nvPr>
        </p:nvSpPr>
        <p:spPr>
          <a:xfrm>
            <a:off x="228600" y="990600"/>
            <a:ext cx="8610600" cy="5867400"/>
          </a:xfrm>
        </p:spPr>
        <p:txBody>
          <a:bodyPr rtlCol="0">
            <a:normAutofit/>
          </a:bodyPr>
          <a:lstStyle/>
          <a:p>
            <a:pPr marL="514350" indent="-514350" algn="l">
              <a:buFont typeface="+mj-lt"/>
              <a:buAutoNum type="arabicPeriod"/>
              <a:defRPr/>
            </a:pPr>
            <a:r>
              <a:rPr lang="en-US" dirty="0" smtClean="0">
                <a:latin typeface="Times New Roman" pitchFamily="18" charset="0"/>
                <a:cs typeface="Times New Roman" pitchFamily="18" charset="0"/>
              </a:rPr>
              <a:t>The hierarchical network model provides a framework that network designers can use to design an intelligent network. List the three layers and define their role.</a:t>
            </a:r>
          </a:p>
          <a:p>
            <a:pPr marL="514350" indent="-514350" algn="l">
              <a:buFont typeface="+mj-lt"/>
              <a:buAutoNum type="arabicPeriod"/>
              <a:defRPr/>
            </a:pPr>
            <a:r>
              <a:rPr lang="en-US" dirty="0" smtClean="0">
                <a:latin typeface="Times New Roman" pitchFamily="18" charset="0"/>
                <a:cs typeface="Times New Roman" pitchFamily="18" charset="0"/>
              </a:rPr>
              <a:t>What are the benefits associated with using Cisco’s SONA Framework?</a:t>
            </a:r>
          </a:p>
          <a:p>
            <a:pPr marL="514350" indent="-514350" algn="l">
              <a:buFont typeface="+mj-lt"/>
              <a:buAutoNum type="arabicPeriod"/>
              <a:defRPr/>
            </a:pPr>
            <a:r>
              <a:rPr lang="en-US" dirty="0" smtClean="0">
                <a:latin typeface="Times New Roman" pitchFamily="18" charset="0"/>
                <a:cs typeface="Times New Roman" pitchFamily="18" charset="0"/>
              </a:rPr>
              <a:t>What components are found in the  Enterprise Campus?</a:t>
            </a:r>
          </a:p>
          <a:p>
            <a:pPr marL="514350" indent="-514350" algn="l">
              <a:buFont typeface="+mj-lt"/>
              <a:buAutoNum type="arabicPeriod"/>
              <a:defRPr/>
            </a:pPr>
            <a:r>
              <a:rPr lang="en-US" dirty="0" smtClean="0">
                <a:latin typeface="Times New Roman" pitchFamily="18" charset="0"/>
                <a:cs typeface="Times New Roman" pitchFamily="18" charset="0"/>
              </a:rPr>
              <a:t>What components are found in the Service Provider.</a:t>
            </a:r>
          </a:p>
          <a:p>
            <a:pPr marL="514350" indent="-514350" algn="l">
              <a:buFont typeface="+mj-lt"/>
              <a:buAutoNum type="arabicPeriod"/>
              <a:defRPr/>
            </a:pPr>
            <a:endParaRPr lang="en-US" dirty="0" smtClean="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Upcoming Assignments</a:t>
            </a:r>
          </a:p>
        </p:txBody>
      </p:sp>
      <p:sp>
        <p:nvSpPr>
          <p:cNvPr id="3" name="Subtitle 2"/>
          <p:cNvSpPr>
            <a:spLocks noGrp="1"/>
          </p:cNvSpPr>
          <p:nvPr>
            <p:ph type="subTitle" idx="1"/>
          </p:nvPr>
        </p:nvSpPr>
        <p:spPr>
          <a:xfrm>
            <a:off x="228600" y="990600"/>
            <a:ext cx="8610600" cy="5867400"/>
          </a:xfrm>
        </p:spPr>
        <p:txBody>
          <a:bodyPr rtlCol="0">
            <a:normAutofit/>
          </a:bodyPr>
          <a:lstStyle/>
          <a:p>
            <a:pPr algn="l">
              <a:defRPr/>
            </a:pPr>
            <a:r>
              <a:rPr lang="en-US" dirty="0" smtClean="0">
                <a:latin typeface="Times New Roman" pitchFamily="18" charset="0"/>
                <a:cs typeface="Times New Roman" pitchFamily="18" charset="0"/>
              </a:rPr>
              <a:t>Concept Question 3, Assignment 3-1 is due </a:t>
            </a:r>
            <a:r>
              <a:rPr lang="en-US" dirty="0" smtClean="0">
                <a:latin typeface="Times New Roman" pitchFamily="18" charset="0"/>
                <a:cs typeface="Times New Roman" pitchFamily="18" charset="0"/>
              </a:rPr>
              <a:t>May 16, 2011.</a:t>
            </a:r>
          </a:p>
          <a:p>
            <a:pPr algn="l">
              <a:defRPr/>
            </a:pPr>
            <a:r>
              <a:rPr lang="en-US" dirty="0" smtClean="0">
                <a:latin typeface="Times New Roman" pitchFamily="18" charset="0"/>
                <a:cs typeface="Times New Roman" pitchFamily="18" charset="0"/>
              </a:rPr>
              <a:t>Simulator </a:t>
            </a:r>
            <a:r>
              <a:rPr lang="en-US" dirty="0" smtClean="0">
                <a:latin typeface="Times New Roman" pitchFamily="18" charset="0"/>
                <a:cs typeface="Times New Roman" pitchFamily="18" charset="0"/>
              </a:rPr>
              <a:t>Tutorial and Basic IOS Command Exploration, Assignment 4-1-1 is due </a:t>
            </a:r>
            <a:r>
              <a:rPr lang="en-US" dirty="0" smtClean="0">
                <a:latin typeface="Times New Roman" pitchFamily="18" charset="0"/>
                <a:cs typeface="Times New Roman" pitchFamily="18" charset="0"/>
              </a:rPr>
              <a:t>May 23, 2011.</a:t>
            </a:r>
            <a:endParaRPr lang="en-US" dirty="0" smtClean="0">
              <a:latin typeface="Times New Roman" pitchFamily="18" charset="0"/>
              <a:cs typeface="Times New Roman" pitchFamily="18" charset="0"/>
            </a:endParaRPr>
          </a:p>
          <a:p>
            <a:pPr algn="l">
              <a:defRPr/>
            </a:pPr>
            <a:r>
              <a:rPr lang="en-US" dirty="0" smtClean="0">
                <a:latin typeface="Times New Roman" pitchFamily="18" charset="0"/>
                <a:cs typeface="Times New Roman" pitchFamily="18" charset="0"/>
              </a:rPr>
              <a:t>Concept Question 4, Assignment 5-1 is due </a:t>
            </a:r>
            <a:r>
              <a:rPr lang="en-US" dirty="0" smtClean="0">
                <a:latin typeface="Times New Roman" pitchFamily="18" charset="0"/>
                <a:cs typeface="Times New Roman" pitchFamily="18" charset="0"/>
              </a:rPr>
              <a:t>May 30, 2011.</a:t>
            </a:r>
            <a:endParaRPr lang="en-US" dirty="0" smtClean="0">
              <a:latin typeface="Times New Roman" pitchFamily="18" charset="0"/>
              <a:cs typeface="Times New Roman" pitchFamily="18" charset="0"/>
            </a:endParaRPr>
          </a:p>
          <a:p>
            <a:pPr algn="l">
              <a:defRPr/>
            </a:pPr>
            <a:endParaRPr lang="en-US" dirty="0" smtClean="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685800" y="0"/>
            <a:ext cx="7772400" cy="990600"/>
          </a:xfrm>
        </p:spPr>
        <p:txBody>
          <a:bodyPr/>
          <a:lstStyle/>
          <a:p>
            <a:pPr eaLnBrk="1" hangingPunct="1"/>
            <a:r>
              <a:rPr lang="en-US" sz="4000" u="sng" smtClean="0">
                <a:latin typeface="Times New Roman" pitchFamily="18" charset="0"/>
                <a:cs typeface="Times New Roman" pitchFamily="18" charset="0"/>
              </a:rPr>
              <a:t>Notes</a:t>
            </a:r>
          </a:p>
        </p:txBody>
      </p:sp>
      <p:sp>
        <p:nvSpPr>
          <p:cNvPr id="3" name="Subtitle 2"/>
          <p:cNvSpPr>
            <a:spLocks noGrp="1"/>
          </p:cNvSpPr>
          <p:nvPr>
            <p:ph type="subTitle" idx="1"/>
          </p:nvPr>
        </p:nvSpPr>
        <p:spPr>
          <a:xfrm>
            <a:off x="228600" y="990600"/>
            <a:ext cx="8610600" cy="5867400"/>
          </a:xfrm>
        </p:spPr>
        <p:txBody>
          <a:bodyPr rtlCol="0">
            <a:normAutofit lnSpcReduction="10000"/>
          </a:bodyPr>
          <a:lstStyle/>
          <a:p>
            <a:pPr algn="l">
              <a:defRPr/>
            </a:pPr>
            <a:r>
              <a:rPr lang="en-US" dirty="0" smtClean="0"/>
              <a:t>An Intrusion Prevention System (IP</a:t>
            </a:r>
            <a:r>
              <a:rPr lang="en-US" b="1" dirty="0" smtClean="0"/>
              <a:t>S</a:t>
            </a:r>
            <a:r>
              <a:rPr lang="en-US" dirty="0" smtClean="0"/>
              <a:t>) is a network security device that monitors network and/or system activities for malicious or unwanted behavior and can react, in real-time. </a:t>
            </a:r>
          </a:p>
          <a:p>
            <a:pPr algn="l">
              <a:defRPr/>
            </a:pPr>
            <a:r>
              <a:rPr lang="en-US" dirty="0" smtClean="0"/>
              <a:t>An Intrusion Detection System (IDS) is a device (or application) that monitors network and/or system activities for malicious activities or policy violations and produces reports to a Management Station.</a:t>
            </a:r>
          </a:p>
          <a:p>
            <a:pPr algn="l">
              <a:defRPr/>
            </a:pPr>
            <a:r>
              <a:rPr lang="en-US" dirty="0" smtClean="0"/>
              <a:t>There isn’t always three distinct layers to the hierarchical model . If a business is small, the core and distribution layers are combined. </a:t>
            </a:r>
          </a:p>
          <a:p>
            <a:pPr algn="l">
              <a:defRPr/>
            </a:pPr>
            <a:endParaRPr lang="en-US"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914400"/>
          </a:xfrm>
        </p:spPr>
        <p:txBody>
          <a:bodyPr/>
          <a:lstStyle/>
          <a:p>
            <a:r>
              <a:rPr lang="en-US" sz="4000" smtClean="0"/>
              <a:t>Review Week Two</a:t>
            </a:r>
          </a:p>
        </p:txBody>
      </p:sp>
      <p:sp>
        <p:nvSpPr>
          <p:cNvPr id="8195" name="Content Placeholder 2"/>
          <p:cNvSpPr>
            <a:spLocks noGrp="1"/>
          </p:cNvSpPr>
          <p:nvPr>
            <p:ph idx="1"/>
          </p:nvPr>
        </p:nvSpPr>
        <p:spPr>
          <a:xfrm>
            <a:off x="457200" y="762000"/>
            <a:ext cx="8229600" cy="5943600"/>
          </a:xfrm>
        </p:spPr>
        <p:txBody>
          <a:bodyPr/>
          <a:lstStyle/>
          <a:p>
            <a:pPr eaLnBrk="1" hangingPunct="1">
              <a:buFont typeface="Arial" charset="0"/>
              <a:buNone/>
            </a:pPr>
            <a:r>
              <a:rPr lang="en-US" u="sng" smtClean="0">
                <a:latin typeface="Times New Roman" pitchFamily="18" charset="0"/>
                <a:cs typeface="Times New Roman" pitchFamily="18" charset="0"/>
              </a:rPr>
              <a:t>SONA Framework (cont)</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Application layer </a:t>
            </a:r>
            <a:r>
              <a:rPr lang="en-US" smtClean="0">
                <a:latin typeface="Times New Roman" pitchFamily="18" charset="0"/>
                <a:cs typeface="Times New Roman" pitchFamily="18" charset="0"/>
              </a:rPr>
              <a:t>– This layer includes business applications and collaboration applications. The objective is to meet the business requirements and achieve efficiencies through the interactive services layer. This includes IP telephony, video delivery, and Instant messaging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914400"/>
          </a:xfrm>
        </p:spPr>
        <p:txBody>
          <a:bodyPr/>
          <a:lstStyle/>
          <a:p>
            <a:r>
              <a:rPr lang="en-US" sz="4000" smtClean="0"/>
              <a:t>Review Week Two</a:t>
            </a:r>
          </a:p>
        </p:txBody>
      </p:sp>
      <p:sp>
        <p:nvSpPr>
          <p:cNvPr id="9219" name="Content Placeholder 2"/>
          <p:cNvSpPr>
            <a:spLocks noGrp="1"/>
          </p:cNvSpPr>
          <p:nvPr>
            <p:ph idx="1"/>
          </p:nvPr>
        </p:nvSpPr>
        <p:spPr>
          <a:xfrm>
            <a:off x="457200" y="762000"/>
            <a:ext cx="8229600" cy="5943600"/>
          </a:xfrm>
        </p:spPr>
        <p:txBody>
          <a:bodyPr/>
          <a:lstStyle/>
          <a:p>
            <a:pPr eaLnBrk="1" hangingPunct="1">
              <a:buFont typeface="Arial" charset="0"/>
              <a:buNone/>
            </a:pPr>
            <a:r>
              <a:rPr lang="en-US" u="sng" smtClean="0">
                <a:latin typeface="Times New Roman" pitchFamily="18" charset="0"/>
                <a:cs typeface="Times New Roman" pitchFamily="18" charset="0"/>
              </a:rPr>
              <a:t>SONA Framework (cont)</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Application layer </a:t>
            </a:r>
            <a:r>
              <a:rPr lang="en-US" smtClean="0">
                <a:latin typeface="Times New Roman" pitchFamily="18" charset="0"/>
                <a:cs typeface="Times New Roman" pitchFamily="18" charset="0"/>
              </a:rPr>
              <a:t>– This layer includes business applications and collaboration applications. The objective is to meet the business requirements and achieve efficiencies through the interactive services layer. This includes IP telephony, video delivery, and Instant messaging</a:t>
            </a:r>
          </a:p>
        </p:txBody>
      </p:sp>
      <p:pic>
        <p:nvPicPr>
          <p:cNvPr id="9220" name="Picture 2"/>
          <p:cNvPicPr>
            <a:picLocks noChangeAspect="1" noChangeArrowheads="1"/>
          </p:cNvPicPr>
          <p:nvPr/>
        </p:nvPicPr>
        <p:blipFill>
          <a:blip r:embed="rId2" cstate="print"/>
          <a:srcRect/>
          <a:stretch>
            <a:fillRect/>
          </a:stretch>
        </p:blipFill>
        <p:spPr bwMode="auto">
          <a:xfrm>
            <a:off x="228600" y="838200"/>
            <a:ext cx="8610600" cy="5791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914400"/>
          </a:xfrm>
        </p:spPr>
        <p:txBody>
          <a:bodyPr/>
          <a:lstStyle/>
          <a:p>
            <a:r>
              <a:rPr lang="en-US" sz="4000" smtClean="0"/>
              <a:t>Review Week Two</a:t>
            </a:r>
          </a:p>
        </p:txBody>
      </p:sp>
      <p:sp>
        <p:nvSpPr>
          <p:cNvPr id="10243" name="Content Placeholder 2"/>
          <p:cNvSpPr>
            <a:spLocks noGrp="1"/>
          </p:cNvSpPr>
          <p:nvPr>
            <p:ph idx="1"/>
          </p:nvPr>
        </p:nvSpPr>
        <p:spPr>
          <a:xfrm>
            <a:off x="457200" y="762000"/>
            <a:ext cx="8229600" cy="5943600"/>
          </a:xfrm>
        </p:spPr>
        <p:txBody>
          <a:bodyPr/>
          <a:lstStyle/>
          <a:p>
            <a:pPr eaLnBrk="1" hangingPunct="1">
              <a:buFont typeface="Arial" charset="0"/>
              <a:buNone/>
            </a:pPr>
            <a:r>
              <a:rPr lang="en-US" u="sng" smtClean="0">
                <a:latin typeface="Times New Roman" pitchFamily="18" charset="0"/>
                <a:cs typeface="Times New Roman" pitchFamily="18" charset="0"/>
              </a:rPr>
              <a:t>SONA Framework</a:t>
            </a:r>
          </a:p>
          <a:p>
            <a:pPr eaLnBrk="1" hangingPunct="1">
              <a:buFont typeface="Arial" charset="0"/>
              <a:buNone/>
            </a:pPr>
            <a:r>
              <a:rPr lang="en-US" smtClean="0">
                <a:latin typeface="Times New Roman" pitchFamily="18" charset="0"/>
                <a:cs typeface="Times New Roman" pitchFamily="18" charset="0"/>
              </a:rPr>
              <a:t>What are the benefits?</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Functionality:</a:t>
            </a:r>
            <a:r>
              <a:rPr lang="en-US" smtClean="0">
                <a:latin typeface="Times New Roman" pitchFamily="18" charset="0"/>
                <a:cs typeface="Times New Roman" pitchFamily="18" charset="0"/>
              </a:rPr>
              <a:t> Supports the organizational requirements.</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Scalability: </a:t>
            </a:r>
            <a:r>
              <a:rPr lang="en-US" smtClean="0">
                <a:latin typeface="Times New Roman" pitchFamily="18" charset="0"/>
                <a:cs typeface="Times New Roman" pitchFamily="18" charset="0"/>
              </a:rPr>
              <a:t>Supports growth and expansion of organizational tasks by separating functions and products into layers.</a:t>
            </a:r>
          </a:p>
          <a:p>
            <a:pPr eaLnBrk="1" hangingPunct="1">
              <a:buFont typeface="Arial" charset="0"/>
              <a:buNone/>
            </a:pPr>
            <a:r>
              <a:rPr lang="en-US" smtClean="0">
                <a:latin typeface="Times New Roman" pitchFamily="18" charset="0"/>
                <a:cs typeface="Times New Roman" pitchFamily="18" charset="0"/>
              </a:rPr>
              <a:t>	</a:t>
            </a:r>
            <a:r>
              <a:rPr lang="en-US" u="sng" smtClean="0">
                <a:latin typeface="Times New Roman" pitchFamily="18" charset="0"/>
                <a:cs typeface="Times New Roman" pitchFamily="18" charset="0"/>
              </a:rPr>
              <a:t>Availability:</a:t>
            </a:r>
            <a:r>
              <a:rPr lang="en-US" smtClean="0">
                <a:latin typeface="Times New Roman" pitchFamily="18" charset="0"/>
                <a:cs typeface="Times New Roman" pitchFamily="18" charset="0"/>
              </a:rPr>
              <a:t> Provides the necessary services, reliability, anywhere, anytime.</a:t>
            </a:r>
          </a:p>
          <a:p>
            <a:pPr eaLnBrk="1" hangingPunct="1">
              <a:buFont typeface="Arial" charset="0"/>
              <a:buNone/>
            </a:pPr>
            <a:r>
              <a:rPr lang="en-US" smtClean="0">
                <a:latin typeface="Times New Roman" pitchFamily="18" charset="0"/>
                <a:cs typeface="Times New Roman" pitchFamily="18" charset="0"/>
              </a:rPr>
              <a:t>	</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1781</Words>
  <Application>Microsoft Office PowerPoint</Application>
  <PresentationFormat>On-screen Show (4:3)</PresentationFormat>
  <Paragraphs>343</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Times New Roman</vt:lpstr>
      <vt:lpstr>Office Theme</vt:lpstr>
      <vt:lpstr>Slide 1</vt:lpstr>
      <vt:lpstr>Week Three Agenda</vt:lpstr>
      <vt:lpstr>Review Week Two</vt:lpstr>
      <vt:lpstr>Review Week Two</vt:lpstr>
      <vt:lpstr>Review Week Two</vt:lpstr>
      <vt:lpstr>Review Week Two</vt:lpstr>
      <vt:lpstr>Review Week Two</vt:lpstr>
      <vt:lpstr>Review Week Two</vt:lpstr>
      <vt:lpstr>Review Week Two</vt:lpstr>
      <vt:lpstr>Review Week Two</vt:lpstr>
      <vt:lpstr>Review Week Two</vt:lpstr>
      <vt:lpstr>Review Week Two</vt:lpstr>
      <vt:lpstr>Review Week Two</vt:lpstr>
      <vt:lpstr>Review Week Two</vt:lpstr>
      <vt:lpstr>Review Week Two</vt:lpstr>
      <vt:lpstr>Review Week Two</vt:lpstr>
      <vt:lpstr>Review Week Two</vt:lpstr>
      <vt:lpstr>Review Week Two</vt:lpstr>
      <vt:lpstr>Review Week Two</vt:lpstr>
      <vt:lpstr>Review Week Two</vt:lpstr>
      <vt:lpstr>Review Week Two</vt:lpstr>
      <vt:lpstr>Review Week Two</vt:lpstr>
      <vt:lpstr>Structuring and Modularizing the Network</vt:lpstr>
      <vt:lpstr>Structuring and Modularizing the Network</vt:lpstr>
      <vt:lpstr>Hierarchy Model Benefits</vt:lpstr>
      <vt:lpstr>Enterprise Campus</vt:lpstr>
      <vt:lpstr>Network Design Using the Hierarchical Model</vt:lpstr>
      <vt:lpstr>Functional Areas or Modules </vt:lpstr>
      <vt:lpstr>Functional Areas or Modules </vt:lpstr>
      <vt:lpstr>Functional Areas or Modules </vt:lpstr>
      <vt:lpstr>Cisco Enterprise Architecture</vt:lpstr>
      <vt:lpstr>WAN and Internet</vt:lpstr>
      <vt:lpstr>Divide Network into Specific Modules</vt:lpstr>
      <vt:lpstr>Divide Network into Specific Modules</vt:lpstr>
      <vt:lpstr>Enterprise Campus</vt:lpstr>
      <vt:lpstr>Enterprise Campus</vt:lpstr>
      <vt:lpstr>Enterprise Campus Guidelines</vt:lpstr>
      <vt:lpstr>Enterprise Edge</vt:lpstr>
      <vt:lpstr>Enterprise Edge</vt:lpstr>
      <vt:lpstr>Enterprise Edge Guidelines</vt:lpstr>
      <vt:lpstr>Slide 41</vt:lpstr>
      <vt:lpstr>Services within Network Services</vt:lpstr>
      <vt:lpstr>Services within Network Services</vt:lpstr>
      <vt:lpstr>Services within Network Services</vt:lpstr>
      <vt:lpstr>Network Services Examples</vt:lpstr>
      <vt:lpstr>Security Services</vt:lpstr>
      <vt:lpstr>High Availability</vt:lpstr>
      <vt:lpstr>High Availability Services</vt:lpstr>
      <vt:lpstr>High Availability</vt:lpstr>
      <vt:lpstr>Slide 50</vt:lpstr>
      <vt:lpstr>Voice Services</vt:lpstr>
      <vt:lpstr>IP Telephony Components</vt:lpstr>
      <vt:lpstr>Network Management</vt:lpstr>
      <vt:lpstr>Quality of Service QoS</vt:lpstr>
      <vt:lpstr>Quality of Service QoS</vt:lpstr>
      <vt:lpstr>IP Multicasting</vt:lpstr>
      <vt:lpstr>IP Multicasting</vt:lpstr>
      <vt:lpstr>Management Architecture</vt:lpstr>
      <vt:lpstr>Network Management Protocols and Standards</vt:lpstr>
      <vt:lpstr>Quiz #1</vt:lpstr>
      <vt:lpstr>Upcoming Assignments</vt:lpstr>
      <vt:lpstr>Notes</vt:lpstr>
    </vt:vector>
  </TitlesOfParts>
  <Company>Franklin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dc:creator>
  <cp:lastModifiedBy>Bob</cp:lastModifiedBy>
  <cp:revision>93</cp:revision>
  <dcterms:created xsi:type="dcterms:W3CDTF">2010-05-08T15:48:50Z</dcterms:created>
  <dcterms:modified xsi:type="dcterms:W3CDTF">2011-05-09T13:18:40Z</dcterms:modified>
</cp:coreProperties>
</file>