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2"/>
  </p:notesMasterIdLst>
  <p:sldIdLst>
    <p:sldId id="256" r:id="rId2"/>
    <p:sldId id="279" r:id="rId3"/>
    <p:sldId id="280" r:id="rId4"/>
    <p:sldId id="423" r:id="rId5"/>
    <p:sldId id="281" r:id="rId6"/>
    <p:sldId id="424" r:id="rId7"/>
    <p:sldId id="333" r:id="rId8"/>
    <p:sldId id="425" r:id="rId9"/>
    <p:sldId id="426" r:id="rId10"/>
    <p:sldId id="285" r:id="rId11"/>
    <p:sldId id="287" r:id="rId12"/>
    <p:sldId id="323" r:id="rId13"/>
    <p:sldId id="288" r:id="rId14"/>
    <p:sldId id="291" r:id="rId15"/>
    <p:sldId id="292" r:id="rId16"/>
    <p:sldId id="427" r:id="rId17"/>
    <p:sldId id="293" r:id="rId18"/>
    <p:sldId id="294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2" r:id="rId32"/>
    <p:sldId id="443" r:id="rId33"/>
    <p:sldId id="444" r:id="rId34"/>
    <p:sldId id="445" r:id="rId35"/>
    <p:sldId id="446" r:id="rId36"/>
    <p:sldId id="448" r:id="rId37"/>
    <p:sldId id="447" r:id="rId38"/>
    <p:sldId id="467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2" r:id="rId52"/>
    <p:sldId id="461" r:id="rId53"/>
    <p:sldId id="463" r:id="rId54"/>
    <p:sldId id="464" r:id="rId55"/>
    <p:sldId id="465" r:id="rId56"/>
    <p:sldId id="466" r:id="rId57"/>
    <p:sldId id="428" r:id="rId58"/>
    <p:sldId id="327" r:id="rId59"/>
    <p:sldId id="328" r:id="rId60"/>
    <p:sldId id="329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556" autoAdjust="0"/>
  </p:normalViewPr>
  <p:slideViewPr>
    <p:cSldViewPr>
      <p:cViewPr varScale="1">
        <p:scale>
          <a:sx n="103" d="100"/>
          <a:sy n="103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8E3E4A-1C7D-4E6B-BA50-5335332AFEEC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993E27-8797-4C95-9491-C8D8EDAC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EEBDF-3E21-4761-9FE7-8FA88B1810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8EDB5-ABAA-4563-8C20-D9AE7FF3CD5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8EDB5-ABAA-4563-8C20-D9AE7FF3CD5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DAD8A-7EC7-4460-817D-E142B6DEDA5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7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3E27-8797-4C95-9491-C8D8EDACDA8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DAE6-C617-4652-B8AA-F49DDD1AFF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DA801-6CD9-45FD-BFA3-3F028C8B600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DA801-6CD9-45FD-BFA3-3F028C8B600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4E79-E884-4A92-BACA-E3C7DC27AC0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4E79-E884-4A92-BACA-E3C7DC27AC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EEBDF-3E21-4761-9FE7-8FA88B1810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EEBDF-3E21-4761-9FE7-8FA88B18103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7055-E40D-42EF-8DB6-5B748C5E8BDF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ISEC 400 – Application Security</a:t>
            </a:r>
            <a:br>
              <a:rPr lang="en-US" smtClean="0"/>
            </a:br>
            <a:r>
              <a:rPr lang="en-US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Copyright © 2013 Todd Whittaker 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todd.whittaker@franklin.edu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Administrivia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Texts</a:t>
            </a:r>
            <a:endParaRPr lang="en-US" i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 </a:t>
            </a:r>
            <a:r>
              <a:rPr lang="en-US" dirty="0" err="1" smtClean="0"/>
              <a:t>Daswani</a:t>
            </a:r>
            <a:r>
              <a:rPr lang="en-US" dirty="0"/>
              <a:t>, N., Kern, C., &amp; </a:t>
            </a:r>
            <a:r>
              <a:rPr lang="en-US" dirty="0" err="1"/>
              <a:t>Kesavan</a:t>
            </a:r>
            <a:r>
              <a:rPr lang="en-US" dirty="0"/>
              <a:t>, A. (2007). </a:t>
            </a:r>
            <a:r>
              <a:rPr lang="en-US" i="1" dirty="0"/>
              <a:t>Foundations of Security: What Every Programmer Needs To Know</a:t>
            </a:r>
            <a:r>
              <a:rPr lang="en-US" dirty="0"/>
              <a:t>.  New York, NY: Springer-</a:t>
            </a:r>
            <a:r>
              <a:rPr lang="en-US" dirty="0" err="1"/>
              <a:t>Verlag</a:t>
            </a:r>
            <a:r>
              <a:rPr lang="en-US" dirty="0"/>
              <a:t>. ISBN: </a:t>
            </a:r>
            <a:r>
              <a:rPr lang="en-US" dirty="0" smtClean="0"/>
              <a:t>9781590597842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93370" cy="2905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</a:p>
          <a:p>
            <a:pPr lvl="1"/>
            <a:r>
              <a:rPr lang="en-US" dirty="0" smtClean="0"/>
              <a:t>Items on the Web can serve as “inspiration” for your solutions </a:t>
            </a:r>
            <a:r>
              <a:rPr lang="en-US" i="1" dirty="0" smtClean="0"/>
              <a:t>if:</a:t>
            </a:r>
          </a:p>
          <a:p>
            <a:pPr lvl="2"/>
            <a:r>
              <a:rPr lang="en-US" dirty="0" smtClean="0"/>
              <a:t>You understand the solution as if you had written it yourself.</a:t>
            </a:r>
          </a:p>
          <a:p>
            <a:pPr lvl="2"/>
            <a:r>
              <a:rPr lang="en-US" dirty="0" smtClean="0"/>
              <a:t>You cite your source of inspiration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Not citing your source can get you charged with cheating/plagiarism.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</a:p>
          <a:p>
            <a:pPr lvl="1"/>
            <a:r>
              <a:rPr lang="en-US" dirty="0" smtClean="0"/>
              <a:t>Items on the Web can serve as “inspiration” for your solutions </a:t>
            </a:r>
            <a:r>
              <a:rPr lang="en-US" i="1" dirty="0" smtClean="0"/>
              <a:t>if:</a:t>
            </a:r>
          </a:p>
          <a:p>
            <a:pPr lvl="2"/>
            <a:r>
              <a:rPr lang="en-US" dirty="0" smtClean="0"/>
              <a:t>You understand the solution as if you had written it yourself.</a:t>
            </a:r>
          </a:p>
          <a:p>
            <a:pPr lvl="2"/>
            <a:r>
              <a:rPr lang="en-US" dirty="0" smtClean="0"/>
              <a:t>You cite your source of inspiration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Not citing your source can get you charged with cheating/plagiarism.</a:t>
            </a:r>
          </a:p>
          <a:p>
            <a:pPr lvl="1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819400" y="1600200"/>
            <a:ext cx="5181600" cy="2362200"/>
          </a:xfrm>
          <a:prstGeom prst="wedgeRoundRectCallout">
            <a:avLst>
              <a:gd name="adj1" fmla="val -56638"/>
              <a:gd name="adj2" fmla="val 7752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chemeClr val="tx1"/>
                </a:solidFill>
              </a:rPr>
              <a:t>Note: if a homework problem says “research X,” or “investigate Y,” then I’m </a:t>
            </a:r>
            <a:r>
              <a:rPr lang="en-US" sz="2400" b="1" dirty="0">
                <a:solidFill>
                  <a:schemeClr val="tx1"/>
                </a:solidFill>
              </a:rPr>
              <a:t>expecting</a:t>
            </a:r>
            <a:r>
              <a:rPr lang="en-US" sz="2400" dirty="0">
                <a:solidFill>
                  <a:schemeClr val="tx1"/>
                </a:solidFill>
              </a:rPr>
              <a:t> a citation!  Technically, you should cite your textbooks on almost every HW assignment.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</a:p>
          <a:p>
            <a:pPr lvl="1"/>
            <a:r>
              <a:rPr lang="en-US" dirty="0" smtClean="0"/>
              <a:t>Other students cannot serve as a source for your “inspiration!"</a:t>
            </a:r>
          </a:p>
          <a:p>
            <a:pPr lvl="2"/>
            <a:r>
              <a:rPr lang="en-US" dirty="0" smtClean="0"/>
              <a:t>The closer you move toward sharing answers with or soliciting answers from another person (student or not), the more likely it is that you are cheating.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</a:p>
          <a:p>
            <a:pPr lvl="1"/>
            <a:r>
              <a:rPr lang="en-US" dirty="0" smtClean="0"/>
              <a:t>If you have a vague feeling that you wouldn’t want your instructor to know about what you’re doing… don’t do it.</a:t>
            </a:r>
          </a:p>
          <a:p>
            <a:pPr lvl="1"/>
            <a:r>
              <a:rPr lang="en-US" dirty="0" smtClean="0"/>
              <a:t>When in doubt, ask your instructor.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Breakdown</a:t>
            </a:r>
            <a:endParaRPr lang="en-US" dirty="0"/>
          </a:p>
        </p:txBody>
      </p:sp>
      <p:graphicFrame>
        <p:nvGraphicFramePr>
          <p:cNvPr id="6" name="Group 1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98680"/>
              </p:ext>
            </p:extLst>
          </p:nvPr>
        </p:nvGraphicFramePr>
        <p:xfrm>
          <a:off x="1295400" y="2057400"/>
          <a:ext cx="6477000" cy="3378200"/>
        </p:xfrm>
        <a:graphic>
          <a:graphicData uri="http://schemas.openxmlformats.org/drawingml/2006/table">
            <a:tbl>
              <a:tblPr/>
              <a:tblGrid>
                <a:gridCol w="2590800"/>
                <a:gridCol w="1219200"/>
                <a:gridCol w="1189038"/>
                <a:gridCol w="1477962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Type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Count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Each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Total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Homework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Exams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Participation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Reflection paper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Breakdown</a:t>
            </a:r>
            <a:endParaRPr lang="en-US" dirty="0"/>
          </a:p>
        </p:txBody>
      </p:sp>
      <p:graphicFrame>
        <p:nvGraphicFramePr>
          <p:cNvPr id="6" name="Group 1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44354"/>
              </p:ext>
            </p:extLst>
          </p:nvPr>
        </p:nvGraphicFramePr>
        <p:xfrm>
          <a:off x="1295400" y="2057400"/>
          <a:ext cx="6477000" cy="3378200"/>
        </p:xfrm>
        <a:graphic>
          <a:graphicData uri="http://schemas.openxmlformats.org/drawingml/2006/table">
            <a:tbl>
              <a:tblPr/>
              <a:tblGrid>
                <a:gridCol w="2590800"/>
                <a:gridCol w="1219200"/>
                <a:gridCol w="1189038"/>
                <a:gridCol w="1477962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Type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Count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Each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cs typeface="Arial" charset="0"/>
                        </a:rPr>
                        <a:t>Total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Homework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Exams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Participation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Reflection paper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2971800" y="3352800"/>
            <a:ext cx="5257800" cy="2133600"/>
          </a:xfrm>
          <a:prstGeom prst="wedgeRoundRectCallout">
            <a:avLst>
              <a:gd name="adj1" fmla="val -68408"/>
              <a:gd name="adj2" fmla="val -5191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labs may be a little flexible.  I really haven’t decided on what we’re to do here, so I made a best guess.  Some might be a paper.  I may divide others in half.  Due dates may change.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9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Daily/weekly 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6075" indent="-346075" eaLnBrk="1" hangingPunct="1">
              <a:lnSpc>
                <a:spcPct val="90000"/>
              </a:lnSpc>
              <a:defRPr/>
            </a:pPr>
            <a:r>
              <a:rPr lang="en-US" sz="2800" dirty="0" smtClean="0"/>
              <a:t>Daily: Check announcements and e-mail lists</a:t>
            </a:r>
          </a:p>
          <a:p>
            <a:pPr marL="346075" indent="-346075" eaLnBrk="1" hangingPunct="1">
              <a:lnSpc>
                <a:spcPct val="90000"/>
              </a:lnSpc>
              <a:defRPr/>
            </a:pPr>
            <a:r>
              <a:rPr lang="en-US" sz="2800" dirty="0" smtClean="0"/>
              <a:t>Before class</a:t>
            </a:r>
          </a:p>
          <a:p>
            <a:pPr marL="682625" indent="-3365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Read the associated sections from the text </a:t>
            </a:r>
          </a:p>
          <a:p>
            <a:pPr marL="682625" indent="-3365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Read and consider the weekly homework problems</a:t>
            </a:r>
          </a:p>
          <a:p>
            <a:pPr marL="346075" indent="-346075" eaLnBrk="1" hangingPunct="1">
              <a:lnSpc>
                <a:spcPct val="90000"/>
              </a:lnSpc>
              <a:defRPr/>
            </a:pPr>
            <a:r>
              <a:rPr lang="en-US" sz="2800" dirty="0" smtClean="0"/>
              <a:t>After class</a:t>
            </a:r>
          </a:p>
          <a:p>
            <a:pPr marL="682625" indent="-3365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Complete the homework assignment</a:t>
            </a:r>
          </a:p>
          <a:p>
            <a:pPr marL="682625" indent="-3365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Work on any scheduled lab assignments</a:t>
            </a:r>
          </a:p>
          <a:p>
            <a:pPr marL="682625" indent="-3365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/>
              <a:t>Note significant learning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Distinguish between authentication and authorization models</a:t>
            </a:r>
          </a:p>
          <a:p>
            <a:r>
              <a:rPr lang="en-US" dirty="0"/>
              <a:t>Describe the Bell-</a:t>
            </a:r>
            <a:r>
              <a:rPr lang="en-US" dirty="0" err="1"/>
              <a:t>LaPadula</a:t>
            </a:r>
            <a:r>
              <a:rPr lang="en-US" dirty="0"/>
              <a:t>, </a:t>
            </a:r>
            <a:r>
              <a:rPr lang="en-US" dirty="0" err="1"/>
              <a:t>Biba</a:t>
            </a:r>
            <a:r>
              <a:rPr lang="en-US" dirty="0"/>
              <a:t>, and Clark-Wilson security models</a:t>
            </a:r>
          </a:p>
          <a:p>
            <a:r>
              <a:rPr lang="en-US" dirty="0"/>
              <a:t>Describe the goals of security regarding the CIA triad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“holistic security” mean?</a:t>
            </a:r>
          </a:p>
          <a:p>
            <a:pPr lvl="1"/>
            <a:r>
              <a:rPr lang="en-US" dirty="0" smtClean="0"/>
              <a:t>Synonymous with defense in depth?</a:t>
            </a:r>
          </a:p>
        </p:txBody>
      </p:sp>
    </p:spTree>
    <p:extLst>
      <p:ext uri="{BB962C8B-B14F-4D97-AF65-F5344CB8AC3E}">
        <p14:creationId xmlns:p14="http://schemas.microsoft.com/office/powerpoint/2010/main" val="273093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Agenda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Introductions</a:t>
            </a:r>
          </a:p>
          <a:p>
            <a:pPr eaLnBrk="1" hangingPunct="1">
              <a:defRPr/>
            </a:pPr>
            <a:r>
              <a:rPr lang="en-US" dirty="0" smtClean="0"/>
              <a:t>Review policies, procedures, and expected outcomes</a:t>
            </a:r>
          </a:p>
          <a:p>
            <a:pPr eaLnBrk="1" hangingPunct="1">
              <a:defRPr/>
            </a:pPr>
            <a:r>
              <a:rPr lang="en-US" dirty="0" smtClean="0"/>
              <a:t>Learning Activities</a:t>
            </a:r>
          </a:p>
          <a:p>
            <a:pPr eaLnBrk="1" hangingPunct="1">
              <a:defRPr/>
            </a:pPr>
            <a:r>
              <a:rPr lang="en-US" dirty="0" smtClean="0"/>
              <a:t>Introduce homework problems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“holistic security” mean?</a:t>
            </a:r>
          </a:p>
          <a:p>
            <a:pPr lvl="1"/>
            <a:r>
              <a:rPr lang="en-US" dirty="0" smtClean="0"/>
              <a:t>Synonymous with defense in depth?</a:t>
            </a:r>
          </a:p>
          <a:p>
            <a:pPr lvl="1"/>
            <a:r>
              <a:rPr lang="en-US" dirty="0" smtClean="0"/>
              <a:t>Three elements (book answer)</a:t>
            </a:r>
          </a:p>
          <a:p>
            <a:pPr lvl="2"/>
            <a:r>
              <a:rPr lang="en-US" dirty="0" smtClean="0"/>
              <a:t>Technological security</a:t>
            </a:r>
          </a:p>
          <a:p>
            <a:pPr lvl="2"/>
            <a:r>
              <a:rPr lang="en-US" dirty="0" smtClean="0"/>
              <a:t>Physical security</a:t>
            </a:r>
          </a:p>
          <a:p>
            <a:pPr lvl="2"/>
            <a:r>
              <a:rPr lang="en-US" dirty="0" smtClean="0"/>
              <a:t>Policy and process</a:t>
            </a:r>
          </a:p>
          <a:p>
            <a:pPr lvl="1"/>
            <a:r>
              <a:rPr lang="en-US" dirty="0" err="1" smtClean="0"/>
              <a:t>McCumber</a:t>
            </a:r>
            <a:r>
              <a:rPr lang="en-US" dirty="0" smtClean="0"/>
              <a:t> cube is probably more comprehensive, but doesn’t include physical.</a:t>
            </a:r>
          </a:p>
        </p:txBody>
      </p:sp>
    </p:spTree>
    <p:extLst>
      <p:ext uri="{BB962C8B-B14F-4D97-AF65-F5344CB8AC3E}">
        <p14:creationId xmlns:p14="http://schemas.microsoft.com/office/powerpoint/2010/main" val="11861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2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43200" y="4191000"/>
            <a:ext cx="4191001" cy="2209800"/>
          </a:xfrm>
          <a:prstGeom prst="wedgeRoundRectCallout">
            <a:avLst>
              <a:gd name="adj1" fmla="val -64145"/>
              <a:gd name="adj2" fmla="val -5714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Same origin policy, blocked ports, local vs. remote resources, third party cookies, certificate checking, SSL/TLS negotiation, popup-blocking,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7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85800" y="4267200"/>
            <a:ext cx="3962400" cy="1828800"/>
          </a:xfrm>
          <a:prstGeom prst="wedgeRoundRectCallout">
            <a:avLst>
              <a:gd name="adj1" fmla="val 35086"/>
              <a:gd name="adj2" fmla="val -7438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See ISEC 325: packet filtering, intrusion detection, </a:t>
            </a:r>
            <a:r>
              <a:rPr lang="en-US" sz="2400" dirty="0" err="1" smtClean="0">
                <a:solidFill>
                  <a:schemeClr val="tx1"/>
                </a:solidFill>
              </a:rPr>
              <a:t>stateful</a:t>
            </a:r>
            <a:r>
              <a:rPr lang="en-US" sz="2400" dirty="0" smtClean="0">
                <a:solidFill>
                  <a:schemeClr val="tx1"/>
                </a:solidFill>
              </a:rPr>
              <a:t> packet inspection, application proxies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2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81000" y="2011607"/>
            <a:ext cx="3886200" cy="1493593"/>
          </a:xfrm>
          <a:prstGeom prst="wedgeRoundRectCallout">
            <a:avLst>
              <a:gd name="adj1" fmla="val 77093"/>
              <a:gd name="adj2" fmla="val 5817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Web server configuration: directory traversal, resource types, SSL/TLS.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1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52600" y="1828800"/>
            <a:ext cx="3886200" cy="1493593"/>
          </a:xfrm>
          <a:prstGeom prst="wedgeRoundRectCallout">
            <a:avLst>
              <a:gd name="adj1" fmla="val 77093"/>
              <a:gd name="adj2" fmla="val 58173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Database configuration: restricted user access, permitted host connections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295400" y="4724400"/>
            <a:ext cx="4114800" cy="1752600"/>
          </a:xfrm>
          <a:prstGeom prst="wedgeRoundRectCallout">
            <a:avLst>
              <a:gd name="adj1" fmla="val 52752"/>
              <a:gd name="adj2" fmla="val -7482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OS configuration: file security, process limits, restricted services, permitted hosts, patch management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security measures?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6582"/>
            <a:ext cx="5934075" cy="38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38200" y="2590800"/>
            <a:ext cx="4495800" cy="2667000"/>
          </a:xfrm>
          <a:prstGeom prst="wedgeRoundRectCallout">
            <a:avLst>
              <a:gd name="adj1" fmla="val 7286"/>
              <a:gd name="adj2" fmla="val -445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Not seen: application level security built in to what’s running on the web server. Authentication, authorization, encoding, input sanitizing, and many more.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aspects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Non-repudiation</a:t>
            </a:r>
          </a:p>
          <a:p>
            <a:pPr lvl="1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800600" y="3352800"/>
            <a:ext cx="3048000" cy="1066800"/>
          </a:xfrm>
          <a:prstGeom prst="wedgeRoundRectCallout">
            <a:avLst>
              <a:gd name="adj1" fmla="val -67390"/>
              <a:gd name="adj2" fmla="val -9059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Look at each in some additional detail.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71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 of identity</a:t>
            </a:r>
          </a:p>
          <a:p>
            <a:pPr lvl="1"/>
            <a:r>
              <a:rPr lang="en-US" dirty="0" smtClean="0"/>
              <a:t>Single factor: something you know</a:t>
            </a:r>
          </a:p>
          <a:p>
            <a:pPr lvl="1"/>
            <a:r>
              <a:rPr lang="en-US" dirty="0" smtClean="0"/>
              <a:t>Multi-factor: something you know one or more of</a:t>
            </a:r>
          </a:p>
          <a:p>
            <a:pPr lvl="2"/>
            <a:r>
              <a:rPr lang="en-US" dirty="0" smtClean="0"/>
              <a:t>Something you have (tokens)</a:t>
            </a:r>
          </a:p>
          <a:p>
            <a:pPr lvl="2"/>
            <a:r>
              <a:rPr lang="en-US" dirty="0" smtClean="0"/>
              <a:t>Something you are (biometric)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867400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Prof. Todd Whittaker</a:t>
            </a:r>
          </a:p>
          <a:p>
            <a:pPr lvl="1"/>
            <a:r>
              <a:rPr lang="en-US" dirty="0" smtClean="0"/>
              <a:t>Full time faculty @ Franklin</a:t>
            </a:r>
          </a:p>
          <a:p>
            <a:pPr lvl="1"/>
            <a:r>
              <a:rPr lang="en-US" dirty="0" smtClean="0"/>
              <a:t>ITEC and ISEC Program Chair</a:t>
            </a:r>
          </a:p>
          <a:p>
            <a:pPr lvl="1"/>
            <a:r>
              <a:rPr lang="en-US" dirty="0" smtClean="0"/>
              <a:t>Developer on most ITEC &amp; ISEC classes, some COMP classes</a:t>
            </a:r>
          </a:p>
          <a:p>
            <a:r>
              <a:rPr lang="en-US" dirty="0" smtClean="0"/>
              <a:t>Industry experience in software development, systems administration, networking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200"/>
            <a:ext cx="185469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 of permission for an action</a:t>
            </a:r>
          </a:p>
          <a:p>
            <a:pPr lvl="1"/>
            <a:r>
              <a:rPr lang="en-US" dirty="0" smtClean="0"/>
              <a:t>Many-to-many mapping of subject to object with associated permissions</a:t>
            </a:r>
          </a:p>
          <a:p>
            <a:pPr lvl="2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42679"/>
              </p:ext>
            </p:extLst>
          </p:nvPr>
        </p:nvGraphicFramePr>
        <p:xfrm>
          <a:off x="1447800" y="3124200"/>
          <a:ext cx="6390256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3025808" imgH="850917" progId="Visio.Drawing.11">
                  <p:embed/>
                </p:oleObj>
              </mc:Choice>
              <mc:Fallback>
                <p:oleObj name="Visio" r:id="rId3" imgW="3025808" imgH="85091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124200"/>
                        <a:ext cx="6390256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68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 of permission for an action</a:t>
            </a:r>
          </a:p>
          <a:p>
            <a:pPr lvl="1"/>
            <a:r>
              <a:rPr lang="en-US" dirty="0" smtClean="0"/>
              <a:t>Many-to-many mapping of subject to object with associated permissions</a:t>
            </a:r>
          </a:p>
          <a:p>
            <a:pPr lvl="2"/>
            <a:r>
              <a:rPr lang="en-US" dirty="0" smtClean="0"/>
              <a:t>Access control matrix – subjects (users, processes) as rows, objects (resources) as columns.</a:t>
            </a:r>
          </a:p>
          <a:p>
            <a:pPr lvl="2"/>
            <a:r>
              <a:rPr lang="en-US" dirty="0" smtClean="0"/>
              <a:t>Access control lists – a view of the matrix as columns; list of permitted subjects and rights kept on the object.</a:t>
            </a:r>
          </a:p>
          <a:p>
            <a:pPr lvl="2"/>
            <a:r>
              <a:rPr lang="en-US" dirty="0" smtClean="0"/>
              <a:t>Capability lists – a view of the matrix as rows; list of accessible objects and permissions kept with subject.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Tradeoffs of ACLs </a:t>
            </a:r>
            <a:r>
              <a:rPr lang="en-US" dirty="0" err="1" smtClean="0"/>
              <a:t>vs</a:t>
            </a:r>
            <a:r>
              <a:rPr lang="en-US" dirty="0" smtClean="0"/>
              <a:t> CLs</a:t>
            </a:r>
          </a:p>
          <a:p>
            <a:pPr lvl="1"/>
            <a:r>
              <a:rPr lang="en-US" dirty="0" smtClean="0"/>
              <a:t>Example: bank safe deposit box (object) and shared users (subjects)</a:t>
            </a:r>
          </a:p>
          <a:p>
            <a:pPr lvl="2"/>
            <a:r>
              <a:rPr lang="en-US" dirty="0" smtClean="0"/>
              <a:t>ACL-based: bank maintains a list of people who can access the box</a:t>
            </a:r>
          </a:p>
          <a:p>
            <a:pPr lvl="2"/>
            <a:r>
              <a:rPr lang="en-US" dirty="0" smtClean="0"/>
              <a:t>CL-based: bank issues keys to the original owner of the box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23111"/>
            <a:ext cx="677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http</a:t>
            </a:r>
            <a:r>
              <a:rPr lang="en-US" sz="1400" dirty="0">
                <a:solidFill>
                  <a:schemeClr val="bg1"/>
                </a:solidFill>
              </a:rPr>
              <a:t>://www.cis.syr.edu/~wedu/Teaching/cis643/LectureNotes_New/Capability.pdf</a:t>
            </a:r>
          </a:p>
        </p:txBody>
      </p:sp>
    </p:spTree>
    <p:extLst>
      <p:ext uri="{BB962C8B-B14F-4D97-AF65-F5344CB8AC3E}">
        <p14:creationId xmlns:p14="http://schemas.microsoft.com/office/powerpoint/2010/main" val="958607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Tradeoffs of ACLs </a:t>
            </a:r>
            <a:r>
              <a:rPr lang="en-US" dirty="0" err="1" smtClean="0"/>
              <a:t>vs</a:t>
            </a:r>
            <a:r>
              <a:rPr lang="en-US" dirty="0" smtClean="0"/>
              <a:t> CLs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23111"/>
            <a:ext cx="677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http</a:t>
            </a:r>
            <a:r>
              <a:rPr lang="en-US" sz="1400" dirty="0">
                <a:solidFill>
                  <a:schemeClr val="bg1"/>
                </a:solidFill>
              </a:rPr>
              <a:t>://www.cis.syr.edu/~wedu/Teaching/cis643/LectureNotes_New/Capability.pdf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82662"/>
              </p:ext>
            </p:extLst>
          </p:nvPr>
        </p:nvGraphicFramePr>
        <p:xfrm>
          <a:off x="990600" y="1981200"/>
          <a:ext cx="7467600" cy="373543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{5202B0CA-FC54-4496-8BCA-5EF66A818D29}</a:tableStyleId>
              </a:tblPr>
              <a:tblGrid>
                <a:gridCol w="2133600"/>
                <a:gridCol w="2438400"/>
                <a:gridCol w="2895600"/>
              </a:tblGrid>
              <a:tr h="2916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ACL-based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CL-based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1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1">
                <a:tc>
                  <a:txBody>
                    <a:bodyPr/>
                    <a:lstStyle/>
                    <a:p>
                      <a:r>
                        <a:rPr lang="en-US" dirty="0" smtClean="0"/>
                        <a:t>Bank’s involvement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 list, verify users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Forging</a:t>
                      </a:r>
                      <a:r>
                        <a:rPr lang="en-US" baseline="0" dirty="0" smtClean="0"/>
                        <a:t> rights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 must safeguard the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cannot be forged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Add a new 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visits</a:t>
                      </a:r>
                      <a:r>
                        <a:rPr lang="en-US" baseline="0" dirty="0" smtClean="0"/>
                        <a:t> bank to update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gives the key to friend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Delegation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Non-owner can’t delegate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Friend can give the key to another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en-US" dirty="0" smtClean="0"/>
                        <a:t>Revocation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removes a name from the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requests key back, but it may have been</a:t>
                      </a:r>
                      <a:r>
                        <a:rPr lang="en-US" baseline="0" dirty="0" smtClean="0"/>
                        <a:t> copied.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74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Tradeoffs of ACLs </a:t>
            </a:r>
            <a:r>
              <a:rPr lang="en-US" dirty="0" err="1" smtClean="0"/>
              <a:t>vs</a:t>
            </a:r>
            <a:r>
              <a:rPr lang="en-US" dirty="0" smtClean="0"/>
              <a:t> CLs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323111"/>
            <a:ext cx="677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http</a:t>
            </a:r>
            <a:r>
              <a:rPr lang="en-US" sz="1400" dirty="0">
                <a:solidFill>
                  <a:schemeClr val="bg1"/>
                </a:solidFill>
              </a:rPr>
              <a:t>://www.cis.syr.edu/~wedu/Teaching/cis643/LectureNotes_New/Capability.pdf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07432"/>
              </p:ext>
            </p:extLst>
          </p:nvPr>
        </p:nvGraphicFramePr>
        <p:xfrm>
          <a:off x="990600" y="1981200"/>
          <a:ext cx="7467600" cy="373543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tableStyleId>{5202B0CA-FC54-4496-8BCA-5EF66A818D29}</a:tableStyleId>
              </a:tblPr>
              <a:tblGrid>
                <a:gridCol w="2133600"/>
                <a:gridCol w="2438400"/>
                <a:gridCol w="2895600"/>
              </a:tblGrid>
              <a:tr h="2916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ACL-based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CL-based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1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1">
                <a:tc>
                  <a:txBody>
                    <a:bodyPr/>
                    <a:lstStyle/>
                    <a:p>
                      <a:r>
                        <a:rPr lang="en-US" dirty="0" smtClean="0"/>
                        <a:t>Bank’s involvement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 list, verify users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Forging</a:t>
                      </a:r>
                      <a:r>
                        <a:rPr lang="en-US" baseline="0" dirty="0" smtClean="0"/>
                        <a:t> rights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 must safeguard the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cannot be forged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Add a new 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visits</a:t>
                      </a:r>
                      <a:r>
                        <a:rPr lang="en-US" baseline="0" dirty="0" smtClean="0"/>
                        <a:t> bank to update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gives the key to friend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24">
                <a:tc>
                  <a:txBody>
                    <a:bodyPr/>
                    <a:lstStyle/>
                    <a:p>
                      <a:r>
                        <a:rPr lang="en-US" dirty="0" smtClean="0"/>
                        <a:t>Delegation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Non-owner can’t delegate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Friend can give the key to another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5">
                <a:tc>
                  <a:txBody>
                    <a:bodyPr/>
                    <a:lstStyle/>
                    <a:p>
                      <a:r>
                        <a:rPr lang="en-US" dirty="0" smtClean="0"/>
                        <a:t>Revocation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removes a name from the list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Owner requests key back, but it may have been</a:t>
                      </a:r>
                      <a:r>
                        <a:rPr lang="en-US" baseline="0" dirty="0" smtClean="0"/>
                        <a:t> copied.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2209800" y="3276600"/>
            <a:ext cx="4114800" cy="1143000"/>
          </a:xfrm>
          <a:prstGeom prst="wedgeRoundRectCallout">
            <a:avLst>
              <a:gd name="adj1" fmla="val -43545"/>
              <a:gd name="adj2" fmla="val 12563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is such a big concern that most systems are ACL-based.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3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policy models</a:t>
            </a:r>
          </a:p>
          <a:p>
            <a:pPr lvl="1"/>
            <a:r>
              <a:rPr lang="en-US" dirty="0" smtClean="0"/>
              <a:t>Mandatory access control (MAC): system </a:t>
            </a:r>
            <a:r>
              <a:rPr lang="en-US" dirty="0"/>
              <a:t>policy determines </a:t>
            </a:r>
            <a:r>
              <a:rPr lang="en-US" dirty="0" smtClean="0"/>
              <a:t>access to an object, </a:t>
            </a:r>
            <a:r>
              <a:rPr lang="en-US" dirty="0"/>
              <a:t>not alterable by </a:t>
            </a:r>
            <a:r>
              <a:rPr lang="en-US" dirty="0" smtClean="0"/>
              <a:t>owner, enforced by the system.</a:t>
            </a:r>
            <a:endParaRPr lang="en-US" dirty="0"/>
          </a:p>
          <a:p>
            <a:pPr lvl="1"/>
            <a:r>
              <a:rPr lang="en-US" dirty="0" smtClean="0"/>
              <a:t>Discretionary access control (DAC): individual user determines access to an object, enforced by the system.  Flexible.</a:t>
            </a:r>
          </a:p>
        </p:txBody>
      </p:sp>
    </p:spTree>
    <p:extLst>
      <p:ext uri="{BB962C8B-B14F-4D97-AF65-F5344CB8AC3E}">
        <p14:creationId xmlns:p14="http://schemas.microsoft.com/office/powerpoint/2010/main" val="78955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policy models</a:t>
            </a:r>
          </a:p>
          <a:p>
            <a:pPr lvl="1"/>
            <a:r>
              <a:rPr lang="en-US" dirty="0"/>
              <a:t>Role-based access control (RBAC</a:t>
            </a:r>
            <a:r>
              <a:rPr lang="en-US" dirty="0" smtClean="0"/>
              <a:t>).  Based on MAC, uses the role in the organization to determine access.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13517"/>
              </p:ext>
            </p:extLst>
          </p:nvPr>
        </p:nvGraphicFramePr>
        <p:xfrm>
          <a:off x="2743200" y="2743200"/>
          <a:ext cx="4800600" cy="31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2991537" imgH="1948352" progId="Visio.Drawing.11">
                  <p:embed/>
                </p:oleObj>
              </mc:Choice>
              <mc:Fallback>
                <p:oleObj name="Visio" r:id="rId3" imgW="2991537" imgH="19483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743200"/>
                        <a:ext cx="4800600" cy="312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5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confidentiality (DOD)</a:t>
            </a:r>
          </a:p>
          <a:p>
            <a:pPr lvl="2"/>
            <a:r>
              <a:rPr lang="en-US" dirty="0" smtClean="0"/>
              <a:t>Subjects and objects are assigned labels (top secret, secret, confidential, unclassified)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higher classification levels (“no read up”).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write objects of lower classification levels (“no write down”).</a:t>
            </a:r>
          </a:p>
        </p:txBody>
      </p:sp>
    </p:spTree>
    <p:extLst>
      <p:ext uri="{BB962C8B-B14F-4D97-AF65-F5344CB8AC3E}">
        <p14:creationId xmlns:p14="http://schemas.microsoft.com/office/powerpoint/2010/main" val="209322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confidentiality (DOD)</a:t>
            </a:r>
          </a:p>
          <a:p>
            <a:pPr lvl="2"/>
            <a:r>
              <a:rPr lang="en-US" dirty="0" smtClean="0"/>
              <a:t>Subjects and objects are assigned labels (top secret, secret, confidential, unclassified)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higher classification levels (“no read up”).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write objects of lower classification levels (“no write down”).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048000" y="2362200"/>
            <a:ext cx="4267200" cy="989286"/>
          </a:xfrm>
          <a:prstGeom prst="wedgeRoundRectCallout">
            <a:avLst>
              <a:gd name="adj1" fmla="val -61329"/>
              <a:gd name="adj2" fmla="val -5204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Pronounced “la </a:t>
            </a:r>
            <a:r>
              <a:rPr lang="en-US" sz="2400" b="1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du </a:t>
            </a:r>
            <a:r>
              <a:rPr lang="en-US" sz="2400" dirty="0" smtClean="0">
                <a:solidFill>
                  <a:schemeClr val="tx1"/>
                </a:solidFill>
              </a:rPr>
              <a:t>la” according to the man himself.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confidentiality (DOD)</a:t>
            </a:r>
          </a:p>
          <a:p>
            <a:pPr lvl="2"/>
            <a:r>
              <a:rPr lang="en-US" dirty="0" smtClean="0"/>
              <a:t>Subjects and objects are assigned labels (top secret, secret, confidential, unclassified)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higher classification levels (“no read up”).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write objects of lower classification levels (“no write down”).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012678" y="1752600"/>
            <a:ext cx="3810000" cy="1371600"/>
          </a:xfrm>
          <a:prstGeom prst="wedgeRoundRectCallout">
            <a:avLst>
              <a:gd name="adj1" fmla="val -46304"/>
              <a:gd name="adj2" fmla="val 98815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is understandable. It keeps people out of things they’re not cleared to read.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/>
              <a:t>ISEC 400 – Application Security</a:t>
            </a:r>
            <a:endParaRPr lang="en-US" sz="2800" i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i="1" dirty="0"/>
              <a:t>Prerequisite(s): Web Information Systems Programming (WEBD 236) or </a:t>
            </a:r>
            <a:r>
              <a:rPr lang="en-US" sz="2800" i="1" dirty="0" smtClean="0"/>
              <a:t>Application </a:t>
            </a:r>
            <a:r>
              <a:rPr lang="en-US" sz="2800" i="1" dirty="0"/>
              <a:t>Server Programming (COMP 321) and Principles of </a:t>
            </a:r>
            <a:r>
              <a:rPr lang="en-US" sz="2800" i="1" dirty="0" smtClean="0"/>
              <a:t>Information </a:t>
            </a:r>
            <a:r>
              <a:rPr lang="en-US" sz="2800" i="1" dirty="0"/>
              <a:t>Security (ISEC 300). </a:t>
            </a:r>
            <a:endParaRPr lang="en-US" sz="2800" i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/>
              <a:t>Software vulnerabilities, especially those that compromise personal or </a:t>
            </a:r>
            <a:r>
              <a:rPr lang="en-US" sz="2800" dirty="0" smtClean="0"/>
              <a:t>financial </a:t>
            </a:r>
            <a:r>
              <a:rPr lang="en-US" sz="2800" dirty="0"/>
              <a:t>data, are appallingly common. Nearly every major software </a:t>
            </a:r>
            <a:r>
              <a:rPr lang="en-US" sz="2800" dirty="0" smtClean="0"/>
              <a:t>company </a:t>
            </a:r>
            <a:r>
              <a:rPr lang="en-US" sz="2800" dirty="0"/>
              <a:t>has needed to deal with the fallout of a major incident due to </a:t>
            </a:r>
            <a:r>
              <a:rPr lang="en-US" sz="2800" dirty="0" smtClean="0"/>
              <a:t>vulnerabilities </a:t>
            </a:r>
            <a:r>
              <a:rPr lang="en-US" sz="2800" dirty="0"/>
              <a:t>in their products. Writing correct </a:t>
            </a:r>
            <a:r>
              <a:rPr lang="en-US" sz="2800" dirty="0" smtClean="0"/>
              <a:t>– let </a:t>
            </a:r>
            <a:r>
              <a:rPr lang="en-US" sz="2800" dirty="0"/>
              <a:t>alone secure </a:t>
            </a:r>
            <a:r>
              <a:rPr lang="en-US" sz="2800" dirty="0" smtClean="0"/>
              <a:t>– software </a:t>
            </a:r>
            <a:r>
              <a:rPr lang="en-US" sz="2800" dirty="0"/>
              <a:t>is very difficult. Yet users and executives expect it. In this </a:t>
            </a:r>
            <a:r>
              <a:rPr lang="en-US" sz="2800" dirty="0" smtClean="0"/>
              <a:t>course</a:t>
            </a:r>
            <a:r>
              <a:rPr lang="en-US" sz="2800" dirty="0"/>
              <a:t>, you will learn about the typical development mistakes that lead </a:t>
            </a:r>
            <a:r>
              <a:rPr lang="en-US" sz="2800" dirty="0" smtClean="0"/>
              <a:t>to…</a:t>
            </a:r>
          </a:p>
        </p:txBody>
      </p:sp>
    </p:spTree>
    <p:extLst>
      <p:ext uri="{BB962C8B-B14F-4D97-AF65-F5344CB8AC3E}">
        <p14:creationId xmlns:p14="http://schemas.microsoft.com/office/powerpoint/2010/main" val="358834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confidentiality (DOD)</a:t>
            </a:r>
          </a:p>
          <a:p>
            <a:pPr lvl="2"/>
            <a:r>
              <a:rPr lang="en-US" dirty="0" smtClean="0"/>
              <a:t>Subjects and objects are assigned labels (top secret, secret, confidential, unclassified)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higher classification levels (“no read up”).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write objects of lower classification levels (“no write down”).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67000" y="990600"/>
            <a:ext cx="5410200" cy="2895600"/>
          </a:xfrm>
          <a:prstGeom prst="wedgeRoundRectCallout">
            <a:avLst>
              <a:gd name="adj1" fmla="val -46110"/>
              <a:gd name="adj2" fmla="val 73407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is harder.  It prevents a TS cleared analyst with lots of TS stuff in her head from writing an unclassified document and accidentally leaking TS information.  So, she writes a TS document that can later be vetted to lower its classification to unclassified.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7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Bell-</a:t>
            </a:r>
            <a:r>
              <a:rPr lang="en-US" dirty="0" err="1" smtClean="0"/>
              <a:t>LaPadula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confidentiality (DOD)</a:t>
            </a:r>
          </a:p>
          <a:p>
            <a:pPr lvl="2"/>
            <a:r>
              <a:rPr lang="en-US" dirty="0" smtClean="0"/>
              <a:t>Subjects and objects are assigned labels (top secret, secret, confidential, unclassified)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higher classification levels (“no read up”).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write objects of lower classification levels (“no write down”).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1600200"/>
            <a:ext cx="5410200" cy="1981200"/>
          </a:xfrm>
          <a:prstGeom prst="wedgeRoundRectCallout">
            <a:avLst>
              <a:gd name="adj1" fmla="val -45139"/>
              <a:gd name="adj2" fmla="val 9144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Tranquility property: no object can be reclassified while it is being written.  Prevents TOCTTOU (time of check to time of use) errors.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9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err="1" smtClean="0"/>
              <a:t>Biba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Subjects and objects are assigned integrity labels (master, expert, journeyman, novice)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lower integrity levels (“no read down”).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alter objects of higher integrity levels (“no write up”).</a:t>
            </a:r>
          </a:p>
        </p:txBody>
      </p:sp>
    </p:spTree>
    <p:extLst>
      <p:ext uri="{BB962C8B-B14F-4D97-AF65-F5344CB8AC3E}">
        <p14:creationId xmlns:p14="http://schemas.microsoft.com/office/powerpoint/2010/main" val="2973918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err="1" smtClean="0"/>
              <a:t>Biba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Subjects and objects are assigned integrity labels (master, expert, journeyman, novice)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lower integrity levels (“no read down”).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alter objects of higher integrity levels (“no write up”).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012678" y="1752600"/>
            <a:ext cx="4835922" cy="1371600"/>
          </a:xfrm>
          <a:prstGeom prst="wedgeRoundRectCallout">
            <a:avLst>
              <a:gd name="adj1" fmla="val -46304"/>
              <a:gd name="adj2" fmla="val 9345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higher skilled people shouldn’t be reading the ramblings/data of lower skilled people.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5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err="1" smtClean="0"/>
              <a:t>Biba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Subjects and objects are assigned integrity labels (master, expert, journeyman, novice)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lower integrity levels (“no read down”).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alter objects of higher integrity levels (“no write up”).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286000" y="2590800"/>
            <a:ext cx="4835922" cy="1371600"/>
          </a:xfrm>
          <a:prstGeom prst="wedgeRoundRectCallout">
            <a:avLst>
              <a:gd name="adj1" fmla="val -46304"/>
              <a:gd name="adj2" fmla="val 9345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Lower skilled people have no business altering the work of higher skilled people.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5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err="1" smtClean="0"/>
              <a:t>Biba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Subjects and objects are assigned integrity labels (master, expert, journeyman, novice)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lower integrity levels (“no read down”).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alter objects of higher integrity levels (“no write up”).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981200" y="2971800"/>
            <a:ext cx="4835922" cy="2514600"/>
          </a:xfrm>
          <a:prstGeom prst="wedgeRoundRectCallout">
            <a:avLst>
              <a:gd name="adj1" fmla="val -43261"/>
              <a:gd name="adj2" fmla="val -77500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Typical implementation is in </a:t>
            </a:r>
            <a:r>
              <a:rPr lang="en-US" sz="2400" i="1" dirty="0" smtClean="0">
                <a:solidFill>
                  <a:schemeClr val="tx1"/>
                </a:solidFill>
              </a:rPr>
              <a:t>rings.</a:t>
            </a:r>
            <a:r>
              <a:rPr lang="en-US" sz="2400" dirty="0" smtClean="0">
                <a:solidFill>
                  <a:schemeClr val="tx1"/>
                </a:solidFill>
              </a:rPr>
              <a:t> Ring 0 is highest trust, ring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is lowest.  OS kernel is ring 0, device drivers are ring 1, user applications are ring 3, etc.  Very specific gates allow data flow between them.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03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err="1" smtClean="0"/>
              <a:t>Biba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Subjects and objects are assigned integrity labels (master, expert, journeyman, novice)</a:t>
            </a:r>
          </a:p>
          <a:p>
            <a:pPr lvl="2"/>
            <a:r>
              <a:rPr lang="en-US" b="1" dirty="0" smtClean="0"/>
              <a:t>Simple property</a:t>
            </a:r>
            <a:r>
              <a:rPr lang="en-US" dirty="0" smtClean="0"/>
              <a:t>: subjects cannot read objects of lower integrity levels (“no read down”).</a:t>
            </a:r>
          </a:p>
          <a:p>
            <a:pPr lvl="2"/>
            <a:r>
              <a:rPr lang="en-US" b="1" dirty="0" smtClean="0"/>
              <a:t>Star property</a:t>
            </a:r>
            <a:r>
              <a:rPr lang="en-US" dirty="0" smtClean="0"/>
              <a:t>: subjects cannot alter objects of higher integrity levels (“no write up”).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981200" y="2971800"/>
            <a:ext cx="4835922" cy="2514600"/>
          </a:xfrm>
          <a:prstGeom prst="wedgeRoundRectCallout">
            <a:avLst>
              <a:gd name="adj1" fmla="val -43261"/>
              <a:gd name="adj2" fmla="val -77500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Typical implementation is in </a:t>
            </a:r>
            <a:r>
              <a:rPr lang="en-US" sz="2400" i="1" dirty="0" smtClean="0">
                <a:solidFill>
                  <a:schemeClr val="tx1"/>
                </a:solidFill>
              </a:rPr>
              <a:t>rings.</a:t>
            </a:r>
            <a:r>
              <a:rPr lang="en-US" sz="2400" dirty="0" smtClean="0">
                <a:solidFill>
                  <a:schemeClr val="tx1"/>
                </a:solidFill>
              </a:rPr>
              <a:t> Ring 0 is highest trust, ring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is lowest.  OS kernel is ring 0, device drivers are ring 1, user applications are ring 3, etc.  Very specific gates allow data flow between them.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33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Clark-Wilson model</a:t>
            </a:r>
          </a:p>
          <a:p>
            <a:pPr lvl="2"/>
            <a:r>
              <a:rPr lang="en-US" dirty="0" smtClean="0"/>
              <a:t>Primarily concerned about </a:t>
            </a:r>
            <a:r>
              <a:rPr lang="en-US" i="1" dirty="0" smtClean="0"/>
              <a:t>integrity</a:t>
            </a:r>
            <a:r>
              <a:rPr lang="en-US" dirty="0" smtClean="0"/>
              <a:t> (business)</a:t>
            </a:r>
          </a:p>
          <a:p>
            <a:pPr lvl="2"/>
            <a:r>
              <a:rPr lang="en-US" dirty="0" smtClean="0"/>
              <a:t>Four concerns for all businesses:</a:t>
            </a:r>
          </a:p>
          <a:p>
            <a:pPr lvl="3"/>
            <a:r>
              <a:rPr lang="en-US" dirty="0" smtClean="0"/>
              <a:t>Authentication – identity confirmation</a:t>
            </a:r>
          </a:p>
          <a:p>
            <a:pPr lvl="3"/>
            <a:r>
              <a:rPr lang="en-US" dirty="0" smtClean="0"/>
              <a:t>Audit – logging </a:t>
            </a:r>
          </a:p>
          <a:p>
            <a:pPr lvl="3"/>
            <a:r>
              <a:rPr lang="en-US" dirty="0" smtClean="0"/>
              <a:t>Well formed transactions – data manipulation is constrained.</a:t>
            </a:r>
          </a:p>
          <a:p>
            <a:pPr lvl="3"/>
            <a:r>
              <a:rPr lang="en-US" dirty="0" smtClean="0"/>
              <a:t>Separation of duty – users can run only certain processes.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323111"/>
            <a:ext cx="491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</a:t>
            </a:r>
            <a:r>
              <a:rPr lang="en-US" sz="1400" dirty="0">
                <a:solidFill>
                  <a:schemeClr val="bg1"/>
                </a:solidFill>
              </a:rPr>
              <a:t>: http://www.cs.utexas.edu/~byoung/cs361/lecture24.pdf</a:t>
            </a:r>
          </a:p>
        </p:txBody>
      </p:sp>
    </p:spTree>
    <p:extLst>
      <p:ext uri="{BB962C8B-B14F-4D97-AF65-F5344CB8AC3E}">
        <p14:creationId xmlns:p14="http://schemas.microsoft.com/office/powerpoint/2010/main" val="3873217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Clark-Wilson model</a:t>
            </a:r>
          </a:p>
          <a:p>
            <a:pPr lvl="2"/>
            <a:r>
              <a:rPr lang="en-US" dirty="0" smtClean="0"/>
              <a:t>Four policy features</a:t>
            </a:r>
          </a:p>
          <a:p>
            <a:pPr lvl="3"/>
            <a:r>
              <a:rPr lang="en-US" dirty="0" smtClean="0"/>
              <a:t>Constrained data items (CDI) – integrity preserved objects</a:t>
            </a:r>
          </a:p>
          <a:p>
            <a:pPr lvl="3"/>
            <a:r>
              <a:rPr lang="en-US" dirty="0" smtClean="0"/>
              <a:t>Unconstrained data items (UDI) – not covered by policy</a:t>
            </a:r>
          </a:p>
          <a:p>
            <a:pPr lvl="3"/>
            <a:r>
              <a:rPr lang="en-US" dirty="0" smtClean="0"/>
              <a:t>Transformation Procedures (TP) – modify CDIs or convert UDIs to CDIs in a way that keeps the system in a valid state</a:t>
            </a:r>
          </a:p>
          <a:p>
            <a:pPr lvl="3"/>
            <a:r>
              <a:rPr lang="en-US" dirty="0" smtClean="0"/>
              <a:t>Integrity Verification Procedures (IVP) – verify integrity of CDIs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323111"/>
            <a:ext cx="491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</a:t>
            </a:r>
            <a:r>
              <a:rPr lang="en-US" sz="1400" dirty="0">
                <a:solidFill>
                  <a:schemeClr val="bg1"/>
                </a:solidFill>
              </a:rPr>
              <a:t>: http://www.cs.utexas.edu/~byoung/cs361/lecture24.pdf</a:t>
            </a:r>
          </a:p>
        </p:txBody>
      </p:sp>
    </p:spTree>
    <p:extLst>
      <p:ext uri="{BB962C8B-B14F-4D97-AF65-F5344CB8AC3E}">
        <p14:creationId xmlns:p14="http://schemas.microsoft.com/office/powerpoint/2010/main" val="3304532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Clark-Wilson model</a:t>
            </a:r>
          </a:p>
          <a:p>
            <a:pPr lvl="2"/>
            <a:r>
              <a:rPr lang="en-US" dirty="0" smtClean="0"/>
              <a:t>Rules for certification and enforcement</a:t>
            </a:r>
          </a:p>
          <a:p>
            <a:pPr lvl="3"/>
            <a:r>
              <a:rPr lang="en-US" dirty="0" smtClean="0"/>
              <a:t>C1: All IVPs ensure that CDIs are in a valid state initially</a:t>
            </a:r>
          </a:p>
          <a:p>
            <a:pPr lvl="3"/>
            <a:r>
              <a:rPr lang="en-US" dirty="0" smtClean="0"/>
              <a:t>C2: All TP must be certified as preserving the integrity of CDIs</a:t>
            </a:r>
          </a:p>
          <a:p>
            <a:pPr lvl="3"/>
            <a:r>
              <a:rPr lang="en-US" dirty="0" smtClean="0"/>
              <a:t>C3: Assignment of TPs to users must enforce duty separation</a:t>
            </a:r>
          </a:p>
          <a:p>
            <a:pPr lvl="3"/>
            <a:r>
              <a:rPr lang="en-US" dirty="0" smtClean="0"/>
              <a:t>C4: All TPs must be logged</a:t>
            </a:r>
          </a:p>
          <a:p>
            <a:pPr lvl="3"/>
            <a:r>
              <a:rPr lang="en-US" dirty="0" smtClean="0"/>
              <a:t>C5: TPs on UDIs must produce valid CDIs</a:t>
            </a:r>
          </a:p>
          <a:p>
            <a:pPr lvl="3"/>
            <a:r>
              <a:rPr lang="en-US" dirty="0" smtClean="0"/>
              <a:t>E1: Only certified TPs can work with CDIs.</a:t>
            </a:r>
          </a:p>
          <a:p>
            <a:pPr lvl="3"/>
            <a:r>
              <a:rPr lang="en-US" dirty="0" smtClean="0"/>
              <a:t>E2: Users only access CDIs via TPs they’re authorized to run</a:t>
            </a:r>
          </a:p>
          <a:p>
            <a:pPr lvl="3"/>
            <a:r>
              <a:rPr lang="en-US" dirty="0" smtClean="0"/>
              <a:t>E3: The identity of users running TPs is authenticated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323111"/>
            <a:ext cx="491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</a:t>
            </a:r>
            <a:r>
              <a:rPr lang="en-US" sz="1400" dirty="0">
                <a:solidFill>
                  <a:schemeClr val="bg1"/>
                </a:solidFill>
              </a:rPr>
              <a:t>: http://www.cs.utexas.edu/~byoung/cs361/lecture24.pdf</a:t>
            </a:r>
          </a:p>
        </p:txBody>
      </p:sp>
    </p:spTree>
    <p:extLst>
      <p:ext uri="{BB962C8B-B14F-4D97-AF65-F5344CB8AC3E}">
        <p14:creationId xmlns:p14="http://schemas.microsoft.com/office/powerpoint/2010/main" val="92269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/>
              <a:t>ISEC 400 – Application Security</a:t>
            </a:r>
            <a:endParaRPr lang="en-US" sz="2800" i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i="1" dirty="0"/>
              <a:t>Prerequisite(s): Web Information Systems Programming (WEBD 236) or </a:t>
            </a:r>
            <a:r>
              <a:rPr lang="en-US" sz="2800" i="1" dirty="0" smtClean="0"/>
              <a:t>Application </a:t>
            </a:r>
            <a:r>
              <a:rPr lang="en-US" sz="2800" i="1" dirty="0"/>
              <a:t>Server Programming (COMP 321) and Principles of </a:t>
            </a:r>
            <a:r>
              <a:rPr lang="en-US" sz="2800" i="1" dirty="0" smtClean="0"/>
              <a:t>Information </a:t>
            </a:r>
            <a:r>
              <a:rPr lang="en-US" sz="2800" i="1" dirty="0"/>
              <a:t>Security (ISEC 300). </a:t>
            </a:r>
            <a:endParaRPr lang="en-US" sz="2800" i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dirty="0" smtClean="0"/>
              <a:t>…application-level </a:t>
            </a:r>
            <a:r>
              <a:rPr lang="en-US" sz="2800" dirty="0"/>
              <a:t>security issues as well as how to defend against </a:t>
            </a:r>
            <a:r>
              <a:rPr lang="en-US" sz="2800" dirty="0" smtClean="0"/>
              <a:t>them</a:t>
            </a:r>
            <a:r>
              <a:rPr lang="en-US" sz="2800" dirty="0"/>
              <a:t>. Students will explore the Open Web Application Security Project </a:t>
            </a:r>
            <a:r>
              <a:rPr lang="en-US" sz="2800" dirty="0" smtClean="0"/>
              <a:t>(</a:t>
            </a:r>
            <a:r>
              <a:rPr lang="en-US" sz="2800" dirty="0"/>
              <a:t>OWASP) top 10 security vulnerabilities. Topics include unchecked </a:t>
            </a:r>
            <a:r>
              <a:rPr lang="en-US" sz="2800" dirty="0" smtClean="0"/>
              <a:t>user input</a:t>
            </a:r>
            <a:r>
              <a:rPr lang="en-US" sz="2800" dirty="0"/>
              <a:t>, injection, fuzzing, CSRF, XSS, cryptography, CAPTCHA, </a:t>
            </a:r>
            <a:r>
              <a:rPr lang="en-US" sz="2800" dirty="0" smtClean="0"/>
              <a:t>configuration </a:t>
            </a:r>
            <a:r>
              <a:rPr lang="en-US" sz="2800" dirty="0"/>
              <a:t>errors, authentication, and authorization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Clark-Wilson model</a:t>
            </a:r>
          </a:p>
          <a:p>
            <a:pPr lvl="2"/>
            <a:r>
              <a:rPr lang="en-US" dirty="0" smtClean="0"/>
              <a:t>Rules for certification and enforcement</a:t>
            </a:r>
          </a:p>
          <a:p>
            <a:pPr lvl="3"/>
            <a:r>
              <a:rPr lang="en-US" dirty="0" smtClean="0"/>
              <a:t>C1: All IVPs ensure that CDIs are in a valid state initially</a:t>
            </a:r>
          </a:p>
          <a:p>
            <a:pPr lvl="3"/>
            <a:r>
              <a:rPr lang="en-US" dirty="0" smtClean="0"/>
              <a:t>C2: All TP must be certified as preserving the integrity of CDIs</a:t>
            </a:r>
          </a:p>
          <a:p>
            <a:pPr lvl="3"/>
            <a:r>
              <a:rPr lang="en-US" dirty="0" smtClean="0"/>
              <a:t>C3: Assignment of TPs to users must enforce duty separation</a:t>
            </a:r>
          </a:p>
          <a:p>
            <a:pPr lvl="3"/>
            <a:r>
              <a:rPr lang="en-US" dirty="0" smtClean="0"/>
              <a:t>C4: All TPs must be logged</a:t>
            </a:r>
          </a:p>
          <a:p>
            <a:pPr lvl="3"/>
            <a:r>
              <a:rPr lang="en-US" dirty="0" smtClean="0"/>
              <a:t>C5: TPs on UDIs must produce valid CDIs</a:t>
            </a:r>
          </a:p>
          <a:p>
            <a:pPr lvl="3"/>
            <a:r>
              <a:rPr lang="en-US" dirty="0" smtClean="0"/>
              <a:t>E1: Only certified TPs can work with CDIs.</a:t>
            </a:r>
          </a:p>
          <a:p>
            <a:pPr lvl="3"/>
            <a:r>
              <a:rPr lang="en-US" dirty="0" smtClean="0"/>
              <a:t>E2: Users only access CDIs via TPs they’re authorized to run</a:t>
            </a:r>
          </a:p>
          <a:p>
            <a:pPr lvl="3"/>
            <a:r>
              <a:rPr lang="en-US" dirty="0" smtClean="0"/>
              <a:t>E3: The identity of users running TPs is authenticated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323111"/>
            <a:ext cx="491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</a:t>
            </a:r>
            <a:r>
              <a:rPr lang="en-US" sz="1400" dirty="0">
                <a:solidFill>
                  <a:schemeClr val="bg1"/>
                </a:solidFill>
              </a:rPr>
              <a:t>: http://www.cs.utexas.edu/~byoung/cs361/lecture24.pdf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981200" y="2971800"/>
            <a:ext cx="4835922" cy="1752600"/>
          </a:xfrm>
          <a:prstGeom prst="wedgeRoundRectCallout">
            <a:avLst>
              <a:gd name="adj1" fmla="val -40218"/>
              <a:gd name="adj2" fmla="val -8949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Main idea: the system starts in a valid state, the rules keep it in a valid state and so it ends in a valid state.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93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enforcement models</a:t>
            </a:r>
          </a:p>
          <a:p>
            <a:pPr lvl="1"/>
            <a:r>
              <a:rPr lang="en-US" dirty="0" smtClean="0"/>
              <a:t>Other models you may see</a:t>
            </a:r>
          </a:p>
          <a:p>
            <a:pPr lvl="2"/>
            <a:r>
              <a:rPr lang="en-US" dirty="0" smtClean="0"/>
              <a:t>Brewer-Nash (Chinese wall)</a:t>
            </a:r>
          </a:p>
          <a:p>
            <a:pPr lvl="2"/>
            <a:r>
              <a:rPr lang="en-US" dirty="0" err="1" smtClean="0"/>
              <a:t>Goguen-Meseguer</a:t>
            </a:r>
            <a:r>
              <a:rPr lang="en-US" dirty="0" smtClean="0"/>
              <a:t> (non-interference)</a:t>
            </a:r>
          </a:p>
          <a:p>
            <a:pPr lvl="2"/>
            <a:r>
              <a:rPr lang="en-US" dirty="0" err="1" smtClean="0"/>
              <a:t>Lipner</a:t>
            </a:r>
            <a:r>
              <a:rPr lang="en-US" dirty="0" smtClean="0"/>
              <a:t> (hybrid of BLP &amp; </a:t>
            </a:r>
            <a:r>
              <a:rPr lang="en-US" dirty="0" err="1" smtClean="0"/>
              <a:t>Biba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977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communications or data secret</a:t>
            </a:r>
          </a:p>
          <a:p>
            <a:pPr lvl="1"/>
            <a:r>
              <a:rPr lang="en-US" dirty="0" smtClean="0"/>
              <a:t>Prevent man-in-the middle attacks (transmitted)</a:t>
            </a:r>
          </a:p>
          <a:p>
            <a:pPr lvl="2"/>
            <a:r>
              <a:rPr lang="en-US" dirty="0" smtClean="0"/>
              <a:t>Eavesdropping – listens and records</a:t>
            </a:r>
          </a:p>
          <a:p>
            <a:pPr lvl="2"/>
            <a:r>
              <a:rPr lang="en-US" dirty="0" smtClean="0"/>
              <a:t>Manipulation – listens, alters, forwards</a:t>
            </a:r>
          </a:p>
          <a:p>
            <a:pPr lvl="1"/>
            <a:r>
              <a:rPr lang="en-US" dirty="0" smtClean="0"/>
              <a:t>Prevent illegal access (stored)</a:t>
            </a:r>
          </a:p>
          <a:p>
            <a:pPr lvl="2"/>
            <a:r>
              <a:rPr lang="en-US" dirty="0" smtClean="0"/>
              <a:t>Disclosure – unauthorized reads</a:t>
            </a:r>
          </a:p>
          <a:p>
            <a:pPr lvl="2"/>
            <a:r>
              <a:rPr lang="en-US" dirty="0" smtClean="0"/>
              <a:t>Tampering – unauthorized writes</a:t>
            </a:r>
          </a:p>
          <a:p>
            <a:pPr lvl="1"/>
            <a:r>
              <a:rPr lang="en-US" dirty="0" smtClean="0"/>
              <a:t>Controls: authentication,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82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 that data has not been altered</a:t>
            </a:r>
          </a:p>
          <a:p>
            <a:pPr lvl="1"/>
            <a:r>
              <a:rPr lang="en-US" dirty="0" smtClean="0"/>
              <a:t>Control over manipulation, tampering, or errors.  Based on </a:t>
            </a:r>
            <a:r>
              <a:rPr lang="en-US" i="1" dirty="0" smtClean="0"/>
              <a:t>hashing.</a:t>
            </a:r>
            <a:endParaRPr lang="en-US" dirty="0" smtClean="0"/>
          </a:p>
          <a:p>
            <a:pPr lvl="1"/>
            <a:r>
              <a:rPr lang="en-US" dirty="0" smtClean="0"/>
              <a:t>Simple mechanisms – speed</a:t>
            </a:r>
          </a:p>
          <a:p>
            <a:pPr lvl="2"/>
            <a:r>
              <a:rPr lang="en-US" dirty="0" smtClean="0"/>
              <a:t>Checksum, CRC checks</a:t>
            </a:r>
          </a:p>
          <a:p>
            <a:pPr lvl="2"/>
            <a:r>
              <a:rPr lang="en-US" dirty="0" smtClean="0"/>
              <a:t>MD5, SHA-</a:t>
            </a:r>
            <a:r>
              <a:rPr lang="en-US" i="1" dirty="0" smtClean="0"/>
              <a:t>X</a:t>
            </a:r>
            <a:r>
              <a:rPr lang="en-US" dirty="0" smtClean="0"/>
              <a:t> hashing</a:t>
            </a:r>
            <a:endParaRPr lang="en-US" i="1" dirty="0" smtClean="0"/>
          </a:p>
          <a:p>
            <a:pPr lvl="1"/>
            <a:r>
              <a:rPr lang="en-US" dirty="0" smtClean="0"/>
              <a:t>Advanced mechanisms</a:t>
            </a:r>
          </a:p>
          <a:p>
            <a:pPr lvl="2"/>
            <a:r>
              <a:rPr lang="en-US" dirty="0" smtClean="0"/>
              <a:t>MACs (message authentication code) – shared secret key (no non-repudiation)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36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determine who and when an attack or error occurred</a:t>
            </a:r>
          </a:p>
          <a:p>
            <a:pPr lvl="1"/>
            <a:r>
              <a:rPr lang="en-US" dirty="0" smtClean="0"/>
              <a:t>Prove and prosecute</a:t>
            </a:r>
          </a:p>
          <a:p>
            <a:pPr lvl="1"/>
            <a:r>
              <a:rPr lang="en-US" dirty="0" smtClean="0"/>
              <a:t>Implementation mechanisms</a:t>
            </a:r>
          </a:p>
          <a:p>
            <a:pPr lvl="2"/>
            <a:r>
              <a:rPr lang="en-US" dirty="0" smtClean="0"/>
              <a:t>Logging</a:t>
            </a:r>
          </a:p>
          <a:p>
            <a:pPr lvl="2"/>
            <a:r>
              <a:rPr lang="en-US" dirty="0" smtClean="0"/>
              <a:t>Audit trails</a:t>
            </a:r>
          </a:p>
          <a:p>
            <a:pPr lvl="2"/>
            <a:r>
              <a:rPr lang="en-US" dirty="0" smtClean="0"/>
              <a:t>Separation of duties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36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provide a service within a time window</a:t>
            </a:r>
          </a:p>
          <a:p>
            <a:r>
              <a:rPr lang="en-US" dirty="0" smtClean="0"/>
              <a:t>Implementation mechanisms</a:t>
            </a:r>
          </a:p>
          <a:p>
            <a:pPr lvl="1"/>
            <a:r>
              <a:rPr lang="en-US" dirty="0" smtClean="0"/>
              <a:t>Redundancy (avoid SPOFs)</a:t>
            </a:r>
          </a:p>
          <a:p>
            <a:pPr lvl="1"/>
            <a:r>
              <a:rPr lang="en-US" dirty="0" smtClean="0"/>
              <a:t>Resource limits (memory, CPU time, disk space, network bandwidth)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350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Non-repudiation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transactions cannot later be denied</a:t>
            </a:r>
          </a:p>
          <a:p>
            <a:pPr lvl="1"/>
            <a:r>
              <a:rPr lang="en-US" dirty="0" smtClean="0"/>
              <a:t>Data integrity is a prerequisite</a:t>
            </a:r>
          </a:p>
          <a:p>
            <a:pPr lvl="1"/>
            <a:r>
              <a:rPr lang="en-US" dirty="0" smtClean="0"/>
              <a:t>Relies heavily on public key infrastructure (PKI)</a:t>
            </a:r>
          </a:p>
          <a:p>
            <a:pPr lvl="1"/>
            <a:r>
              <a:rPr lang="en-US" dirty="0" smtClean="0"/>
              <a:t>Digital signing:</a:t>
            </a:r>
          </a:p>
          <a:p>
            <a:pPr lvl="2"/>
            <a:r>
              <a:rPr lang="en-US" dirty="0" smtClean="0"/>
              <a:t>Produce a message</a:t>
            </a:r>
          </a:p>
          <a:p>
            <a:pPr lvl="2"/>
            <a:r>
              <a:rPr lang="en-US" dirty="0" smtClean="0"/>
              <a:t>Hash the message</a:t>
            </a:r>
          </a:p>
          <a:p>
            <a:pPr lvl="2"/>
            <a:r>
              <a:rPr lang="en-US" dirty="0" smtClean="0"/>
              <a:t>Encrypt the hash with your private key</a:t>
            </a:r>
          </a:p>
          <a:p>
            <a:pPr lvl="2"/>
            <a:r>
              <a:rPr lang="en-US" dirty="0" smtClean="0"/>
              <a:t>Append your certificate and the encrypted hash to the message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731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Distinguish between authentication and authorization models</a:t>
            </a:r>
          </a:p>
          <a:p>
            <a:r>
              <a:rPr lang="en-US" dirty="0"/>
              <a:t>Describe the Bell-</a:t>
            </a:r>
            <a:r>
              <a:rPr lang="en-US" dirty="0" err="1"/>
              <a:t>LaPadula</a:t>
            </a:r>
            <a:r>
              <a:rPr lang="en-US" dirty="0"/>
              <a:t>, </a:t>
            </a:r>
            <a:r>
              <a:rPr lang="en-US" dirty="0" err="1"/>
              <a:t>Biba</a:t>
            </a:r>
            <a:r>
              <a:rPr lang="en-US" dirty="0"/>
              <a:t>, and Clark-Wilson security models</a:t>
            </a:r>
          </a:p>
          <a:p>
            <a:r>
              <a:rPr lang="en-US" dirty="0"/>
              <a:t>Describe the goals of security regarding the CIA triad</a:t>
            </a:r>
          </a:p>
        </p:txBody>
      </p:sp>
      <p:pic>
        <p:nvPicPr>
          <p:cNvPr id="4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53" y="1524000"/>
            <a:ext cx="783087" cy="684125"/>
          </a:xfrm>
          <a:prstGeom prst="rect">
            <a:avLst/>
          </a:prstGeom>
          <a:noFill/>
        </p:spPr>
      </p:pic>
      <p:pic>
        <p:nvPicPr>
          <p:cNvPr id="5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54" y="2675919"/>
            <a:ext cx="783087" cy="684125"/>
          </a:xfrm>
          <a:prstGeom prst="rect">
            <a:avLst/>
          </a:prstGeom>
          <a:noFill/>
        </p:spPr>
      </p:pic>
      <p:pic>
        <p:nvPicPr>
          <p:cNvPr id="6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783087" cy="68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263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</a:p>
          <a:p>
            <a:r>
              <a:rPr lang="en-US" dirty="0" smtClean="0"/>
              <a:t>Session 1 participation (or alternate)</a:t>
            </a:r>
          </a:p>
          <a:p>
            <a:r>
              <a:rPr lang="en-US" dirty="0" smtClean="0"/>
              <a:t>Arrange for a proctor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</a:t>
            </a:r>
            <a:r>
              <a:rPr lang="en-US" dirty="0"/>
              <a:t>systems design</a:t>
            </a:r>
          </a:p>
          <a:p>
            <a:r>
              <a:rPr lang="en-US" dirty="0"/>
              <a:t>Design principles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8325" indent="-568325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/>
              <a:t>Course Outcomes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/>
              <a:t>basic terminology and concepts related to application security.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Assess </a:t>
            </a:r>
            <a:r>
              <a:rPr lang="en-US" sz="2800" dirty="0"/>
              <a:t>threats and impacts on application infrastructure.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Perform </a:t>
            </a:r>
            <a:r>
              <a:rPr lang="en-US" sz="2800" dirty="0"/>
              <a:t>black- and white-box testing on application software.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Understand </a:t>
            </a:r>
            <a:r>
              <a:rPr lang="en-US" sz="2800" dirty="0"/>
              <a:t>the browser security structure and how it is circumvented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5944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Questions, comments, concerns?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8325" indent="-568325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/>
              <a:t>Course Outcomes (continued)</a:t>
            </a:r>
          </a:p>
          <a:p>
            <a:pPr marL="514350" indent="-514350" fontAlgn="base">
              <a:buFont typeface="+mj-lt"/>
              <a:buAutoNum type="arabicPeriod" startAt="5"/>
            </a:pPr>
            <a:r>
              <a:rPr lang="en-US" sz="2800" dirty="0" smtClean="0"/>
              <a:t>Modify </a:t>
            </a:r>
            <a:r>
              <a:rPr lang="en-US" sz="2800" dirty="0"/>
              <a:t>software to prevent common web application attacks.</a:t>
            </a:r>
          </a:p>
          <a:p>
            <a:pPr marL="514350" indent="-514350" fontAlgn="base">
              <a:buFont typeface="+mj-lt"/>
              <a:buAutoNum type="arabicPeriod" startAt="5"/>
            </a:pPr>
            <a:r>
              <a:rPr lang="en-US" sz="2800" dirty="0" smtClean="0"/>
              <a:t>Explore </a:t>
            </a:r>
            <a:r>
              <a:rPr lang="en-US" sz="2800" dirty="0"/>
              <a:t>the OWASP security vulnerabilities.</a:t>
            </a:r>
          </a:p>
          <a:p>
            <a:pPr marL="514350" indent="-514350" fontAlgn="base">
              <a:buFont typeface="+mj-lt"/>
              <a:buAutoNum type="arabicPeriod" startAt="5"/>
            </a:pPr>
            <a:r>
              <a:rPr lang="en-US" sz="2800" dirty="0" smtClean="0"/>
              <a:t>Employ </a:t>
            </a:r>
            <a:r>
              <a:rPr lang="en-US" sz="2800" dirty="0"/>
              <a:t>common tools for application security assessments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8854"/>
            <a:ext cx="2269629" cy="2905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565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Administrivia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7127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Texts</a:t>
            </a:r>
            <a:endParaRPr lang="en-US" i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 Sullivan, B., Liu, V., &amp; Howard, M. (2012). </a:t>
            </a:r>
            <a:r>
              <a:rPr lang="en-US" i="1" dirty="0"/>
              <a:t>Web Application Security: A Beginner's Guide</a:t>
            </a:r>
            <a:r>
              <a:rPr lang="en-US" dirty="0"/>
              <a:t>. McGraw-Hill.</a:t>
            </a:r>
            <a:r>
              <a:rPr lang="en-US" dirty="0" smtClean="0"/>
              <a:t> </a:t>
            </a:r>
            <a:r>
              <a:rPr lang="en-US" dirty="0"/>
              <a:t>ISBN: 9780071776165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5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8854"/>
            <a:ext cx="2269629" cy="2905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565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Administrivia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7127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Texts</a:t>
            </a:r>
            <a:endParaRPr lang="en-US" i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 Sullivan, B., Liu, V., &amp; Howard, M. (2012). </a:t>
            </a:r>
            <a:r>
              <a:rPr lang="en-US" i="1" dirty="0"/>
              <a:t>Web Application Security: A Beginner's Guide</a:t>
            </a:r>
            <a:r>
              <a:rPr lang="en-US" dirty="0"/>
              <a:t>. McGraw-Hill.</a:t>
            </a:r>
            <a:r>
              <a:rPr lang="en-US" dirty="0" smtClean="0"/>
              <a:t> </a:t>
            </a:r>
            <a:r>
              <a:rPr lang="en-US" dirty="0"/>
              <a:t>ISBN: 9780071776165</a:t>
            </a:r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2286000" y="4038600"/>
            <a:ext cx="3429000" cy="1367270"/>
          </a:xfrm>
          <a:prstGeom prst="wedgeRoundRectCallout">
            <a:avLst>
              <a:gd name="adj1" fmla="val 68863"/>
              <a:gd name="adj2" fmla="val -6796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will be our “main” text.  It’s available for free on Safari</a:t>
            </a: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5532691"/>
            <a:ext cx="454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Only 80 concurrent Ohio-link users at a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50844"/>
      </p:ext>
    </p:extLst>
  </p:cSld>
  <p:clrMapOvr>
    <a:masterClrMapping/>
  </p:clrMapOvr>
</p:sld>
</file>

<file path=ppt/theme/theme1.xml><?xml version="1.0" encoding="utf-8"?>
<a:theme xmlns:a="http://schemas.openxmlformats.org/drawingml/2006/main" name="Todd's Franklin Theme">
  <a:themeElements>
    <a:clrScheme name="Franklin University">
      <a:dk1>
        <a:sysClr val="windowText" lastClr="000000"/>
      </a:dk1>
      <a:lt1>
        <a:sysClr val="window" lastClr="FFFFFF"/>
      </a:lt1>
      <a:dk2>
        <a:srgbClr val="133C5D"/>
      </a:dk2>
      <a:lt2>
        <a:srgbClr val="EEECE1"/>
      </a:lt2>
      <a:accent1>
        <a:srgbClr val="4F74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Todd's Franklin Theme</Template>
  <TotalTime>2453</TotalTime>
  <Words>2927</Words>
  <Application>Microsoft Office PowerPoint</Application>
  <PresentationFormat>On-screen Show (4:3)</PresentationFormat>
  <Paragraphs>460</Paragraphs>
  <Slides>60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Todd's Franklin Theme</vt:lpstr>
      <vt:lpstr>Visio</vt:lpstr>
      <vt:lpstr>ISEC 400 – Application Security Week 1</vt:lpstr>
      <vt:lpstr>Agenda</vt:lpstr>
      <vt:lpstr>Introductions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Administrivia</vt:lpstr>
      <vt:lpstr>Daily/weekly Activities</vt:lpstr>
      <vt:lpstr>This Week’s Outcomes</vt:lpstr>
      <vt:lpstr>Holistic security</vt:lpstr>
      <vt:lpstr>Holistic security</vt:lpstr>
      <vt:lpstr>Holistic security</vt:lpstr>
      <vt:lpstr>Holistic security</vt:lpstr>
      <vt:lpstr>Holistic security</vt:lpstr>
      <vt:lpstr>Holistic security</vt:lpstr>
      <vt:lpstr>Holistic security</vt:lpstr>
      <vt:lpstr>Holistic security</vt:lpstr>
      <vt:lpstr>Holistic security</vt:lpstr>
      <vt:lpstr>Application security</vt:lpstr>
      <vt:lpstr>Authentication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Authorization</vt:lpstr>
      <vt:lpstr>Confidentiality</vt:lpstr>
      <vt:lpstr>Message Integrity</vt:lpstr>
      <vt:lpstr>Accountability</vt:lpstr>
      <vt:lpstr>Availability</vt:lpstr>
      <vt:lpstr>Non-repudiation</vt:lpstr>
      <vt:lpstr>This Week’s Outcomes</vt:lpstr>
      <vt:lpstr>Due this week</vt:lpstr>
      <vt:lpstr>Next week</vt:lpstr>
      <vt:lpstr>Q &amp; A</vt:lpstr>
    </vt:vector>
  </TitlesOfParts>
  <Company>Franklin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204 – Principles of Computer Networks</dc:title>
  <dc:creator>Todd A. Whittaker</dc:creator>
  <cp:lastModifiedBy>Todd Whittaker</cp:lastModifiedBy>
  <cp:revision>86</cp:revision>
  <dcterms:created xsi:type="dcterms:W3CDTF">2011-01-03T19:29:09Z</dcterms:created>
  <dcterms:modified xsi:type="dcterms:W3CDTF">2013-09-17T14:07:05Z</dcterms:modified>
</cp:coreProperties>
</file>