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8" r:id="rId2"/>
    <p:sldId id="269" r:id="rId3"/>
    <p:sldId id="260" r:id="rId4"/>
    <p:sldId id="332" r:id="rId5"/>
    <p:sldId id="331" r:id="rId6"/>
    <p:sldId id="333" r:id="rId7"/>
    <p:sldId id="334" r:id="rId8"/>
    <p:sldId id="335" r:id="rId9"/>
    <p:sldId id="336" r:id="rId10"/>
    <p:sldId id="330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50" r:id="rId23"/>
    <p:sldId id="351" r:id="rId24"/>
    <p:sldId id="349" r:id="rId25"/>
    <p:sldId id="353" r:id="rId26"/>
    <p:sldId id="354" r:id="rId27"/>
    <p:sldId id="352" r:id="rId28"/>
    <p:sldId id="355" r:id="rId29"/>
    <p:sldId id="356" r:id="rId30"/>
    <p:sldId id="270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0"/>
    <a:srgbClr val="FF00FF"/>
    <a:srgbClr val="E6E6E6"/>
    <a:srgbClr val="E0E0E0"/>
    <a:srgbClr val="133C5D"/>
    <a:srgbClr val="131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6F15-64CE-44F6-AF51-8F568C02210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5D92-3DF3-46AE-AA3E-E4F00EDCE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343F-1CE6-4DBC-81D0-0B6C4F0D4CEA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9297-094B-4D43-A2BC-251F70F7FAC6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1244-2662-4920-9F2A-89027007E985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F28C-CA03-417A-BB11-4581E88297A7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CE42-88DE-4DAE-BEE6-F990EFC56C39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61E9-EBCB-4F75-92F3-F2DCBCACB9FA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1"/>
            <a:ext cx="4041775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2E2A-7803-4D06-A8B8-49F1F33489B9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B316-30AA-4DF3-9FF0-A99B6D420566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D29-E6DC-41B0-9328-87E0347E6B3D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4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94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0766-FF88-4569-AE43-2DC25C757AC3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0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5A12-29E9-4A8B-BF11-BE0A3FC00240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3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648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D201-9091-4BC7-8645-E6644BE2C723}" type="datetime1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F6B3-FE9A-4A71-A476-BA18060D4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6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arstechnica.com/security/2013/05/how-crackers-make-minced-meat-out-of-your-password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ISEC 400 Application Security</a:t>
            </a:r>
            <a:br>
              <a:rPr lang="en-US" dirty="0" smtClean="0"/>
            </a:br>
            <a:r>
              <a:rPr lang="en-US" dirty="0" smtClean="0"/>
              <a:t>Week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Copyright © 2013 Todd Whittaker</a:t>
            </a:r>
          </a:p>
          <a:p>
            <a:r>
              <a:rPr lang="en-US" dirty="0" smtClean="0"/>
              <a:t>(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todd.whittaker@franklin.edu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Confirmation</a:t>
            </a:r>
          </a:p>
          <a:p>
            <a:pPr lvl="1"/>
            <a:r>
              <a:rPr lang="en-US" dirty="0" smtClean="0"/>
              <a:t>Something you know</a:t>
            </a:r>
          </a:p>
          <a:p>
            <a:pPr lvl="1"/>
            <a:r>
              <a:rPr lang="en-US" dirty="0" smtClean="0"/>
              <a:t>Something you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07" y="1143000"/>
            <a:ext cx="2286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1695450" cy="240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52787"/>
            <a:ext cx="1733731" cy="230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1066800" y="3581400"/>
            <a:ext cx="4191000" cy="2133600"/>
          </a:xfrm>
          <a:prstGeom prst="wedgeRoundRectCallout">
            <a:avLst>
              <a:gd name="adj1" fmla="val -33981"/>
              <a:gd name="adj2" fmla="val -89278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Retinal or iris scanners, fingerprint scanners, voice recognition, facial recognition, etc.  High bar due generally to specialized hardware.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Confirmation</a:t>
            </a:r>
          </a:p>
          <a:p>
            <a:pPr lvl="1"/>
            <a:r>
              <a:rPr lang="en-US" dirty="0" smtClean="0"/>
              <a:t>Something you know</a:t>
            </a:r>
          </a:p>
          <a:p>
            <a:pPr lvl="1"/>
            <a:r>
              <a:rPr lang="en-US" dirty="0" smtClean="0"/>
              <a:t>Something you are</a:t>
            </a:r>
          </a:p>
          <a:p>
            <a:pPr lvl="1"/>
            <a:r>
              <a:rPr lang="en-US" dirty="0" smtClean="0"/>
              <a:t>Something you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51484"/>
          <a:stretch/>
        </p:blipFill>
        <p:spPr bwMode="auto">
          <a:xfrm>
            <a:off x="7010400" y="1390261"/>
            <a:ext cx="1600200" cy="240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44" y="3810000"/>
            <a:ext cx="2876952" cy="1590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94879"/>
            <a:ext cx="3000688" cy="177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36" y="2514600"/>
            <a:ext cx="2235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1143000" y="3908892"/>
            <a:ext cx="5029200" cy="2034708"/>
          </a:xfrm>
          <a:prstGeom prst="wedgeRoundRectCallout">
            <a:avLst>
              <a:gd name="adj1" fmla="val -36185"/>
              <a:gd name="adj2" fmla="val -83460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Security tokens, smart cards, mobile device apps (“soft tokens”), one time pads, SMS one time passwords, etc.  Medium bar to entry.  Becoming more popular, esp. soft tokens.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1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authentication</a:t>
            </a:r>
          </a:p>
          <a:p>
            <a:pPr lvl="1"/>
            <a:r>
              <a:rPr lang="en-US" dirty="0" smtClean="0"/>
              <a:t>Basic </a:t>
            </a:r>
            <a:r>
              <a:rPr lang="en-US" dirty="0" smtClean="0"/>
              <a:t>authentication</a:t>
            </a:r>
          </a:p>
          <a:p>
            <a:pPr lvl="2"/>
            <a:r>
              <a:rPr lang="en-US" dirty="0" smtClean="0"/>
              <a:t>User attempts to access a protected resource</a:t>
            </a:r>
          </a:p>
          <a:p>
            <a:pPr lvl="2"/>
            <a:r>
              <a:rPr lang="en-US" dirty="0" smtClean="0"/>
              <a:t>Server responds with 401 code (Authorization required)</a:t>
            </a:r>
          </a:p>
          <a:p>
            <a:pPr lvl="2"/>
            <a:r>
              <a:rPr lang="en-US" dirty="0" smtClean="0"/>
              <a:t>Browser pops up dialogue requesting username and password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authentication</a:t>
            </a:r>
          </a:p>
          <a:p>
            <a:pPr lvl="1"/>
            <a:r>
              <a:rPr lang="en-US" dirty="0" smtClean="0"/>
              <a:t>Basic </a:t>
            </a:r>
            <a:r>
              <a:rPr lang="en-US" dirty="0" smtClean="0"/>
              <a:t>authentication</a:t>
            </a:r>
          </a:p>
          <a:p>
            <a:pPr lvl="2"/>
            <a:r>
              <a:rPr lang="en-US" dirty="0" smtClean="0"/>
              <a:t>User attempts to access a protected resource</a:t>
            </a:r>
          </a:p>
          <a:p>
            <a:pPr lvl="2"/>
            <a:r>
              <a:rPr lang="en-US" dirty="0" smtClean="0"/>
              <a:t>Server responds with 401 code (Authorization required)</a:t>
            </a:r>
          </a:p>
          <a:p>
            <a:pPr lvl="2"/>
            <a:r>
              <a:rPr lang="en-US" dirty="0" smtClean="0"/>
              <a:t>Browser pops up dialogue requesting username and password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124200" y="4267200"/>
            <a:ext cx="5029200" cy="1806108"/>
          </a:xfrm>
          <a:prstGeom prst="wedgeRoundRectCallout">
            <a:avLst>
              <a:gd name="adj1" fmla="val -52347"/>
              <a:gd name="adj2" fmla="val -83971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username:password</a:t>
            </a:r>
            <a:r>
              <a:rPr lang="en-US" sz="2400" dirty="0" smtClean="0">
                <a:solidFill>
                  <a:schemeClr val="tx1"/>
                </a:solidFill>
              </a:rPr>
              <a:t> plaintext (i.e</a:t>
            </a:r>
            <a:r>
              <a:rPr lang="en-US" sz="2400" dirty="0">
                <a:solidFill>
                  <a:schemeClr val="tx1"/>
                </a:solidFill>
              </a:rPr>
              <a:t>. “</a:t>
            </a:r>
            <a:r>
              <a:rPr lang="en-US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todd:p@55w0rd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!</a:t>
            </a:r>
            <a:r>
              <a:rPr lang="en-US" sz="2400" dirty="0" smtClean="0">
                <a:solidFill>
                  <a:schemeClr val="tx1"/>
                </a:solidFill>
              </a:rPr>
              <a:t>” is base </a:t>
            </a:r>
            <a:r>
              <a:rPr lang="en-US" sz="2400" dirty="0">
                <a:solidFill>
                  <a:schemeClr val="tx1"/>
                </a:solidFill>
              </a:rPr>
              <a:t>64 encoded to be “</a:t>
            </a:r>
            <a:r>
              <a:rPr lang="en-US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dG9kZDpwQDU1dzByZCE</a:t>
            </a:r>
            <a:r>
              <a:rPr lang="en-US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”  Telltale “=” at the end for base64.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60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authentication</a:t>
            </a:r>
          </a:p>
          <a:p>
            <a:pPr lvl="1"/>
            <a:r>
              <a:rPr lang="en-US" dirty="0" smtClean="0"/>
              <a:t>Basic </a:t>
            </a:r>
            <a:r>
              <a:rPr lang="en-US" dirty="0" smtClean="0"/>
              <a:t>authentication</a:t>
            </a:r>
          </a:p>
          <a:p>
            <a:pPr lvl="2"/>
            <a:r>
              <a:rPr lang="en-US" dirty="0" smtClean="0"/>
              <a:t>User attempts to access a protected resource</a:t>
            </a:r>
          </a:p>
          <a:p>
            <a:pPr lvl="2"/>
            <a:r>
              <a:rPr lang="en-US" dirty="0" smtClean="0"/>
              <a:t>Server responds with 401 code (Authorization required)</a:t>
            </a:r>
          </a:p>
          <a:p>
            <a:pPr lvl="2"/>
            <a:r>
              <a:rPr lang="en-US" dirty="0" smtClean="0"/>
              <a:t>Browser pops up dialogue requesting username and password</a:t>
            </a:r>
          </a:p>
          <a:p>
            <a:pPr lvl="2"/>
            <a:r>
              <a:rPr lang="en-US" dirty="0" smtClean="0"/>
              <a:t>Base64 encoded credentials are appended to each subsequent request header</a:t>
            </a:r>
          </a:p>
          <a:p>
            <a:pPr lvl="2"/>
            <a:r>
              <a:rPr lang="en-US" dirty="0" smtClean="0"/>
              <a:t>Credentials accepted or rejected at server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4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authentication</a:t>
            </a:r>
          </a:p>
          <a:p>
            <a:pPr lvl="1"/>
            <a:r>
              <a:rPr lang="en-US" dirty="0" smtClean="0"/>
              <a:t>Basic </a:t>
            </a:r>
            <a:r>
              <a:rPr lang="en-US" dirty="0" smtClean="0"/>
              <a:t>authentication – big problems</a:t>
            </a:r>
          </a:p>
          <a:p>
            <a:pPr lvl="2"/>
            <a:r>
              <a:rPr lang="en-US" dirty="0" smtClean="0"/>
              <a:t>Not forced over SSL, so easily decoded credentials are moving unencrypted</a:t>
            </a:r>
          </a:p>
          <a:p>
            <a:pPr lvl="2"/>
            <a:r>
              <a:rPr lang="en-US" dirty="0" smtClean="0"/>
              <a:t>Credentials resent with every subsequent request</a:t>
            </a:r>
          </a:p>
          <a:p>
            <a:pPr lvl="2"/>
            <a:r>
              <a:rPr lang="en-US" dirty="0" smtClean="0"/>
              <a:t>Browser is caching the credentials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2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authentication</a:t>
            </a:r>
          </a:p>
          <a:p>
            <a:pPr lvl="1"/>
            <a:r>
              <a:rPr lang="en-US" dirty="0" smtClean="0"/>
              <a:t>Digest authentication</a:t>
            </a:r>
          </a:p>
          <a:p>
            <a:pPr lvl="2"/>
            <a:r>
              <a:rPr lang="en-US" dirty="0" smtClean="0"/>
              <a:t>Similar process, but now credentials are MD5 hashed.</a:t>
            </a:r>
          </a:p>
          <a:p>
            <a:pPr lvl="2"/>
            <a:r>
              <a:rPr lang="en-US" dirty="0" smtClean="0"/>
              <a:t>Server sends a </a:t>
            </a:r>
            <a:r>
              <a:rPr lang="en-US" i="1" dirty="0" smtClean="0"/>
              <a:t>nonce</a:t>
            </a:r>
            <a:r>
              <a:rPr lang="en-US" dirty="0" smtClean="0"/>
              <a:t> value that is used in computing the hash (like a salt), but because it is unique per the “session,” it prevents replay attacks.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124200" y="4267200"/>
            <a:ext cx="5029200" cy="1806108"/>
          </a:xfrm>
          <a:prstGeom prst="wedgeRoundRectCallout">
            <a:avLst>
              <a:gd name="adj1" fmla="val 12116"/>
              <a:gd name="adj2" fmla="val -79368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Still horribly weak in the same ways as basic authentication.  Also susceptible to MITM attacks that downgrade the </a:t>
            </a:r>
            <a:r>
              <a:rPr lang="en-US" sz="2400" dirty="0" err="1" smtClean="0">
                <a:solidFill>
                  <a:schemeClr val="tx1"/>
                </a:solidFill>
              </a:rPr>
              <a:t>auth</a:t>
            </a:r>
            <a:r>
              <a:rPr lang="en-US" sz="2400" dirty="0" smtClean="0">
                <a:solidFill>
                  <a:schemeClr val="tx1"/>
                </a:solidFill>
              </a:rPr>
              <a:t> to basic.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7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sign-on</a:t>
            </a:r>
          </a:p>
          <a:p>
            <a:pPr lvl="1"/>
            <a:r>
              <a:rPr lang="en-US" dirty="0" smtClean="0"/>
              <a:t>Common in corporate settings using LDAP/AD</a:t>
            </a:r>
          </a:p>
          <a:p>
            <a:pPr lvl="1"/>
            <a:r>
              <a:rPr lang="en-US" dirty="0" smtClean="0"/>
              <a:t>Getting more common in websites with Google+ and Facebook Connect.</a:t>
            </a:r>
          </a:p>
          <a:p>
            <a:pPr lvl="2"/>
            <a:r>
              <a:rPr lang="en-US" dirty="0" smtClean="0"/>
              <a:t>Essentially outsourcing authentication to a “trusted” 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11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(form-based) authentication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Typical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6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(form-based) authentication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Typical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0745"/>
            <a:ext cx="550926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84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week’s expected outcomes</a:t>
            </a:r>
          </a:p>
          <a:p>
            <a:r>
              <a:rPr lang="en-US" dirty="0" smtClean="0"/>
              <a:t>This week’s topics</a:t>
            </a:r>
          </a:p>
          <a:p>
            <a:r>
              <a:rPr lang="en-US" dirty="0" smtClean="0"/>
              <a:t>This week’s homework</a:t>
            </a:r>
          </a:p>
          <a:p>
            <a:r>
              <a:rPr lang="en-US" dirty="0" smtClean="0"/>
              <a:t>Upcoming deadlines</a:t>
            </a:r>
          </a:p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047CB-F391-4DAB-9FB4-A73A580B60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(form-based) authentication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Typical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0745"/>
            <a:ext cx="550926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419600" y="4572000"/>
            <a:ext cx="4038600" cy="1806108"/>
          </a:xfrm>
          <a:prstGeom prst="wedgeRoundRectCallout">
            <a:avLst>
              <a:gd name="adj1" fmla="val -41400"/>
              <a:gd name="adj2" fmla="val -11158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Where can the weaknesses be exploited?  How do we harden the app against them?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3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Attacks against passwords</a:t>
            </a:r>
          </a:p>
          <a:p>
            <a:pPr lvl="1"/>
            <a:r>
              <a:rPr lang="en-US" dirty="0" smtClean="0"/>
              <a:t>Dictionary</a:t>
            </a:r>
          </a:p>
          <a:p>
            <a:pPr lvl="1"/>
            <a:r>
              <a:rPr lang="en-US" dirty="0" smtClean="0"/>
              <a:t>Brute-force</a:t>
            </a:r>
          </a:p>
          <a:p>
            <a:pPr lvl="1"/>
            <a:r>
              <a:rPr lang="en-US" dirty="0" smtClean="0"/>
              <a:t>Pre-computed dictionary (rainbow)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819400" y="3962400"/>
            <a:ext cx="4038600" cy="1447800"/>
          </a:xfrm>
          <a:prstGeom prst="wedgeRoundRectCallout">
            <a:avLst>
              <a:gd name="adj1" fmla="val -54208"/>
              <a:gd name="adj2" fmla="val -9187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All can be online against live app or offline against stolen DB of username/passwords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16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Attacks against passwords</a:t>
            </a:r>
          </a:p>
          <a:p>
            <a:pPr lvl="1"/>
            <a:r>
              <a:rPr lang="en-US" dirty="0" smtClean="0"/>
              <a:t>Dictionary: run “typical” passwords through the application or against the hashed database.  Can use multiple words, common letter substitutions, Markov chains, etc.  Very effective.</a:t>
            </a:r>
          </a:p>
          <a:p>
            <a:pPr lvl="1"/>
            <a:r>
              <a:rPr lang="en-US" dirty="0" smtClean="0"/>
              <a:t>Brute force: try every combination from ‘AAAAAA’ to ‘</a:t>
            </a:r>
            <a:r>
              <a:rPr lang="en-US" dirty="0" err="1" smtClean="0"/>
              <a:t>zzzzzz</a:t>
            </a:r>
            <a:r>
              <a:rPr lang="en-US" dirty="0" smtClean="0"/>
              <a:t>’ including numbers &amp; symbols.  Fairly fast, fairly effective.</a:t>
            </a:r>
          </a:p>
          <a:p>
            <a:pPr lvl="1"/>
            <a:r>
              <a:rPr lang="en-US" dirty="0" smtClean="0"/>
              <a:t>Pre-computed: formerly very effective, now much less so due to salts and multiple hash rounds.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Attacks against passwords</a:t>
            </a:r>
          </a:p>
          <a:p>
            <a:pPr lvl="1"/>
            <a:r>
              <a:rPr lang="en-US" dirty="0" smtClean="0"/>
              <a:t>Dictionary: run “typical” passwords through the application or against the hashed database.  Can use multiple words, common letter substitutions, Markov chains, etc.  Very effective.</a:t>
            </a:r>
          </a:p>
          <a:p>
            <a:pPr lvl="1"/>
            <a:r>
              <a:rPr lang="en-US" dirty="0" smtClean="0"/>
              <a:t>Brute force: try every combination from ‘AAAAAA’ to ‘</a:t>
            </a:r>
            <a:r>
              <a:rPr lang="en-US" dirty="0" err="1" smtClean="0"/>
              <a:t>zzzzzz</a:t>
            </a:r>
            <a:r>
              <a:rPr lang="en-US" dirty="0" smtClean="0"/>
              <a:t>’ including numbers &amp; symbols.  Fairly fast, fairly effective.</a:t>
            </a:r>
          </a:p>
          <a:p>
            <a:pPr lvl="1"/>
            <a:r>
              <a:rPr lang="en-US" dirty="0" smtClean="0"/>
              <a:t>Pre-computed: formerly very effective, now much less so due to salts and multiple hash rounds.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676400" y="2667000"/>
            <a:ext cx="6096000" cy="2286000"/>
          </a:xfrm>
          <a:prstGeom prst="wedgeRoundRectCallout">
            <a:avLst>
              <a:gd name="adj1" fmla="val -54208"/>
              <a:gd name="adj2" fmla="val -9187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>
                <a:solidFill>
                  <a:schemeClr val="tx1"/>
                </a:solidFill>
              </a:rPr>
              <a:t>Excellent article on </a:t>
            </a:r>
            <a:r>
              <a:rPr lang="en-US" sz="2400" dirty="0" smtClean="0">
                <a:solidFill>
                  <a:schemeClr val="tx1"/>
                </a:solidFill>
              </a:rPr>
              <a:t>real world password cracking using GPUs: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://arstechnica.com/security/2013/05/how-crackers-make-minced-meat-out-of-your-passwords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49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Password length and complexity</a:t>
            </a:r>
          </a:p>
          <a:p>
            <a:pPr lvl="1"/>
            <a:r>
              <a:rPr lang="en-US" dirty="0" smtClean="0"/>
              <a:t>Very important.</a:t>
            </a:r>
          </a:p>
          <a:p>
            <a:pPr lvl="2"/>
            <a:r>
              <a:rPr lang="en-US" dirty="0" smtClean="0"/>
              <a:t>Anything less than 6 characters is cracked nearly instantly.  All lowercase less than 9 characters is cracked nearly instantly.  12 character minimum, 16 characters is better.  </a:t>
            </a:r>
          </a:p>
          <a:p>
            <a:pPr lvl="2"/>
            <a:r>
              <a:rPr lang="en-US" dirty="0" smtClean="0"/>
              <a:t>Larger set of symbols means more time to crack.  Upper &amp; lower case, numbers, symbols minimum.  Easy to enforce in the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9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Password expiration</a:t>
            </a:r>
          </a:p>
          <a:p>
            <a:pPr lvl="1"/>
            <a:r>
              <a:rPr lang="en-US" dirty="0" smtClean="0"/>
              <a:t>Somewhat important.</a:t>
            </a:r>
          </a:p>
          <a:p>
            <a:pPr lvl="2"/>
            <a:r>
              <a:rPr lang="en-US" dirty="0" smtClean="0"/>
              <a:t>Risk-based approach depending on how long is the expected crack time.</a:t>
            </a:r>
          </a:p>
          <a:p>
            <a:pPr lvl="2"/>
            <a:r>
              <a:rPr lang="en-US" dirty="0" smtClean="0"/>
              <a:t>Must be combined with password history (to prevent recycling of old passwords) and change window limits (to prevent rotating through 12 old passwords in 10 minutes).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95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Password storage</a:t>
            </a:r>
          </a:p>
          <a:p>
            <a:pPr lvl="1"/>
            <a:r>
              <a:rPr lang="en-US" dirty="0" smtClean="0"/>
              <a:t>Don’t encrypt.  Hash.</a:t>
            </a:r>
          </a:p>
          <a:p>
            <a:pPr lvl="1"/>
            <a:r>
              <a:rPr lang="en-US" dirty="0" smtClean="0"/>
              <a:t>Hash with good algorithms (e.g. SHA-512).</a:t>
            </a:r>
          </a:p>
          <a:p>
            <a:pPr lvl="1"/>
            <a:r>
              <a:rPr lang="en-US" dirty="0" smtClean="0"/>
              <a:t>Use many rounds of hashing (5000+).</a:t>
            </a:r>
          </a:p>
          <a:p>
            <a:pPr lvl="1"/>
            <a:r>
              <a:rPr lang="en-US" dirty="0" smtClean="0"/>
              <a:t>Use a salt</a:t>
            </a:r>
          </a:p>
          <a:p>
            <a:pPr lvl="2"/>
            <a:r>
              <a:rPr lang="en-US" dirty="0" smtClean="0"/>
              <a:t>Random per-user junk injected into the hashing process and stored with the hash in the database (why?)</a:t>
            </a:r>
          </a:p>
          <a:p>
            <a:pPr lvl="1"/>
            <a:r>
              <a:rPr lang="en-US" dirty="0" smtClean="0"/>
              <a:t>Use a pepper</a:t>
            </a:r>
          </a:p>
          <a:p>
            <a:pPr lvl="2"/>
            <a:r>
              <a:rPr lang="en-US" dirty="0" smtClean="0"/>
              <a:t>High entropy, system wide secret also injected into the hashing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0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best practices</a:t>
            </a:r>
          </a:p>
          <a:p>
            <a:pPr lvl="1"/>
            <a:r>
              <a:rPr lang="en-US" dirty="0" smtClean="0"/>
              <a:t>Authenticate</a:t>
            </a:r>
          </a:p>
          <a:p>
            <a:pPr lvl="2"/>
            <a:r>
              <a:rPr lang="en-US" dirty="0" smtClean="0"/>
              <a:t>When users access or rights change</a:t>
            </a:r>
          </a:p>
          <a:p>
            <a:pPr lvl="2"/>
            <a:r>
              <a:rPr lang="en-US" dirty="0" smtClean="0"/>
              <a:t>With every request to protected resources</a:t>
            </a:r>
          </a:p>
          <a:p>
            <a:pPr lvl="2"/>
            <a:r>
              <a:rPr lang="en-US" dirty="0" smtClean="0"/>
              <a:t>When accessing a third party resource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00600" y="4191000"/>
            <a:ext cx="2362200" cy="1066800"/>
          </a:xfrm>
          <a:prstGeom prst="wedgeRoundRectCallout">
            <a:avLst>
              <a:gd name="adj1" fmla="val -54208"/>
              <a:gd name="adj2" fmla="val -91874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Can involve re-authentication.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55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Authentication best practices</a:t>
            </a:r>
          </a:p>
          <a:p>
            <a:pPr lvl="1"/>
            <a:r>
              <a:rPr lang="en-US" dirty="0" smtClean="0"/>
              <a:t>Encrypt all transmissions between browser and client via SSL/TLS.</a:t>
            </a:r>
          </a:p>
          <a:p>
            <a:pPr lvl="1"/>
            <a:r>
              <a:rPr lang="en-US" dirty="0" smtClean="0"/>
              <a:t>Limit the number of attempts for login</a:t>
            </a:r>
          </a:p>
          <a:p>
            <a:pPr lvl="2"/>
            <a:r>
              <a:rPr lang="en-US" dirty="0" smtClean="0"/>
              <a:t>CAPTCHA (Completely Automated Public Turing test to tell Computers and Humans Apart) after a number of bad attempts</a:t>
            </a:r>
          </a:p>
          <a:p>
            <a:pPr lvl="2"/>
            <a:r>
              <a:rPr lang="en-US" dirty="0" smtClean="0"/>
              <a:t>Lockout periods (how many attempts, within what period, how long should lockout be).</a:t>
            </a:r>
          </a:p>
          <a:p>
            <a:pPr lvl="2"/>
            <a:r>
              <a:rPr lang="en-US" dirty="0" smtClean="0"/>
              <a:t>Disabling accounts in high security applications (requiring call to help desk)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4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Authentication best practices</a:t>
            </a:r>
          </a:p>
          <a:p>
            <a:pPr lvl="1"/>
            <a:r>
              <a:rPr lang="en-US" dirty="0" smtClean="0"/>
              <a:t>Turn off autocomplete so browsers won’t remember passwords (not guaranteed)</a:t>
            </a:r>
          </a:p>
          <a:p>
            <a:pPr lvl="1"/>
            <a:r>
              <a:rPr lang="en-US" dirty="0" smtClean="0"/>
              <a:t>Don’t have default accounts enabled when installing your app</a:t>
            </a:r>
          </a:p>
          <a:p>
            <a:pPr lvl="1"/>
            <a:r>
              <a:rPr lang="en-US" dirty="0" smtClean="0"/>
              <a:t>Don’t try to hard-code credentials in source code for third party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0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best practices in authentication</a:t>
            </a:r>
          </a:p>
          <a:p>
            <a:r>
              <a:rPr lang="en-US" dirty="0"/>
              <a:t>Contrast standard and multi-factor authentication</a:t>
            </a:r>
          </a:p>
          <a:p>
            <a:r>
              <a:rPr lang="en-US" dirty="0"/>
              <a:t>Describe common password attacks and mitigation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4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9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&amp;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Comments?</a:t>
            </a:r>
          </a:p>
          <a:p>
            <a:r>
              <a:rPr lang="en-US" dirty="0" smtClean="0"/>
              <a:t>Concerns?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authentication</a:t>
            </a:r>
          </a:p>
          <a:p>
            <a:pPr lvl="1"/>
            <a:r>
              <a:rPr lang="en-US" dirty="0" smtClean="0"/>
              <a:t>Authentic: /ôˑˈ</a:t>
            </a:r>
            <a:r>
              <a:rPr lang="en-US" dirty="0" err="1" smtClean="0"/>
              <a:t>THen</a:t>
            </a:r>
            <a:r>
              <a:rPr lang="en-US" dirty="0" err="1"/>
              <a:t>ˑ</a:t>
            </a:r>
            <a:r>
              <a:rPr lang="en-US" dirty="0" err="1" smtClean="0"/>
              <a:t>tik</a:t>
            </a:r>
            <a:r>
              <a:rPr lang="en-US" dirty="0" smtClean="0"/>
              <a:t>/ </a:t>
            </a:r>
            <a:r>
              <a:rPr lang="en-US" i="1" dirty="0" smtClean="0"/>
              <a:t>(adjective) </a:t>
            </a:r>
            <a:r>
              <a:rPr lang="en-US" dirty="0" smtClean="0"/>
              <a:t>of </a:t>
            </a:r>
            <a:r>
              <a:rPr lang="en-US" dirty="0"/>
              <a:t>undisputed origin; genuine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 authentication is the act of demonstrating that a subject is genuine.  How is that accomplished?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0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authentication</a:t>
            </a:r>
          </a:p>
          <a:p>
            <a:pPr lvl="1"/>
            <a:r>
              <a:rPr lang="en-US" dirty="0" smtClean="0"/>
              <a:t>Authentic: /ôˑˈ</a:t>
            </a:r>
            <a:r>
              <a:rPr lang="en-US" dirty="0" err="1" smtClean="0"/>
              <a:t>THen</a:t>
            </a:r>
            <a:r>
              <a:rPr lang="en-US" dirty="0" err="1"/>
              <a:t>ˑ</a:t>
            </a:r>
            <a:r>
              <a:rPr lang="en-US" dirty="0" err="1" smtClean="0"/>
              <a:t>tik</a:t>
            </a:r>
            <a:r>
              <a:rPr lang="en-US" dirty="0" smtClean="0"/>
              <a:t>/ </a:t>
            </a:r>
            <a:r>
              <a:rPr lang="en-US" i="1" dirty="0" smtClean="0"/>
              <a:t>(adjective) </a:t>
            </a:r>
            <a:r>
              <a:rPr lang="en-US" dirty="0" smtClean="0"/>
              <a:t>of </a:t>
            </a:r>
            <a:r>
              <a:rPr lang="en-US" dirty="0"/>
              <a:t>undisputed origin; genuine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 authentication is the act of demonstrating that a subject is genuine.  How is that accomplished?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7439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Identity + Confirmation = Authentication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971800" y="4419600"/>
            <a:ext cx="4343400" cy="1371600"/>
          </a:xfrm>
          <a:prstGeom prst="wedgeRoundRectCallout">
            <a:avLst>
              <a:gd name="adj1" fmla="val -65325"/>
              <a:gd name="adj2" fmla="val -61499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subject provides their identity (name, email address, ID number, UUID, </a:t>
            </a:r>
            <a:r>
              <a:rPr lang="en-US" sz="2400" dirty="0" err="1" smtClean="0">
                <a:solidFill>
                  <a:schemeClr val="tx1"/>
                </a:solidFill>
              </a:rPr>
              <a:t>etc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3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authentication</a:t>
            </a:r>
          </a:p>
          <a:p>
            <a:pPr lvl="1"/>
            <a:r>
              <a:rPr lang="en-US" dirty="0" smtClean="0"/>
              <a:t>Authentic: /ôˑˈ</a:t>
            </a:r>
            <a:r>
              <a:rPr lang="en-US" dirty="0" err="1" smtClean="0"/>
              <a:t>THen</a:t>
            </a:r>
            <a:r>
              <a:rPr lang="en-US" dirty="0" err="1"/>
              <a:t>ˑ</a:t>
            </a:r>
            <a:r>
              <a:rPr lang="en-US" dirty="0" err="1" smtClean="0"/>
              <a:t>tik</a:t>
            </a:r>
            <a:r>
              <a:rPr lang="en-US" dirty="0" smtClean="0"/>
              <a:t>/ </a:t>
            </a:r>
            <a:r>
              <a:rPr lang="en-US" i="1" dirty="0" smtClean="0"/>
              <a:t>(adjective) </a:t>
            </a:r>
            <a:r>
              <a:rPr lang="en-US" dirty="0" smtClean="0"/>
              <a:t>of </a:t>
            </a:r>
            <a:r>
              <a:rPr lang="en-US" dirty="0"/>
              <a:t>undisputed origin; genuine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 authentication is the act of demonstrating that a subject is genuine.  How is that accomplished?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7439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Identity + Confirmation = Authentication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191000" y="4419600"/>
            <a:ext cx="4648200" cy="1371600"/>
          </a:xfrm>
          <a:prstGeom prst="wedgeRoundRectCallout">
            <a:avLst>
              <a:gd name="adj1" fmla="val -66103"/>
              <a:gd name="adj2" fmla="val -6284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subject provides something uniquely tied to the subject’s identity and known to the system.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7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authentication</a:t>
            </a:r>
          </a:p>
          <a:p>
            <a:pPr lvl="1"/>
            <a:r>
              <a:rPr lang="en-US" dirty="0" smtClean="0"/>
              <a:t>Authentic: /ôˑˈ</a:t>
            </a:r>
            <a:r>
              <a:rPr lang="en-US" dirty="0" err="1" smtClean="0"/>
              <a:t>THen</a:t>
            </a:r>
            <a:r>
              <a:rPr lang="en-US" dirty="0" err="1"/>
              <a:t>ˑ</a:t>
            </a:r>
            <a:r>
              <a:rPr lang="en-US" dirty="0" err="1" smtClean="0"/>
              <a:t>tik</a:t>
            </a:r>
            <a:r>
              <a:rPr lang="en-US" dirty="0" smtClean="0"/>
              <a:t>/ </a:t>
            </a:r>
            <a:r>
              <a:rPr lang="en-US" i="1" dirty="0" smtClean="0"/>
              <a:t>(adjective) </a:t>
            </a:r>
            <a:r>
              <a:rPr lang="en-US" dirty="0" smtClean="0"/>
              <a:t>of </a:t>
            </a:r>
            <a:r>
              <a:rPr lang="en-US" dirty="0"/>
              <a:t>undisputed origin; genuine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 authentication is the act of demonstrating that a subject is genuine.  How is that accomplished?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7439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Identity + Confirmation = Authentication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191000" y="4419600"/>
            <a:ext cx="4648200" cy="1371600"/>
          </a:xfrm>
          <a:prstGeom prst="wedgeRoundRectCallout">
            <a:avLst>
              <a:gd name="adj1" fmla="val -66103"/>
              <a:gd name="adj2" fmla="val -62846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subject provides something uniquely tied to the subject’s identity and known to the system.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4495800"/>
            <a:ext cx="3352800" cy="1371600"/>
          </a:xfrm>
          <a:prstGeom prst="wedgeRoundRectCallout">
            <a:avLst>
              <a:gd name="adj1" fmla="val 34723"/>
              <a:gd name="adj2" fmla="val -74967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Something known, possessed, or embodied only by the subject.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5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authentication</a:t>
            </a:r>
          </a:p>
          <a:p>
            <a:pPr lvl="1"/>
            <a:r>
              <a:rPr lang="en-US" dirty="0" smtClean="0"/>
              <a:t>Authentic: /ôˑˈ</a:t>
            </a:r>
            <a:r>
              <a:rPr lang="en-US" dirty="0" err="1" smtClean="0"/>
              <a:t>THen</a:t>
            </a:r>
            <a:r>
              <a:rPr lang="en-US" dirty="0" err="1"/>
              <a:t>ˑ</a:t>
            </a:r>
            <a:r>
              <a:rPr lang="en-US" dirty="0" err="1" smtClean="0"/>
              <a:t>tik</a:t>
            </a:r>
            <a:r>
              <a:rPr lang="en-US" dirty="0" smtClean="0"/>
              <a:t>/ </a:t>
            </a:r>
            <a:r>
              <a:rPr lang="en-US" i="1" dirty="0" smtClean="0"/>
              <a:t>(adjective) </a:t>
            </a:r>
            <a:r>
              <a:rPr lang="en-US" dirty="0" smtClean="0"/>
              <a:t>of </a:t>
            </a:r>
            <a:r>
              <a:rPr lang="en-US" dirty="0"/>
              <a:t>undisputed origin; genuine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 authentication is the act of demonstrating that a subject is genuine.  How is that accomplished?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Remember: not all subjects are people, and not all confirmations are passwords!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74398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Identity + Confirmation = Authentication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18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Confirmation</a:t>
            </a:r>
          </a:p>
          <a:p>
            <a:pPr lvl="1"/>
            <a:r>
              <a:rPr lang="en-US" dirty="0" smtClean="0"/>
              <a:t>Something you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F6B3-FE9A-4A71-A476-BA18060D40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2004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1371600" y="2895600"/>
            <a:ext cx="3886200" cy="2133600"/>
          </a:xfrm>
          <a:prstGeom prst="wedgeRoundRectCallout">
            <a:avLst>
              <a:gd name="adj1" fmla="val -35744"/>
              <a:gd name="adj2" fmla="val -75859"/>
              <a:gd name="adj3" fmla="val 16667"/>
            </a:avLst>
          </a:prstGeom>
          <a:solidFill>
            <a:schemeClr val="bg1"/>
          </a:solidFill>
          <a:ln>
            <a:solidFill>
              <a:srgbClr val="133C5D"/>
            </a:solidFill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>
                <a:solidFill>
                  <a:schemeClr val="tx1"/>
                </a:solidFill>
              </a:rPr>
              <a:t>Passwords, passphrases, PINs, answers to security questions, etc. This is the most common because of the low bar to entry.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03942"/>
      </p:ext>
    </p:extLst>
  </p:cSld>
  <p:clrMapOvr>
    <a:masterClrMapping/>
  </p:clrMapOvr>
</p:sld>
</file>

<file path=ppt/theme/theme1.xml><?xml version="1.0" encoding="utf-8"?>
<a:theme xmlns:a="http://schemas.openxmlformats.org/drawingml/2006/main" name="Todd's Franklin Template">
  <a:themeElements>
    <a:clrScheme name="Franklin University">
      <a:dk1>
        <a:sysClr val="windowText" lastClr="000000"/>
      </a:dk1>
      <a:lt1>
        <a:sysClr val="window" lastClr="FFFFFF"/>
      </a:lt1>
      <a:dk2>
        <a:srgbClr val="133C5D"/>
      </a:dk2>
      <a:lt2>
        <a:srgbClr val="EEECE1"/>
      </a:lt2>
      <a:accent1>
        <a:srgbClr val="4F74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Todd's Franklin Template</Template>
  <TotalTime>3103</TotalTime>
  <Words>1303</Words>
  <Application>Microsoft Office PowerPoint</Application>
  <PresentationFormat>On-screen Show (4:3)</PresentationFormat>
  <Paragraphs>201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Todd's Franklin Template</vt:lpstr>
      <vt:lpstr>ISEC 400 Application Security Week 5</vt:lpstr>
      <vt:lpstr>Agenda</vt:lpstr>
      <vt:lpstr>Outcomes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Upcoming deadlines</vt:lpstr>
      <vt:lpstr>Question &amp; answer</vt:lpstr>
    </vt:vector>
  </TitlesOfParts>
  <Company>Franklin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Course</dc:title>
  <dc:creator>Todd Whittaker</dc:creator>
  <cp:lastModifiedBy>Todd Whittaker</cp:lastModifiedBy>
  <cp:revision>68</cp:revision>
  <dcterms:created xsi:type="dcterms:W3CDTF">2013-09-23T19:29:49Z</dcterms:created>
  <dcterms:modified xsi:type="dcterms:W3CDTF">2013-10-15T19:28:11Z</dcterms:modified>
</cp:coreProperties>
</file>