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68" r:id="rId2"/>
    <p:sldId id="269" r:id="rId3"/>
    <p:sldId id="260" r:id="rId4"/>
    <p:sldId id="293" r:id="rId5"/>
    <p:sldId id="294" r:id="rId6"/>
    <p:sldId id="295" r:id="rId7"/>
    <p:sldId id="296" r:id="rId8"/>
    <p:sldId id="297" r:id="rId9"/>
    <p:sldId id="298" r:id="rId10"/>
    <p:sldId id="300" r:id="rId11"/>
    <p:sldId id="299" r:id="rId12"/>
    <p:sldId id="301" r:id="rId13"/>
    <p:sldId id="302" r:id="rId14"/>
    <p:sldId id="303" r:id="rId15"/>
    <p:sldId id="304" r:id="rId16"/>
    <p:sldId id="305" r:id="rId17"/>
    <p:sldId id="307" r:id="rId18"/>
    <p:sldId id="306" r:id="rId19"/>
    <p:sldId id="308" r:id="rId20"/>
    <p:sldId id="309" r:id="rId21"/>
    <p:sldId id="319" r:id="rId22"/>
    <p:sldId id="311" r:id="rId23"/>
    <p:sldId id="310" r:id="rId24"/>
    <p:sldId id="312" r:id="rId25"/>
    <p:sldId id="313" r:id="rId26"/>
    <p:sldId id="314" r:id="rId27"/>
    <p:sldId id="315" r:id="rId28"/>
    <p:sldId id="316" r:id="rId29"/>
    <p:sldId id="317" r:id="rId30"/>
    <p:sldId id="318" r:id="rId31"/>
    <p:sldId id="270" r:id="rId32"/>
    <p:sldId id="265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200"/>
    <a:srgbClr val="FF00FF"/>
    <a:srgbClr val="E6E6E6"/>
    <a:srgbClr val="E0E0E0"/>
    <a:srgbClr val="133C5D"/>
    <a:srgbClr val="1310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01" autoAdjust="0"/>
  </p:normalViewPr>
  <p:slideViewPr>
    <p:cSldViewPr>
      <p:cViewPr varScale="1">
        <p:scale>
          <a:sx n="102" d="100"/>
          <a:sy n="102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66F15-64CE-44F6-AF51-8F568C022106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A05D92-3DF3-46AE-AA3E-E4F00EDCEF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98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05D92-3DF3-46AE-AA3E-E4F00EDCEF5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835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05D92-3DF3-46AE-AA3E-E4F00EDCEF5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835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05D92-3DF3-46AE-AA3E-E4F00EDCEF5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835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05D92-3DF3-46AE-AA3E-E4F00EDCEF5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835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05D92-3DF3-46AE-AA3E-E4F00EDCEF5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835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05D92-3DF3-46AE-AA3E-E4F00EDCEF5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835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05D92-3DF3-46AE-AA3E-E4F00EDCEF5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835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05D92-3DF3-46AE-AA3E-E4F00EDCEF5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835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05D92-3DF3-46AE-AA3E-E4F00EDCEF5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835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05D92-3DF3-46AE-AA3E-E4F00EDCEF5F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835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05D92-3DF3-46AE-AA3E-E4F00EDCEF5F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83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05D92-3DF3-46AE-AA3E-E4F00EDCEF5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835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05D92-3DF3-46AE-AA3E-E4F00EDCEF5F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835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05D92-3DF3-46AE-AA3E-E4F00EDCEF5F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835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05D92-3DF3-46AE-AA3E-E4F00EDCEF5F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835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05D92-3DF3-46AE-AA3E-E4F00EDCEF5F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8352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05D92-3DF3-46AE-AA3E-E4F00EDCEF5F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83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05D92-3DF3-46AE-AA3E-E4F00EDCEF5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835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05D92-3DF3-46AE-AA3E-E4F00EDCEF5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835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05D92-3DF3-46AE-AA3E-E4F00EDCEF5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835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05D92-3DF3-46AE-AA3E-E4F00EDCEF5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835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05D92-3DF3-46AE-AA3E-E4F00EDCEF5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835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05D92-3DF3-46AE-AA3E-E4F00EDCEF5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835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05D92-3DF3-46AE-AA3E-E4F00EDCEF5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83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D343F-1CE6-4DBC-81D0-0B6C4F0D4CEA}" type="datetime1">
              <a:rPr lang="en-US" smtClean="0"/>
              <a:pPr/>
              <a:t>11/5/2013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478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9297-094B-4D43-A2BC-251F70F7FAC6}" type="datetime1">
              <a:rPr lang="en-US" smtClean="0"/>
              <a:pPr/>
              <a:t>11/5/2013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789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516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516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01244-2662-4920-9F2A-89027007E985}" type="datetime1">
              <a:rPr lang="en-US" smtClean="0"/>
              <a:pPr/>
              <a:t>11/5/2013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304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F28C-CA03-417A-BB11-4581E88297A7}" type="datetime1">
              <a:rPr lang="en-US" smtClean="0"/>
              <a:pPr/>
              <a:t>11/5/2013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882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CE42-88DE-4DAE-BEE6-F990EFC56C39}" type="datetime1">
              <a:rPr lang="en-US" smtClean="0"/>
              <a:pPr/>
              <a:t>11/5/2013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202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6482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6482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61E9-EBCB-4F75-92F3-F2DCBCACB9FA}" type="datetime1">
              <a:rPr lang="en-US" smtClean="0"/>
              <a:pPr/>
              <a:t>11/5/2013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423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4040188" cy="6096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1"/>
            <a:ext cx="4040188" cy="4038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219200"/>
            <a:ext cx="4041775" cy="6096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28801"/>
            <a:ext cx="4041775" cy="4038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A2E2A-7803-4D06-A8B8-49F1F33489B9}" type="datetime1">
              <a:rPr lang="en-US" smtClean="0"/>
              <a:pPr/>
              <a:t>11/5/2013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356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2B316-30AA-4DF3-9FF0-A99B6D420566}" type="datetime1">
              <a:rPr lang="en-US" smtClean="0"/>
              <a:pPr/>
              <a:t>11/5/2013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596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DDD29-E6DC-41B0-9328-87E0347E6B3D}" type="datetime1">
              <a:rPr lang="en-US" smtClean="0"/>
              <a:pPr/>
              <a:t>11/5/2013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448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5943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432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0766-FF88-4569-AE43-2DC25C757AC3}" type="datetime1">
              <a:rPr lang="en-US" smtClean="0"/>
              <a:pPr/>
              <a:t>11/5/2013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001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0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5A12-29E9-4A8B-BF11-BE0A3FC00240}" type="datetime1">
              <a:rPr lang="en-US" smtClean="0"/>
              <a:pPr/>
              <a:t>11/5/2013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736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6482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AD201-9091-4BC7-8645-E6644BE2C723}" type="datetime1">
              <a:rPr lang="en-US" smtClean="0"/>
              <a:pPr/>
              <a:t>11/5/2013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246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363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ISEC 400 Application Security</a:t>
            </a:r>
            <a:br>
              <a:rPr lang="en-US" dirty="0" smtClean="0"/>
            </a:br>
            <a:r>
              <a:rPr lang="en-US" dirty="0" smtClean="0"/>
              <a:t>Week </a:t>
            </a:r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Copyright © 2013 Todd Whittaker</a:t>
            </a:r>
          </a:p>
          <a:p>
            <a:r>
              <a:rPr lang="en-US" dirty="0" smtClean="0"/>
              <a:t>(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todd.whittaker@franklin.edu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55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State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slightly better solution: keep state on server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905000"/>
            <a:ext cx="8077200" cy="44958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/>
              </a:rPr>
              <a:t>&lt;!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DOCTYPE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html&gt;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html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head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title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Pay for Pizza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title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head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body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action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submit_order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method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"get"&gt;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The total cost is 5.50.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Are you sure you would like to order?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"hidden"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session-id"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"3927a837e947df203784d309c8372b8e"&gt;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"submit"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 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"pay"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"yes"&gt;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"submit"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 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"pay"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"no"&gt;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body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html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  <a:endParaRPr lang="en-US" sz="1600" dirty="0">
              <a:solidFill>
                <a:srgbClr val="0000FF"/>
              </a:solidFill>
              <a:latin typeface="Times New Roman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5257800" y="1524000"/>
            <a:ext cx="2514600" cy="1676400"/>
          </a:xfrm>
          <a:prstGeom prst="wedgeRoundRectCallout">
            <a:avLst>
              <a:gd name="adj1" fmla="val -45313"/>
              <a:gd name="adj2" fmla="val 125304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Why is this better?  What is required on the server?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3352800" y="1600200"/>
            <a:ext cx="2514600" cy="1676400"/>
          </a:xfrm>
          <a:prstGeom prst="wedgeRoundRectCallout">
            <a:avLst>
              <a:gd name="adj1" fmla="val -45313"/>
              <a:gd name="adj2" fmla="val 125304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What is still wrong with it?  Why?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239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State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second better solution: HMAC</a:t>
            </a:r>
          </a:p>
          <a:p>
            <a:pPr lvl="1"/>
            <a:r>
              <a:rPr lang="en-US" dirty="0" smtClean="0"/>
              <a:t>Hash-based Message Authentication Code</a:t>
            </a:r>
          </a:p>
          <a:p>
            <a:pPr lvl="2"/>
            <a:r>
              <a:rPr lang="en-US" dirty="0" smtClean="0"/>
              <a:t>Idea: provide lots of session data and a code that authenticates the data as being unchanged</a:t>
            </a:r>
          </a:p>
          <a:p>
            <a:pPr lvl="2"/>
            <a:r>
              <a:rPr lang="en-US" dirty="0" smtClean="0"/>
              <a:t>If the data or the code changes between sending and receiving, you can abort the transaction (one or the other was corrupted/tampered with).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491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State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second better solution: HMAC</a:t>
            </a:r>
          </a:p>
          <a:p>
            <a:pPr lvl="1"/>
            <a:r>
              <a:rPr lang="en-US" dirty="0" smtClean="0"/>
              <a:t>Constructing an HMAC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2514600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HMAC</a:t>
            </a:r>
            <a:r>
              <a:rPr lang="en-US" sz="2800" dirty="0"/>
              <a:t> (</a:t>
            </a:r>
            <a:r>
              <a:rPr lang="en-US" sz="2800" i="1" dirty="0" err="1"/>
              <a:t>K</a:t>
            </a:r>
            <a:r>
              <a:rPr lang="en-US" sz="2800" dirty="0" err="1"/>
              <a:t>,</a:t>
            </a:r>
            <a:r>
              <a:rPr lang="en-US" sz="2800" i="1" dirty="0" err="1"/>
              <a:t>m</a:t>
            </a:r>
            <a:r>
              <a:rPr lang="en-US" sz="2800" dirty="0"/>
              <a:t>) = </a:t>
            </a:r>
            <a:r>
              <a:rPr lang="en-US" sz="2800" i="1" dirty="0"/>
              <a:t>H</a:t>
            </a:r>
            <a:r>
              <a:rPr lang="en-US" sz="2800" dirty="0"/>
              <a:t>((</a:t>
            </a:r>
            <a:r>
              <a:rPr lang="en-US" sz="2800" i="1" dirty="0"/>
              <a:t>K</a:t>
            </a:r>
            <a:r>
              <a:rPr lang="en-US" sz="2800" dirty="0"/>
              <a:t> ⊕ </a:t>
            </a:r>
            <a:r>
              <a:rPr lang="en-US" sz="2800" i="1" dirty="0" err="1"/>
              <a:t>opad</a:t>
            </a:r>
            <a:r>
              <a:rPr lang="en-US" sz="2800" dirty="0"/>
              <a:t>) ∥ </a:t>
            </a:r>
            <a:r>
              <a:rPr lang="en-US" sz="2800" i="1" dirty="0"/>
              <a:t>H</a:t>
            </a:r>
            <a:r>
              <a:rPr lang="en-US" sz="2800" dirty="0"/>
              <a:t>((</a:t>
            </a:r>
            <a:r>
              <a:rPr lang="en-US" sz="2800" i="1" dirty="0"/>
              <a:t>K</a:t>
            </a:r>
            <a:r>
              <a:rPr lang="en-US" sz="2800" dirty="0"/>
              <a:t> ⊕ </a:t>
            </a:r>
            <a:r>
              <a:rPr lang="en-US" sz="2800" i="1" dirty="0" err="1"/>
              <a:t>ipad</a:t>
            </a:r>
            <a:r>
              <a:rPr lang="en-US" sz="2800" dirty="0"/>
              <a:t>) ∥ </a:t>
            </a:r>
            <a:r>
              <a:rPr lang="en-US" sz="2800" i="1" dirty="0"/>
              <a:t>m</a:t>
            </a:r>
            <a:r>
              <a:rPr lang="en-US" sz="2800" dirty="0"/>
              <a:t>))</a:t>
            </a:r>
            <a:endParaRPr lang="en-US" sz="2800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457200" y="3810000"/>
            <a:ext cx="3657600" cy="1752600"/>
          </a:xfrm>
          <a:prstGeom prst="wedgeRoundRectCallout">
            <a:avLst>
              <a:gd name="adj1" fmla="val -3738"/>
              <a:gd name="adj2" fmla="val -99864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K: secret key text from the server (padded to block size if smaller or the hash of the key if it is longer)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4343400" y="1066800"/>
            <a:ext cx="3124200" cy="1295400"/>
          </a:xfrm>
          <a:prstGeom prst="wedgeRoundRectCallout">
            <a:avLst>
              <a:gd name="adj1" fmla="val -107434"/>
              <a:gd name="adj2" fmla="val 74164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m: the message to be authenticated.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47800" y="6324600"/>
            <a:ext cx="4457700" cy="27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z="1800" dirty="0"/>
              <a:t>Source: http://tools.ietf.org/html/rfc2104</a:t>
            </a:r>
          </a:p>
        </p:txBody>
      </p:sp>
    </p:spTree>
    <p:extLst>
      <p:ext uri="{BB962C8B-B14F-4D97-AF65-F5344CB8AC3E}">
        <p14:creationId xmlns:p14="http://schemas.microsoft.com/office/powerpoint/2010/main" val="3140205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State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second better solution: HMAC</a:t>
            </a:r>
          </a:p>
          <a:p>
            <a:pPr lvl="1"/>
            <a:r>
              <a:rPr lang="en-US" dirty="0" smtClean="0"/>
              <a:t>Constructing an HMAC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2514600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HMAC</a:t>
            </a:r>
            <a:r>
              <a:rPr lang="en-US" sz="2800" dirty="0"/>
              <a:t> (</a:t>
            </a:r>
            <a:r>
              <a:rPr lang="en-US" sz="2800" i="1" dirty="0" err="1"/>
              <a:t>K</a:t>
            </a:r>
            <a:r>
              <a:rPr lang="en-US" sz="2800" dirty="0" err="1"/>
              <a:t>,</a:t>
            </a:r>
            <a:r>
              <a:rPr lang="en-US" sz="2800" i="1" dirty="0" err="1"/>
              <a:t>m</a:t>
            </a:r>
            <a:r>
              <a:rPr lang="en-US" sz="2800" dirty="0"/>
              <a:t>) = </a:t>
            </a:r>
            <a:r>
              <a:rPr lang="en-US" sz="2800" i="1" dirty="0"/>
              <a:t>H</a:t>
            </a:r>
            <a:r>
              <a:rPr lang="en-US" sz="2800" dirty="0"/>
              <a:t>((</a:t>
            </a:r>
            <a:r>
              <a:rPr lang="en-US" sz="2800" i="1" dirty="0"/>
              <a:t>K</a:t>
            </a:r>
            <a:r>
              <a:rPr lang="en-US" sz="2800" dirty="0"/>
              <a:t> ⊕ </a:t>
            </a:r>
            <a:r>
              <a:rPr lang="en-US" sz="2800" i="1" dirty="0" err="1"/>
              <a:t>opad</a:t>
            </a:r>
            <a:r>
              <a:rPr lang="en-US" sz="2800" dirty="0"/>
              <a:t>) ∥ </a:t>
            </a:r>
            <a:r>
              <a:rPr lang="en-US" sz="2800" i="1" dirty="0"/>
              <a:t>H</a:t>
            </a:r>
            <a:r>
              <a:rPr lang="en-US" sz="2800" dirty="0"/>
              <a:t>((</a:t>
            </a:r>
            <a:r>
              <a:rPr lang="en-US" sz="2800" i="1" dirty="0"/>
              <a:t>K</a:t>
            </a:r>
            <a:r>
              <a:rPr lang="en-US" sz="2800" dirty="0"/>
              <a:t> ⊕ </a:t>
            </a:r>
            <a:r>
              <a:rPr lang="en-US" sz="2800" i="1" dirty="0" err="1"/>
              <a:t>ipad</a:t>
            </a:r>
            <a:r>
              <a:rPr lang="en-US" sz="2800" dirty="0"/>
              <a:t>) ∥ </a:t>
            </a:r>
            <a:r>
              <a:rPr lang="en-US" sz="2800" i="1" dirty="0"/>
              <a:t>m</a:t>
            </a:r>
            <a:r>
              <a:rPr lang="en-US" sz="2800" dirty="0"/>
              <a:t>))</a:t>
            </a:r>
            <a:endParaRPr lang="en-US" sz="2800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2743200" y="3766457"/>
            <a:ext cx="2590800" cy="1034143"/>
          </a:xfrm>
          <a:prstGeom prst="wedgeRoundRectCallout">
            <a:avLst>
              <a:gd name="adj1" fmla="val -5179"/>
              <a:gd name="adj2" fmla="val -125127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>
                <a:solidFill>
                  <a:schemeClr val="tx1"/>
                </a:solidFill>
              </a:rPr>
              <a:t>⊕: </a:t>
            </a:r>
            <a:r>
              <a:rPr lang="en-US" sz="2400" dirty="0" smtClean="0">
                <a:solidFill>
                  <a:schemeClr val="tx1"/>
                </a:solidFill>
              </a:rPr>
              <a:t>Exclusive or (XOR) operation.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5715000" y="3766457"/>
            <a:ext cx="2438400" cy="1034143"/>
          </a:xfrm>
          <a:prstGeom prst="wedgeRoundRectCallout">
            <a:avLst>
              <a:gd name="adj1" fmla="val -71848"/>
              <a:gd name="adj2" fmla="val -123582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>
                <a:solidFill>
                  <a:schemeClr val="tx1"/>
                </a:solidFill>
              </a:rPr>
              <a:t>∥: </a:t>
            </a:r>
            <a:r>
              <a:rPr lang="en-US" sz="2400" dirty="0" smtClean="0">
                <a:solidFill>
                  <a:schemeClr val="tx1"/>
                </a:solidFill>
              </a:rPr>
              <a:t>Concatenation operation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47800" y="6324600"/>
            <a:ext cx="4457700" cy="27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z="1800" dirty="0"/>
              <a:t>Source: http://tools.ietf.org/html/rfc2104</a:t>
            </a:r>
          </a:p>
        </p:txBody>
      </p:sp>
    </p:spTree>
    <p:extLst>
      <p:ext uri="{BB962C8B-B14F-4D97-AF65-F5344CB8AC3E}">
        <p14:creationId xmlns:p14="http://schemas.microsoft.com/office/powerpoint/2010/main" val="25870025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State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second better solution: HMAC</a:t>
            </a:r>
          </a:p>
          <a:p>
            <a:pPr lvl="1"/>
            <a:r>
              <a:rPr lang="en-US" dirty="0" smtClean="0"/>
              <a:t>Constructing an HMAC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2514600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HMAC</a:t>
            </a:r>
            <a:r>
              <a:rPr lang="en-US" sz="2800" dirty="0"/>
              <a:t> (</a:t>
            </a:r>
            <a:r>
              <a:rPr lang="en-US" sz="2800" i="1" dirty="0" err="1"/>
              <a:t>K</a:t>
            </a:r>
            <a:r>
              <a:rPr lang="en-US" sz="2800" dirty="0" err="1"/>
              <a:t>,</a:t>
            </a:r>
            <a:r>
              <a:rPr lang="en-US" sz="2800" i="1" dirty="0" err="1"/>
              <a:t>m</a:t>
            </a:r>
            <a:r>
              <a:rPr lang="en-US" sz="2800" dirty="0"/>
              <a:t>) = </a:t>
            </a:r>
            <a:r>
              <a:rPr lang="en-US" sz="2800" i="1" dirty="0"/>
              <a:t>H</a:t>
            </a:r>
            <a:r>
              <a:rPr lang="en-US" sz="2800" dirty="0"/>
              <a:t>((</a:t>
            </a:r>
            <a:r>
              <a:rPr lang="en-US" sz="2800" i="1" dirty="0"/>
              <a:t>K</a:t>
            </a:r>
            <a:r>
              <a:rPr lang="en-US" sz="2800" dirty="0"/>
              <a:t> ⊕ </a:t>
            </a:r>
            <a:r>
              <a:rPr lang="en-US" sz="2800" i="1" dirty="0" err="1"/>
              <a:t>opad</a:t>
            </a:r>
            <a:r>
              <a:rPr lang="en-US" sz="2800" dirty="0"/>
              <a:t>) ∥ </a:t>
            </a:r>
            <a:r>
              <a:rPr lang="en-US" sz="2800" i="1" dirty="0"/>
              <a:t>H</a:t>
            </a:r>
            <a:r>
              <a:rPr lang="en-US" sz="2800" dirty="0"/>
              <a:t>((</a:t>
            </a:r>
            <a:r>
              <a:rPr lang="en-US" sz="2800" i="1" dirty="0"/>
              <a:t>K</a:t>
            </a:r>
            <a:r>
              <a:rPr lang="en-US" sz="2800" dirty="0"/>
              <a:t> ⊕ </a:t>
            </a:r>
            <a:r>
              <a:rPr lang="en-US" sz="2800" i="1" dirty="0" err="1"/>
              <a:t>ipad</a:t>
            </a:r>
            <a:r>
              <a:rPr lang="en-US" sz="2800" dirty="0"/>
              <a:t>) ∥ </a:t>
            </a:r>
            <a:r>
              <a:rPr lang="en-US" sz="2800" i="1" dirty="0"/>
              <a:t>m</a:t>
            </a:r>
            <a:r>
              <a:rPr lang="en-US" sz="2800" dirty="0"/>
              <a:t>))</a:t>
            </a:r>
            <a:endParaRPr lang="en-US" sz="2800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1752600" y="3791338"/>
            <a:ext cx="3276600" cy="1695062"/>
          </a:xfrm>
          <a:prstGeom prst="wedgeRoundRectCallout">
            <a:avLst>
              <a:gd name="adj1" fmla="val 32980"/>
              <a:gd name="adj2" fmla="val -98205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err="1" smtClean="0">
                <a:solidFill>
                  <a:schemeClr val="tx1"/>
                </a:solidFill>
              </a:rPr>
              <a:t>opad</a:t>
            </a:r>
            <a:r>
              <a:rPr lang="en-US" sz="2400" dirty="0" smtClean="0">
                <a:solidFill>
                  <a:schemeClr val="tx1"/>
                </a:solidFill>
              </a:rPr>
              <a:t>: (outer padding) one block length of 0x5c characters repeating.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5410200" y="3766456"/>
            <a:ext cx="3124200" cy="1719943"/>
          </a:xfrm>
          <a:prstGeom prst="wedgeRoundRectCallout">
            <a:avLst>
              <a:gd name="adj1" fmla="val -7338"/>
              <a:gd name="adj2" fmla="val -96457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err="1" smtClean="0">
                <a:solidFill>
                  <a:schemeClr val="tx1"/>
                </a:solidFill>
              </a:rPr>
              <a:t>ipad</a:t>
            </a:r>
            <a:r>
              <a:rPr lang="en-US" sz="2400" dirty="0" smtClean="0">
                <a:solidFill>
                  <a:schemeClr val="tx1"/>
                </a:solidFill>
              </a:rPr>
              <a:t>:  (inner padding) one block length of 0x36 characters repeating.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47800" y="6324600"/>
            <a:ext cx="4457700" cy="27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z="1800" dirty="0"/>
              <a:t>Source: http://tools.ietf.org/html/rfc2104</a:t>
            </a:r>
          </a:p>
        </p:txBody>
      </p:sp>
    </p:spTree>
    <p:extLst>
      <p:ext uri="{BB962C8B-B14F-4D97-AF65-F5344CB8AC3E}">
        <p14:creationId xmlns:p14="http://schemas.microsoft.com/office/powerpoint/2010/main" val="10044549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State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second better solution: HMAC</a:t>
            </a:r>
          </a:p>
          <a:p>
            <a:pPr lvl="1"/>
            <a:r>
              <a:rPr lang="en-US" dirty="0" smtClean="0"/>
              <a:t>Constructing an HMAC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2514600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HMAC</a:t>
            </a:r>
            <a:r>
              <a:rPr lang="en-US" sz="2800" dirty="0"/>
              <a:t> (</a:t>
            </a:r>
            <a:r>
              <a:rPr lang="en-US" sz="2800" i="1" dirty="0" err="1"/>
              <a:t>K</a:t>
            </a:r>
            <a:r>
              <a:rPr lang="en-US" sz="2800" dirty="0" err="1"/>
              <a:t>,</a:t>
            </a:r>
            <a:r>
              <a:rPr lang="en-US" sz="2800" i="1" dirty="0" err="1"/>
              <a:t>m</a:t>
            </a:r>
            <a:r>
              <a:rPr lang="en-US" sz="2800" dirty="0"/>
              <a:t>) = </a:t>
            </a:r>
            <a:r>
              <a:rPr lang="en-US" sz="2800" i="1" dirty="0"/>
              <a:t>H</a:t>
            </a:r>
            <a:r>
              <a:rPr lang="en-US" sz="2800" dirty="0"/>
              <a:t>((</a:t>
            </a:r>
            <a:r>
              <a:rPr lang="en-US" sz="2800" i="1" dirty="0"/>
              <a:t>K</a:t>
            </a:r>
            <a:r>
              <a:rPr lang="en-US" sz="2800" dirty="0"/>
              <a:t> ⊕ </a:t>
            </a:r>
            <a:r>
              <a:rPr lang="en-US" sz="2800" i="1" dirty="0" err="1"/>
              <a:t>opad</a:t>
            </a:r>
            <a:r>
              <a:rPr lang="en-US" sz="2800" dirty="0"/>
              <a:t>) ∥ </a:t>
            </a:r>
            <a:r>
              <a:rPr lang="en-US" sz="2800" i="1" dirty="0"/>
              <a:t>H</a:t>
            </a:r>
            <a:r>
              <a:rPr lang="en-US" sz="2800" dirty="0"/>
              <a:t>((</a:t>
            </a:r>
            <a:r>
              <a:rPr lang="en-US" sz="2800" i="1" dirty="0"/>
              <a:t>K</a:t>
            </a:r>
            <a:r>
              <a:rPr lang="en-US" sz="2800" dirty="0"/>
              <a:t> ⊕ </a:t>
            </a:r>
            <a:r>
              <a:rPr lang="en-US" sz="2800" i="1" dirty="0" err="1"/>
              <a:t>ipad</a:t>
            </a:r>
            <a:r>
              <a:rPr lang="en-US" sz="2800" dirty="0"/>
              <a:t>) ∥ </a:t>
            </a:r>
            <a:r>
              <a:rPr lang="en-US" sz="2800" i="1" dirty="0"/>
              <a:t>m</a:t>
            </a:r>
            <a:r>
              <a:rPr lang="en-US" sz="2800" dirty="0"/>
              <a:t>))</a:t>
            </a:r>
            <a:endParaRPr lang="en-US" sz="2800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990600" y="3791338"/>
            <a:ext cx="3276600" cy="1390262"/>
          </a:xfrm>
          <a:prstGeom prst="wedgeRoundRectCallout">
            <a:avLst>
              <a:gd name="adj1" fmla="val 14469"/>
              <a:gd name="adj2" fmla="val -109803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H: a cryptographic hash function (MD5, SHA1, SHA256, etc.)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47800" y="6324600"/>
            <a:ext cx="4457700" cy="27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z="1800" dirty="0"/>
              <a:t>Source: http://tools.ietf.org/html/rfc2104</a:t>
            </a:r>
          </a:p>
        </p:txBody>
      </p:sp>
    </p:spTree>
    <p:extLst>
      <p:ext uri="{BB962C8B-B14F-4D97-AF65-F5344CB8AC3E}">
        <p14:creationId xmlns:p14="http://schemas.microsoft.com/office/powerpoint/2010/main" val="6574416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State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second better solution: HMAC</a:t>
            </a:r>
          </a:p>
          <a:p>
            <a:pPr lvl="1"/>
            <a:r>
              <a:rPr lang="en-US" dirty="0" smtClean="0"/>
              <a:t>Constructing an HMAC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2514600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HMAC</a:t>
            </a:r>
            <a:r>
              <a:rPr lang="en-US" sz="2800" dirty="0"/>
              <a:t> (</a:t>
            </a:r>
            <a:r>
              <a:rPr lang="en-US" sz="2800" i="1" dirty="0" err="1"/>
              <a:t>K</a:t>
            </a:r>
            <a:r>
              <a:rPr lang="en-US" sz="2800" dirty="0" err="1"/>
              <a:t>,</a:t>
            </a:r>
            <a:r>
              <a:rPr lang="en-US" sz="2800" i="1" dirty="0" err="1"/>
              <a:t>m</a:t>
            </a:r>
            <a:r>
              <a:rPr lang="en-US" sz="2800" dirty="0"/>
              <a:t>) = </a:t>
            </a:r>
            <a:r>
              <a:rPr lang="en-US" sz="2800" i="1" dirty="0"/>
              <a:t>H</a:t>
            </a:r>
            <a:r>
              <a:rPr lang="en-US" sz="2800" dirty="0"/>
              <a:t>((</a:t>
            </a:r>
            <a:r>
              <a:rPr lang="en-US" sz="2800" i="1" dirty="0"/>
              <a:t>K</a:t>
            </a:r>
            <a:r>
              <a:rPr lang="en-US" sz="2800" dirty="0"/>
              <a:t> ⊕ </a:t>
            </a:r>
            <a:r>
              <a:rPr lang="en-US" sz="2800" i="1" dirty="0" err="1"/>
              <a:t>opad</a:t>
            </a:r>
            <a:r>
              <a:rPr lang="en-US" sz="2800" dirty="0"/>
              <a:t>) ∥ </a:t>
            </a:r>
            <a:r>
              <a:rPr lang="en-US" sz="2800" i="1" dirty="0"/>
              <a:t>H</a:t>
            </a:r>
            <a:r>
              <a:rPr lang="en-US" sz="2800" dirty="0"/>
              <a:t>((</a:t>
            </a:r>
            <a:r>
              <a:rPr lang="en-US" sz="2800" i="1" dirty="0"/>
              <a:t>K</a:t>
            </a:r>
            <a:r>
              <a:rPr lang="en-US" sz="2800" dirty="0"/>
              <a:t> ⊕ </a:t>
            </a:r>
            <a:r>
              <a:rPr lang="en-US" sz="2800" i="1" dirty="0" err="1"/>
              <a:t>ipad</a:t>
            </a:r>
            <a:r>
              <a:rPr lang="en-US" sz="2800" dirty="0"/>
              <a:t>) ∥ </a:t>
            </a:r>
            <a:r>
              <a:rPr lang="en-US" sz="2800" i="1" dirty="0"/>
              <a:t>m</a:t>
            </a:r>
            <a:r>
              <a:rPr lang="en-US" sz="2800" dirty="0"/>
              <a:t>))</a:t>
            </a:r>
            <a:endParaRPr lang="en-US" sz="2800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990600" y="3791338"/>
            <a:ext cx="3276600" cy="1390262"/>
          </a:xfrm>
          <a:prstGeom prst="wedgeRoundRectCallout">
            <a:avLst>
              <a:gd name="adj1" fmla="val 14469"/>
              <a:gd name="adj2" fmla="val -109803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H: a cryptographic hash function (MD5, SHA1, SHA256, etc.)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572000" y="3657600"/>
            <a:ext cx="4191000" cy="2133600"/>
          </a:xfrm>
          <a:prstGeom prst="wedgeRoundRectCallout">
            <a:avLst>
              <a:gd name="adj1" fmla="val -86814"/>
              <a:gd name="adj2" fmla="val 726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Although there are no current attacks on MD5 HMAC (unlike plain MD5), “attacks always get better; they never get worse.” (</a:t>
            </a:r>
            <a:r>
              <a:rPr lang="en-US" sz="2400" dirty="0" err="1" smtClean="0">
                <a:solidFill>
                  <a:schemeClr val="tx1"/>
                </a:solidFill>
              </a:rPr>
              <a:t>Schneier</a:t>
            </a:r>
            <a:r>
              <a:rPr lang="en-US" sz="2400" dirty="0" smtClean="0">
                <a:solidFill>
                  <a:schemeClr val="tx1"/>
                </a:solidFill>
              </a:rPr>
              <a:t>, 2011)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47800" y="6324600"/>
            <a:ext cx="4457700" cy="27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z="1800" dirty="0"/>
              <a:t>Source: http://tools.ietf.org/html/rfc2104</a:t>
            </a:r>
          </a:p>
        </p:txBody>
      </p:sp>
    </p:spTree>
    <p:extLst>
      <p:ext uri="{BB962C8B-B14F-4D97-AF65-F5344CB8AC3E}">
        <p14:creationId xmlns:p14="http://schemas.microsoft.com/office/powerpoint/2010/main" val="30176075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State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second better solution: HMAC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1905000"/>
            <a:ext cx="8077200" cy="38100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/>
              </a:rPr>
              <a:t>&lt;!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DOCTYPE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html&gt;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html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head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title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Pay for Pizza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title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head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body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action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submit_order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method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"get"&gt;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the total cost is 5.50.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are you sure you would like to order?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"hidden"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"item-id"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"1384634"&gt;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"hidden"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qty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"1"&gt;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"hidden"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"address"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      </a:t>
            </a:r>
            <a:r>
              <a:rPr lang="en-US" dirty="0" smtClean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"123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Main St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,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Stanford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,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CA"&gt;</a:t>
            </a:r>
            <a:endParaRPr lang="en-US" dirty="0">
              <a:solidFill>
                <a:srgbClr val="0000FF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</a:t>
            </a:r>
            <a:endParaRPr lang="en-US" sz="1600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058466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State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second better solution: HMAC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1905000"/>
            <a:ext cx="8077200" cy="38100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         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"hidden"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credit_card_no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        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       </a:t>
            </a:r>
            <a:r>
              <a:rPr lang="en-US" dirty="0" smtClean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"5555 1234 4321 9876"&gt;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"hidden"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exp_date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"1/2012"&gt;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"hidden"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"price"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"5.50"&gt;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"hidden"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"signature"</a:t>
            </a:r>
          </a:p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               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"a2a30984f302c843284e9372438b33d2"&gt;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"submit"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 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"pay"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"yes"&gt;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"submit"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 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"pay"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"no"&gt;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body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html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endParaRPr lang="en-US" sz="1600" dirty="0">
              <a:latin typeface="Times New Roman"/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1687286" y="4419600"/>
            <a:ext cx="3276600" cy="1390262"/>
          </a:xfrm>
          <a:prstGeom prst="wedgeRoundRectCallout">
            <a:avLst>
              <a:gd name="adj1" fmla="val 26999"/>
              <a:gd name="adj2" fmla="val -112488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HMAC of the concatenation of all the hidden data.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0447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State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second better solution: HMAC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1905000"/>
            <a:ext cx="8077200" cy="38100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         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"hidden"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credit_card_no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        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       </a:t>
            </a:r>
            <a:r>
              <a:rPr lang="en-US" dirty="0" smtClean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"5555 1234 4321 9876"&gt;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"hidden"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exp_date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"1/2012"&gt;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"hidden"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"price"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"5.50"&gt;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"hidden"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"signature"</a:t>
            </a:r>
          </a:p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               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"a2a30984f302c843284e9372438b33d2"&gt;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"submit"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 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"pay"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"yes"&gt;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"submit"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 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"pay"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"no"&gt;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body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html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endParaRPr lang="en-US" sz="1600" dirty="0">
              <a:latin typeface="Times New Roman"/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5638800" y="4419600"/>
            <a:ext cx="3276600" cy="1390262"/>
          </a:xfrm>
          <a:prstGeom prst="wedgeRoundRectCallout">
            <a:avLst>
              <a:gd name="adj1" fmla="val -48179"/>
              <a:gd name="adj2" fmla="val -150743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Why include all this extra data?  Why not just HMAC the price?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1687286" y="4419600"/>
            <a:ext cx="3276600" cy="1390262"/>
          </a:xfrm>
          <a:prstGeom prst="wedgeRoundRectCallout">
            <a:avLst>
              <a:gd name="adj1" fmla="val 26999"/>
              <a:gd name="adj2" fmla="val -112488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HMAC of the concatenation of all the hidden data.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803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week’s expected outcomes</a:t>
            </a:r>
          </a:p>
          <a:p>
            <a:r>
              <a:rPr lang="en-US" dirty="0" smtClean="0"/>
              <a:t>This week’s topics</a:t>
            </a:r>
          </a:p>
          <a:p>
            <a:r>
              <a:rPr lang="en-US" dirty="0" smtClean="0"/>
              <a:t>This week’s homework</a:t>
            </a:r>
          </a:p>
          <a:p>
            <a:r>
              <a:rPr lang="en-US" dirty="0" smtClean="0"/>
              <a:t>Upcoming deadlines</a:t>
            </a:r>
          </a:p>
          <a:p>
            <a:r>
              <a:rPr lang="en-US" dirty="0" smtClean="0"/>
              <a:t>Question &amp; answer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47CB-F391-4DAB-9FB4-A73A580B607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69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State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second better solution: HMAC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1905000"/>
            <a:ext cx="8077200" cy="38100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         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"hidden"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credit_card_no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        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       </a:t>
            </a:r>
            <a:r>
              <a:rPr lang="en-US" dirty="0" smtClean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"5555 1234 4321 9876"&gt;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"hidden"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exp_date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"1/2012"&gt;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"hidden"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"price"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"5.50"&gt;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"hidden"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"signature"</a:t>
            </a:r>
          </a:p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               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"a2a30984f302c843284e9372438b33d2"&gt;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"submit"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 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"pay"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"yes"&gt;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"submit"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 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"pay"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"no"&gt;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body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html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endParaRPr lang="en-US" sz="1600" dirty="0">
              <a:latin typeface="Times New Roman"/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4419600" y="4572000"/>
            <a:ext cx="3276600" cy="1390262"/>
          </a:xfrm>
          <a:prstGeom prst="wedgeRoundRectCallout">
            <a:avLst>
              <a:gd name="adj1" fmla="val -40206"/>
              <a:gd name="adj2" fmla="val -119871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Is this HMAC secure?  What would it take to forge the HMAC?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1802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State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second better solution: HMAC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1905000"/>
            <a:ext cx="8077200" cy="38100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         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"hidden"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credit_card_no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        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       </a:t>
            </a:r>
            <a:r>
              <a:rPr lang="en-US" dirty="0" smtClean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"5555 1234 4321 9876"&gt;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"hidden"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exp_date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"1/2012"&gt;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"hidden"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"price"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"5.50"&gt;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"hidden"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"signature"</a:t>
            </a:r>
          </a:p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               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"a2a30984f302c843284e9372438b33d2"&gt;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"submit"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 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"pay"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"yes"&gt;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"submit"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 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"pay"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"no"&gt;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body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html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endParaRPr lang="en-US" sz="1600" dirty="0">
              <a:latin typeface="Times New Roman"/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4223657" y="3200400"/>
            <a:ext cx="2895600" cy="990600"/>
          </a:xfrm>
          <a:prstGeom prst="wedgeRoundRectCallout">
            <a:avLst>
              <a:gd name="adj1" fmla="val -40206"/>
              <a:gd name="adj2" fmla="val -119871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What’s wrong with this?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4616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State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second better solution: HMAC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7260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State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Another incremental improvement: POST</a:t>
            </a:r>
          </a:p>
          <a:p>
            <a:pPr lvl="1"/>
            <a:r>
              <a:rPr lang="en-US" dirty="0" smtClean="0"/>
              <a:t>Problems with GET</a:t>
            </a:r>
          </a:p>
          <a:p>
            <a:pPr lvl="2"/>
            <a:r>
              <a:rPr lang="en-US" dirty="0" smtClean="0"/>
              <a:t>Any information transmitted via GET is visible in the URL, and is therefore vulnerable to:</a:t>
            </a:r>
          </a:p>
          <a:p>
            <a:pPr lvl="3"/>
            <a:r>
              <a:rPr lang="en-US" dirty="0" smtClean="0"/>
              <a:t>Shoulder surfers</a:t>
            </a:r>
          </a:p>
          <a:p>
            <a:pPr lvl="3"/>
            <a:r>
              <a:rPr lang="en-US" dirty="0" smtClean="0"/>
              <a:t>People who copy and paste URLs into email or Facebook posts without looking at what’s in them.</a:t>
            </a:r>
          </a:p>
          <a:p>
            <a:pPr lvl="2"/>
            <a:r>
              <a:rPr lang="en-US" dirty="0" smtClean="0"/>
              <a:t>Also, GET URLs appear in “</a:t>
            </a:r>
            <a:r>
              <a:rPr lang="en-US" dirty="0" err="1" smtClean="0"/>
              <a:t>referer</a:t>
            </a:r>
            <a:r>
              <a:rPr lang="en-US" dirty="0" smtClean="0"/>
              <a:t> (sic) logs”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7014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State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Another incremental improvement: POST</a:t>
            </a:r>
          </a:p>
          <a:p>
            <a:pPr lvl="1"/>
            <a:r>
              <a:rPr lang="en-US" dirty="0" smtClean="0"/>
              <a:t>Problems with GET</a:t>
            </a:r>
          </a:p>
          <a:p>
            <a:pPr lvl="2"/>
            <a:r>
              <a:rPr lang="en-US" dirty="0" smtClean="0"/>
              <a:t>Any information transmitted via GET is visible in the URL, and is therefore vulnerable to:</a:t>
            </a:r>
          </a:p>
          <a:p>
            <a:pPr lvl="3"/>
            <a:r>
              <a:rPr lang="en-US" dirty="0" smtClean="0"/>
              <a:t>Shoulder surfers</a:t>
            </a:r>
          </a:p>
          <a:p>
            <a:pPr lvl="3"/>
            <a:r>
              <a:rPr lang="en-US" dirty="0" smtClean="0"/>
              <a:t>People who copy and paste URLs into email or Facebook posts without looking at what’s in them.</a:t>
            </a:r>
          </a:p>
          <a:p>
            <a:pPr lvl="2"/>
            <a:r>
              <a:rPr lang="en-US" dirty="0" smtClean="0"/>
              <a:t>Also, GET URLs appear in “</a:t>
            </a:r>
            <a:r>
              <a:rPr lang="en-US" dirty="0" err="1" smtClean="0"/>
              <a:t>referer</a:t>
            </a:r>
            <a:r>
              <a:rPr lang="en-US" dirty="0" smtClean="0"/>
              <a:t> (sic) logs”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2514600"/>
            <a:ext cx="8077200" cy="29718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sz="1400" dirty="0">
                <a:latin typeface="Consolas"/>
              </a:rPr>
              <a:t>GET </a:t>
            </a:r>
            <a:r>
              <a:rPr lang="en-US" sz="1400" dirty="0" smtClean="0">
                <a:latin typeface="Consolas"/>
              </a:rPr>
              <a:t>/some/interesting/document/ </a:t>
            </a:r>
            <a:r>
              <a:rPr lang="en-US" sz="1400" dirty="0">
                <a:latin typeface="Consolas"/>
              </a:rPr>
              <a:t>HTTP/1.1  </a:t>
            </a:r>
          </a:p>
          <a:p>
            <a:r>
              <a:rPr lang="en-US" sz="1400" dirty="0">
                <a:latin typeface="Consolas"/>
              </a:rPr>
              <a:t>Host: </a:t>
            </a:r>
            <a:r>
              <a:rPr lang="en-US" sz="1400" dirty="0" smtClean="0">
                <a:latin typeface="Consolas"/>
              </a:rPr>
              <a:t>example.com  </a:t>
            </a:r>
            <a:endParaRPr lang="en-US" sz="1400" dirty="0">
              <a:latin typeface="Consolas"/>
            </a:endParaRPr>
          </a:p>
          <a:p>
            <a:r>
              <a:rPr lang="en-US" sz="1400" dirty="0">
                <a:latin typeface="Consolas"/>
              </a:rPr>
              <a:t>User-Agent: Mozilla/5.0 (Windows; U; Windows NT 6.1; en-US</a:t>
            </a:r>
            <a:r>
              <a:rPr lang="en-US" sz="1400" dirty="0" smtClean="0">
                <a:latin typeface="Consolas"/>
              </a:rPr>
              <a:t>;</a:t>
            </a:r>
          </a:p>
          <a:p>
            <a:r>
              <a:rPr lang="en-US" sz="1400" dirty="0" smtClean="0">
                <a:latin typeface="Consolas"/>
              </a:rPr>
              <a:t> </a:t>
            </a:r>
            <a:r>
              <a:rPr lang="en-US" sz="1400" dirty="0">
                <a:latin typeface="Consolas"/>
              </a:rPr>
              <a:t>rv:1.9.1.5) Gecko/20091102 Firefox/3.5.5 (.NET CLR 3.5.30729)  </a:t>
            </a:r>
          </a:p>
          <a:p>
            <a:r>
              <a:rPr lang="en-US" sz="1400" dirty="0">
                <a:latin typeface="Consolas"/>
              </a:rPr>
              <a:t>Accept: </a:t>
            </a:r>
            <a:r>
              <a:rPr lang="en-US" sz="1400" dirty="0" smtClean="0">
                <a:latin typeface="Consolas"/>
              </a:rPr>
              <a:t>text/</a:t>
            </a:r>
            <a:r>
              <a:rPr lang="en-US" sz="1400" dirty="0" err="1" smtClean="0">
                <a:latin typeface="Consolas"/>
              </a:rPr>
              <a:t>html,application</a:t>
            </a:r>
            <a:r>
              <a:rPr lang="en-US" sz="1400" dirty="0" smtClean="0">
                <a:latin typeface="Consolas"/>
              </a:rPr>
              <a:t>/</a:t>
            </a:r>
            <a:r>
              <a:rPr lang="en-US" sz="1400" dirty="0" err="1" smtClean="0">
                <a:latin typeface="Consolas"/>
              </a:rPr>
              <a:t>xhtml+xml,application</a:t>
            </a:r>
            <a:r>
              <a:rPr lang="en-US" sz="1400" dirty="0" smtClean="0">
                <a:latin typeface="Consolas"/>
              </a:rPr>
              <a:t>/xml</a:t>
            </a:r>
          </a:p>
          <a:p>
            <a:r>
              <a:rPr lang="en-US" sz="1400" dirty="0" smtClean="0">
                <a:latin typeface="Consolas"/>
              </a:rPr>
              <a:t>Accept-Language</a:t>
            </a:r>
            <a:r>
              <a:rPr lang="en-US" sz="1400" dirty="0">
                <a:latin typeface="Consolas"/>
              </a:rPr>
              <a:t>: </a:t>
            </a:r>
            <a:r>
              <a:rPr lang="en-US" sz="1400" dirty="0" err="1">
                <a:latin typeface="Consolas"/>
              </a:rPr>
              <a:t>en-us,en;q</a:t>
            </a:r>
            <a:r>
              <a:rPr lang="en-US" sz="1400" dirty="0">
                <a:latin typeface="Consolas"/>
              </a:rPr>
              <a:t>=0.5  </a:t>
            </a:r>
          </a:p>
          <a:p>
            <a:r>
              <a:rPr lang="en-US" sz="1400" dirty="0">
                <a:latin typeface="Consolas"/>
              </a:rPr>
              <a:t>Accept-Encoding: </a:t>
            </a:r>
            <a:r>
              <a:rPr lang="en-US" sz="1400" dirty="0" err="1">
                <a:latin typeface="Consolas"/>
              </a:rPr>
              <a:t>gzip,deflate</a:t>
            </a:r>
            <a:r>
              <a:rPr lang="en-US" sz="1400" dirty="0">
                <a:latin typeface="Consolas"/>
              </a:rPr>
              <a:t>  </a:t>
            </a:r>
          </a:p>
          <a:p>
            <a:r>
              <a:rPr lang="en-US" sz="1400" dirty="0">
                <a:latin typeface="Consolas"/>
              </a:rPr>
              <a:t>Accept-Charset: ISO-8859-1,utf-8;q=0.7,*;q=0.7  </a:t>
            </a:r>
          </a:p>
          <a:p>
            <a:r>
              <a:rPr lang="en-US" sz="1400" dirty="0">
                <a:latin typeface="Consolas"/>
              </a:rPr>
              <a:t>Keep-Alive: 300  </a:t>
            </a:r>
          </a:p>
          <a:p>
            <a:r>
              <a:rPr lang="en-US" sz="1400" dirty="0">
                <a:latin typeface="Consolas"/>
              </a:rPr>
              <a:t>Connection: keep-alive  </a:t>
            </a:r>
          </a:p>
          <a:p>
            <a:r>
              <a:rPr lang="en-US" sz="1400" dirty="0" smtClean="0">
                <a:latin typeface="Consolas"/>
              </a:rPr>
              <a:t>Pragma</a:t>
            </a:r>
            <a:r>
              <a:rPr lang="en-US" sz="1400" dirty="0">
                <a:latin typeface="Consolas"/>
              </a:rPr>
              <a:t>: no-cache  </a:t>
            </a:r>
          </a:p>
          <a:p>
            <a:r>
              <a:rPr lang="en-US" sz="1400" dirty="0">
                <a:latin typeface="Consolas"/>
              </a:rPr>
              <a:t>Cache-Control: </a:t>
            </a:r>
            <a:r>
              <a:rPr lang="en-US" sz="1400" dirty="0" smtClean="0">
                <a:latin typeface="Consolas"/>
              </a:rPr>
              <a:t>no-cache</a:t>
            </a:r>
          </a:p>
          <a:p>
            <a:r>
              <a:rPr lang="en-US" sz="1400" dirty="0" err="1" smtClean="0">
                <a:latin typeface="Consolas"/>
              </a:rPr>
              <a:t>Referer</a:t>
            </a:r>
            <a:r>
              <a:rPr lang="en-US" sz="1400" dirty="0">
                <a:latin typeface="Consolas"/>
              </a:rPr>
              <a:t>: http://pizza.com/submit_order?session-id=r2t5uvjq435r4q7ib3vtdjq120 </a:t>
            </a:r>
            <a:endParaRPr lang="en-US" sz="1400" dirty="0" smtClean="0">
              <a:latin typeface="Consolas"/>
            </a:endParaRPr>
          </a:p>
          <a:p>
            <a:r>
              <a:rPr lang="en-US" sz="1400" dirty="0" smtClean="0">
                <a:latin typeface="Consolas"/>
              </a:rPr>
              <a:t> </a:t>
            </a:r>
            <a:endParaRPr lang="en-US" sz="1200" dirty="0">
              <a:latin typeface="Times New Roman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4724400" y="990600"/>
            <a:ext cx="3657600" cy="1219200"/>
          </a:xfrm>
          <a:prstGeom prst="wedgeRoundRectCallout">
            <a:avLst>
              <a:gd name="adj1" fmla="val -37910"/>
              <a:gd name="adj2" fmla="val 104264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Typical header of a GET request.  What’s wrong?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5852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State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Another incremental improvement: POST</a:t>
            </a:r>
          </a:p>
          <a:p>
            <a:pPr lvl="1"/>
            <a:r>
              <a:rPr lang="en-US" dirty="0" smtClean="0"/>
              <a:t>Problems with GET</a:t>
            </a:r>
          </a:p>
          <a:p>
            <a:pPr lvl="2"/>
            <a:r>
              <a:rPr lang="en-US" dirty="0" smtClean="0"/>
              <a:t>Any information transmitted via GET is visible in the URL, and is therefore vulnerable to:</a:t>
            </a:r>
          </a:p>
          <a:p>
            <a:pPr lvl="3"/>
            <a:r>
              <a:rPr lang="en-US" dirty="0" smtClean="0"/>
              <a:t>Shoulder surfers</a:t>
            </a:r>
          </a:p>
          <a:p>
            <a:pPr lvl="3"/>
            <a:r>
              <a:rPr lang="en-US" dirty="0" smtClean="0"/>
              <a:t>People who copy and paste URLs into email or Facebook posts without looking at what’s in them.</a:t>
            </a:r>
          </a:p>
          <a:p>
            <a:pPr lvl="2"/>
            <a:r>
              <a:rPr lang="en-US" dirty="0" smtClean="0"/>
              <a:t>Also, GET URLs appear in “</a:t>
            </a:r>
            <a:r>
              <a:rPr lang="en-US" dirty="0" err="1" smtClean="0"/>
              <a:t>referer</a:t>
            </a:r>
            <a:r>
              <a:rPr lang="en-US" dirty="0" smtClean="0"/>
              <a:t> (sic) logs”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2514600"/>
            <a:ext cx="8077200" cy="29718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sz="1400" dirty="0">
                <a:latin typeface="Consolas"/>
              </a:rPr>
              <a:t>GET </a:t>
            </a:r>
            <a:r>
              <a:rPr lang="en-US" sz="1400" dirty="0" smtClean="0">
                <a:latin typeface="Consolas"/>
              </a:rPr>
              <a:t>/some/interesting/document/ </a:t>
            </a:r>
            <a:r>
              <a:rPr lang="en-US" sz="1400" dirty="0">
                <a:latin typeface="Consolas"/>
              </a:rPr>
              <a:t>HTTP/1.1  </a:t>
            </a:r>
          </a:p>
          <a:p>
            <a:r>
              <a:rPr lang="en-US" sz="1400" dirty="0">
                <a:latin typeface="Consolas"/>
              </a:rPr>
              <a:t>Host: </a:t>
            </a:r>
            <a:r>
              <a:rPr lang="en-US" sz="1400" dirty="0" smtClean="0">
                <a:latin typeface="Consolas"/>
              </a:rPr>
              <a:t>example.com  </a:t>
            </a:r>
            <a:endParaRPr lang="en-US" sz="1400" dirty="0">
              <a:latin typeface="Consolas"/>
            </a:endParaRPr>
          </a:p>
          <a:p>
            <a:r>
              <a:rPr lang="en-US" sz="1400" dirty="0">
                <a:latin typeface="Consolas"/>
              </a:rPr>
              <a:t>User-Agent: Mozilla/5.0 (Windows; U; Windows NT 6.1; en-US</a:t>
            </a:r>
            <a:r>
              <a:rPr lang="en-US" sz="1400" dirty="0" smtClean="0">
                <a:latin typeface="Consolas"/>
              </a:rPr>
              <a:t>;</a:t>
            </a:r>
          </a:p>
          <a:p>
            <a:r>
              <a:rPr lang="en-US" sz="1400" dirty="0" smtClean="0">
                <a:latin typeface="Consolas"/>
              </a:rPr>
              <a:t> </a:t>
            </a:r>
            <a:r>
              <a:rPr lang="en-US" sz="1400" dirty="0">
                <a:latin typeface="Consolas"/>
              </a:rPr>
              <a:t>rv:1.9.1.5) Gecko/20091102 Firefox/3.5.5 (.NET CLR 3.5.30729)  </a:t>
            </a:r>
          </a:p>
          <a:p>
            <a:r>
              <a:rPr lang="en-US" sz="1400" dirty="0">
                <a:latin typeface="Consolas"/>
              </a:rPr>
              <a:t>Accept: </a:t>
            </a:r>
            <a:r>
              <a:rPr lang="en-US" sz="1400" dirty="0" smtClean="0">
                <a:latin typeface="Consolas"/>
              </a:rPr>
              <a:t>text/</a:t>
            </a:r>
            <a:r>
              <a:rPr lang="en-US" sz="1400" dirty="0" err="1" smtClean="0">
                <a:latin typeface="Consolas"/>
              </a:rPr>
              <a:t>html,application</a:t>
            </a:r>
            <a:r>
              <a:rPr lang="en-US" sz="1400" dirty="0" smtClean="0">
                <a:latin typeface="Consolas"/>
              </a:rPr>
              <a:t>/</a:t>
            </a:r>
            <a:r>
              <a:rPr lang="en-US" sz="1400" dirty="0" err="1" smtClean="0">
                <a:latin typeface="Consolas"/>
              </a:rPr>
              <a:t>xhtml+xml,application</a:t>
            </a:r>
            <a:r>
              <a:rPr lang="en-US" sz="1400" dirty="0" smtClean="0">
                <a:latin typeface="Consolas"/>
              </a:rPr>
              <a:t>/xml</a:t>
            </a:r>
          </a:p>
          <a:p>
            <a:r>
              <a:rPr lang="en-US" sz="1400" dirty="0" smtClean="0">
                <a:latin typeface="Consolas"/>
              </a:rPr>
              <a:t>Accept-Language</a:t>
            </a:r>
            <a:r>
              <a:rPr lang="en-US" sz="1400" dirty="0">
                <a:latin typeface="Consolas"/>
              </a:rPr>
              <a:t>: </a:t>
            </a:r>
            <a:r>
              <a:rPr lang="en-US" sz="1400" dirty="0" err="1">
                <a:latin typeface="Consolas"/>
              </a:rPr>
              <a:t>en-us,en;q</a:t>
            </a:r>
            <a:r>
              <a:rPr lang="en-US" sz="1400" dirty="0">
                <a:latin typeface="Consolas"/>
              </a:rPr>
              <a:t>=0.5  </a:t>
            </a:r>
          </a:p>
          <a:p>
            <a:r>
              <a:rPr lang="en-US" sz="1400" dirty="0">
                <a:latin typeface="Consolas"/>
              </a:rPr>
              <a:t>Accept-Encoding: </a:t>
            </a:r>
            <a:r>
              <a:rPr lang="en-US" sz="1400" dirty="0" err="1">
                <a:latin typeface="Consolas"/>
              </a:rPr>
              <a:t>gzip,deflate</a:t>
            </a:r>
            <a:r>
              <a:rPr lang="en-US" sz="1400" dirty="0">
                <a:latin typeface="Consolas"/>
              </a:rPr>
              <a:t>  </a:t>
            </a:r>
          </a:p>
          <a:p>
            <a:r>
              <a:rPr lang="en-US" sz="1400" dirty="0">
                <a:latin typeface="Consolas"/>
              </a:rPr>
              <a:t>Accept-Charset: ISO-8859-1,utf-8;q=0.7,*;q=0.7  </a:t>
            </a:r>
          </a:p>
          <a:p>
            <a:r>
              <a:rPr lang="en-US" sz="1400" dirty="0">
                <a:latin typeface="Consolas"/>
              </a:rPr>
              <a:t>Keep-Alive: 300  </a:t>
            </a:r>
          </a:p>
          <a:p>
            <a:r>
              <a:rPr lang="en-US" sz="1400" dirty="0">
                <a:latin typeface="Consolas"/>
              </a:rPr>
              <a:t>Connection: keep-alive  </a:t>
            </a:r>
          </a:p>
          <a:p>
            <a:r>
              <a:rPr lang="en-US" sz="1400" dirty="0" smtClean="0">
                <a:latin typeface="Consolas"/>
              </a:rPr>
              <a:t>Pragma</a:t>
            </a:r>
            <a:r>
              <a:rPr lang="en-US" sz="1400" dirty="0">
                <a:latin typeface="Consolas"/>
              </a:rPr>
              <a:t>: no-cache  </a:t>
            </a:r>
          </a:p>
          <a:p>
            <a:r>
              <a:rPr lang="en-US" sz="1400" dirty="0">
                <a:latin typeface="Consolas"/>
              </a:rPr>
              <a:t>Cache-Control: </a:t>
            </a:r>
            <a:r>
              <a:rPr lang="en-US" sz="1400" dirty="0" smtClean="0">
                <a:latin typeface="Consolas"/>
              </a:rPr>
              <a:t>no-cache</a:t>
            </a:r>
          </a:p>
          <a:p>
            <a:r>
              <a:rPr lang="en-US" sz="1400" dirty="0" err="1" smtClean="0">
                <a:solidFill>
                  <a:srgbClr val="C00000"/>
                </a:solidFill>
                <a:latin typeface="Consolas"/>
              </a:rPr>
              <a:t>Referer</a:t>
            </a:r>
            <a:r>
              <a:rPr lang="en-US" sz="1400" dirty="0">
                <a:solidFill>
                  <a:srgbClr val="C00000"/>
                </a:solidFill>
                <a:latin typeface="Consolas"/>
              </a:rPr>
              <a:t>: http://pizza.com/submit_order?session-id=r2t5uvjq435r4q7ib3vtdjq120 </a:t>
            </a:r>
            <a:endParaRPr lang="en-US" sz="1400" dirty="0" smtClean="0">
              <a:solidFill>
                <a:srgbClr val="C00000"/>
              </a:solidFill>
              <a:latin typeface="Consolas"/>
            </a:endParaRPr>
          </a:p>
          <a:p>
            <a:r>
              <a:rPr lang="en-US" sz="1400" dirty="0" smtClean="0">
                <a:latin typeface="Consolas"/>
              </a:rPr>
              <a:t> </a:t>
            </a:r>
            <a:endParaRPr lang="en-US" sz="1200" dirty="0">
              <a:latin typeface="Times New Roman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4876800" y="2057400"/>
            <a:ext cx="3657600" cy="2133600"/>
          </a:xfrm>
          <a:prstGeom prst="wedgeRoundRectCallout">
            <a:avLst>
              <a:gd name="adj1" fmla="val -39951"/>
              <a:gd name="adj2" fmla="val 92894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An ad, served from our site, clicked on by our customer exposes their session ID (or worse) on our site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9022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State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Another incremental improvement: POST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1905000"/>
            <a:ext cx="8077200" cy="44958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/>
              </a:rPr>
              <a:t>&lt;!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DOCTYPE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html&gt;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html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head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title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Pay for Pizza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title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head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body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action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submit_order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method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"post"&gt;</a:t>
            </a:r>
            <a:endParaRPr lang="en-US" dirty="0">
              <a:solidFill>
                <a:srgbClr val="0000FF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The total cost is 5.50.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Are you sure you would like to order?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"hidden"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session-id"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"3927a837e947df203784d309c8372b8e"&gt;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"submit"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 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"pay"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"yes"&gt;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"submit"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 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"pay"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"no"&gt;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body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html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  <a:endParaRPr lang="en-US" sz="1600" dirty="0">
              <a:solidFill>
                <a:srgbClr val="0000FF"/>
              </a:solidFill>
              <a:latin typeface="Times New Roman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5029200" y="1028700"/>
            <a:ext cx="3657600" cy="1752600"/>
          </a:xfrm>
          <a:prstGeom prst="wedgeRoundRectCallout">
            <a:avLst>
              <a:gd name="adj1" fmla="val -19543"/>
              <a:gd name="adj2" fmla="val 100347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Simple change on the form.  Remember: GET is for reading, POST is for writing.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8081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State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best solution: cookies</a:t>
            </a:r>
          </a:p>
          <a:p>
            <a:pPr lvl="1"/>
            <a:r>
              <a:rPr lang="en-US" dirty="0" smtClean="0"/>
              <a:t>Use cookies (with fallback to POST) using a session ID.  Use HMAC with a timestamp when you must prevent MITM tampering or replay attacks.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1025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State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best solution: cookies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905000"/>
            <a:ext cx="8305800" cy="44958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HTTP/1.0 200 OK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Set-Cookie: session-id=3927a837e947df203784d309c8372b8e;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Secure;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HttpOnly</a:t>
            </a:r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endParaRPr lang="en-US" sz="1600" dirty="0">
              <a:latin typeface="Consolas"/>
            </a:endParaRPr>
          </a:p>
          <a:p>
            <a:r>
              <a:rPr lang="en-US" sz="1600" dirty="0">
                <a:solidFill>
                  <a:srgbClr val="0000FF"/>
                </a:solidFill>
                <a:latin typeface="Consolas"/>
              </a:rPr>
              <a:t>&lt;!</a:t>
            </a:r>
            <a:r>
              <a:rPr lang="en-US" sz="1600" dirty="0">
                <a:solidFill>
                  <a:srgbClr val="A31515"/>
                </a:solidFill>
                <a:latin typeface="Consolas"/>
              </a:rPr>
              <a:t>DOCTYPE 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html&gt;</a:t>
            </a:r>
          </a:p>
          <a:p>
            <a:r>
              <a:rPr lang="en-US" sz="1600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sz="1600" dirty="0">
                <a:solidFill>
                  <a:srgbClr val="A31515"/>
                </a:solidFill>
                <a:latin typeface="Consolas"/>
              </a:rPr>
              <a:t>html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sz="1600" dirty="0">
                <a:solidFill>
                  <a:srgbClr val="A31515"/>
                </a:solidFill>
                <a:latin typeface="Consolas"/>
              </a:rPr>
              <a:t>head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sz="1600" dirty="0">
                <a:solidFill>
                  <a:srgbClr val="A31515"/>
                </a:solidFill>
                <a:latin typeface="Consolas"/>
              </a:rPr>
              <a:t>title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Pay for Pizza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sz="1600" dirty="0">
                <a:solidFill>
                  <a:srgbClr val="A31515"/>
                </a:solidFill>
                <a:latin typeface="Consolas"/>
              </a:rPr>
              <a:t>title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sz="1600" dirty="0">
                <a:solidFill>
                  <a:srgbClr val="A31515"/>
                </a:solidFill>
                <a:latin typeface="Consolas"/>
              </a:rPr>
              <a:t>head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sz="1600" dirty="0">
                <a:solidFill>
                  <a:srgbClr val="A31515"/>
                </a:solidFill>
                <a:latin typeface="Consolas"/>
              </a:rPr>
              <a:t>body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sz="1600" dirty="0">
                <a:solidFill>
                  <a:srgbClr val="A31515"/>
                </a:solidFill>
                <a:latin typeface="Consolas"/>
              </a:rPr>
              <a:t>form </a:t>
            </a:r>
            <a:r>
              <a:rPr lang="en-US" sz="1600" dirty="0">
                <a:solidFill>
                  <a:srgbClr val="FF0000"/>
                </a:solidFill>
                <a:latin typeface="Consolas"/>
              </a:rPr>
              <a:t>action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sz="1600" dirty="0" err="1">
                <a:solidFill>
                  <a:srgbClr val="0000FF"/>
                </a:solidFill>
                <a:latin typeface="Consolas"/>
              </a:rPr>
              <a:t>submit_order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" </a:t>
            </a:r>
            <a:r>
              <a:rPr lang="en-US" sz="1600" dirty="0">
                <a:solidFill>
                  <a:srgbClr val="FF0000"/>
                </a:solidFill>
                <a:latin typeface="Consolas"/>
              </a:rPr>
              <a:t>method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"post"&gt;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     The total cost is 5.50.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     Are you sure you would like to order?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sz="1600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sz="1600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"submit" </a:t>
            </a:r>
            <a:r>
              <a:rPr lang="en-US" sz="1600" dirty="0">
                <a:solidFill>
                  <a:srgbClr val="FF0000"/>
                </a:solidFill>
                <a:latin typeface="Consolas"/>
              </a:rPr>
              <a:t>name 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"pay" </a:t>
            </a:r>
            <a:r>
              <a:rPr lang="en-US" sz="1600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"yes"&gt;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sz="1600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sz="1600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"submit" </a:t>
            </a:r>
            <a:r>
              <a:rPr lang="en-US" sz="1600" dirty="0">
                <a:solidFill>
                  <a:srgbClr val="FF0000"/>
                </a:solidFill>
                <a:latin typeface="Consolas"/>
              </a:rPr>
              <a:t>name 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"pay" </a:t>
            </a:r>
            <a:r>
              <a:rPr lang="en-US" sz="1600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"no"&gt;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sz="1600" dirty="0">
                <a:solidFill>
                  <a:srgbClr val="A31515"/>
                </a:solidFill>
                <a:latin typeface="Consolas"/>
              </a:rPr>
              <a:t>form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sz="1600" dirty="0">
                <a:solidFill>
                  <a:srgbClr val="A31515"/>
                </a:solidFill>
                <a:latin typeface="Consolas"/>
              </a:rPr>
              <a:t>body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sz="1600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sz="1600" dirty="0">
                <a:solidFill>
                  <a:srgbClr val="A31515"/>
                </a:solidFill>
                <a:latin typeface="Consolas"/>
              </a:rPr>
              <a:t>html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endParaRPr lang="en-US" sz="1400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415892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State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best solution: cookies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905000"/>
            <a:ext cx="8305800" cy="44958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HTTP/1.0 200 OK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Set-Cookie: session-id=3927a837e947df203784d309c8372b8e;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Secure;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HttpOnly</a:t>
            </a:r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endParaRPr lang="en-US" sz="1600" dirty="0">
              <a:latin typeface="Consolas"/>
            </a:endParaRPr>
          </a:p>
          <a:p>
            <a:r>
              <a:rPr lang="en-US" sz="1600" dirty="0">
                <a:solidFill>
                  <a:srgbClr val="0000FF"/>
                </a:solidFill>
                <a:latin typeface="Consolas"/>
              </a:rPr>
              <a:t>&lt;!</a:t>
            </a:r>
            <a:r>
              <a:rPr lang="en-US" sz="1600" dirty="0">
                <a:solidFill>
                  <a:srgbClr val="A31515"/>
                </a:solidFill>
                <a:latin typeface="Consolas"/>
              </a:rPr>
              <a:t>DOCTYPE 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html&gt;</a:t>
            </a:r>
          </a:p>
          <a:p>
            <a:r>
              <a:rPr lang="en-US" sz="1600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sz="1600" dirty="0">
                <a:solidFill>
                  <a:srgbClr val="A31515"/>
                </a:solidFill>
                <a:latin typeface="Consolas"/>
              </a:rPr>
              <a:t>html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sz="1600" dirty="0">
                <a:solidFill>
                  <a:srgbClr val="A31515"/>
                </a:solidFill>
                <a:latin typeface="Consolas"/>
              </a:rPr>
              <a:t>head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sz="1600" dirty="0">
                <a:solidFill>
                  <a:srgbClr val="A31515"/>
                </a:solidFill>
                <a:latin typeface="Consolas"/>
              </a:rPr>
              <a:t>title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Pay for Pizza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sz="1600" dirty="0">
                <a:solidFill>
                  <a:srgbClr val="A31515"/>
                </a:solidFill>
                <a:latin typeface="Consolas"/>
              </a:rPr>
              <a:t>title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sz="1600" dirty="0">
                <a:solidFill>
                  <a:srgbClr val="A31515"/>
                </a:solidFill>
                <a:latin typeface="Consolas"/>
              </a:rPr>
              <a:t>head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sz="1600" dirty="0">
                <a:solidFill>
                  <a:srgbClr val="A31515"/>
                </a:solidFill>
                <a:latin typeface="Consolas"/>
              </a:rPr>
              <a:t>body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sz="1600" dirty="0">
                <a:solidFill>
                  <a:srgbClr val="A31515"/>
                </a:solidFill>
                <a:latin typeface="Consolas"/>
              </a:rPr>
              <a:t>form </a:t>
            </a:r>
            <a:r>
              <a:rPr lang="en-US" sz="1600" dirty="0">
                <a:solidFill>
                  <a:srgbClr val="FF0000"/>
                </a:solidFill>
                <a:latin typeface="Consolas"/>
              </a:rPr>
              <a:t>action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sz="1600" dirty="0" err="1">
                <a:solidFill>
                  <a:srgbClr val="0000FF"/>
                </a:solidFill>
                <a:latin typeface="Consolas"/>
              </a:rPr>
              <a:t>submit_order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" </a:t>
            </a:r>
            <a:r>
              <a:rPr lang="en-US" sz="1600" dirty="0">
                <a:solidFill>
                  <a:srgbClr val="FF0000"/>
                </a:solidFill>
                <a:latin typeface="Consolas"/>
              </a:rPr>
              <a:t>method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"post"&gt;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     The total cost is 5.50.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     Are you sure you would like to order?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sz="1600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sz="1600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"submit" </a:t>
            </a:r>
            <a:r>
              <a:rPr lang="en-US" sz="1600" dirty="0">
                <a:solidFill>
                  <a:srgbClr val="FF0000"/>
                </a:solidFill>
                <a:latin typeface="Consolas"/>
              </a:rPr>
              <a:t>name 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"pay" </a:t>
            </a:r>
            <a:r>
              <a:rPr lang="en-US" sz="1600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"yes"&gt;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sz="1600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sz="1600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"submit" </a:t>
            </a:r>
            <a:r>
              <a:rPr lang="en-US" sz="1600" dirty="0">
                <a:solidFill>
                  <a:srgbClr val="FF0000"/>
                </a:solidFill>
                <a:latin typeface="Consolas"/>
              </a:rPr>
              <a:t>name 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"pay" </a:t>
            </a:r>
            <a:r>
              <a:rPr lang="en-US" sz="1600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"no"&gt;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sz="1600" dirty="0">
                <a:solidFill>
                  <a:srgbClr val="A31515"/>
                </a:solidFill>
                <a:latin typeface="Consolas"/>
              </a:rPr>
              <a:t>form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sz="1600" dirty="0">
                <a:solidFill>
                  <a:srgbClr val="A31515"/>
                </a:solidFill>
                <a:latin typeface="Consolas"/>
              </a:rPr>
              <a:t>body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sz="1600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sz="1600" dirty="0">
                <a:solidFill>
                  <a:srgbClr val="A31515"/>
                </a:solidFill>
                <a:latin typeface="Consolas"/>
              </a:rPr>
              <a:t>html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endParaRPr lang="en-US" sz="1400" dirty="0">
              <a:latin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3081435"/>
            <a:ext cx="7543800" cy="2176366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POST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/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submit_order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HTTP/1.1</a:t>
            </a:r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r>
              <a:rPr lang="en-US" sz="1600" dirty="0">
                <a:latin typeface="Consolas"/>
              </a:rPr>
              <a:t>User-Agent: Mozilla/5.0 (Windows; U; Windows NT 6.1; en-US;</a:t>
            </a:r>
          </a:p>
          <a:p>
            <a:r>
              <a:rPr lang="en-US" sz="1600" dirty="0">
                <a:latin typeface="Consolas"/>
              </a:rPr>
              <a:t> rv:1.9.1.5) Gecko/20091102 Firefox/3.5.5 (.NET CLR 3.5.30729) </a:t>
            </a:r>
            <a:endParaRPr lang="en-US" sz="1600" dirty="0" smtClean="0">
              <a:latin typeface="Consolas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Content-Type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: application/x-www-form-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urlencoded</a:t>
            </a:r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Cookie: session-id=3927a837e947df203784d309c8372b8e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Content-Length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: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7</a:t>
            </a:r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pay=yes</a:t>
            </a:r>
            <a:endParaRPr lang="en-US" sz="1400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14391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Modify GET and POST parameters as attack vectors</a:t>
            </a:r>
          </a:p>
          <a:p>
            <a:r>
              <a:rPr lang="en-US" dirty="0"/>
              <a:t>Employ countermeasures to prevent state manipulation attacks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5246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State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best solution: cookies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905000"/>
            <a:ext cx="8305800" cy="44958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HTTP/1.0 200 OK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Set-Cookie: session-id=3927a837e947df203784d309c8372b8e;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Secure;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HttpOnly</a:t>
            </a:r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endParaRPr lang="en-US" sz="1600" dirty="0">
              <a:latin typeface="Consolas"/>
            </a:endParaRPr>
          </a:p>
          <a:p>
            <a:r>
              <a:rPr lang="en-US" sz="1600" dirty="0">
                <a:solidFill>
                  <a:srgbClr val="0000FF"/>
                </a:solidFill>
                <a:latin typeface="Consolas"/>
              </a:rPr>
              <a:t>&lt;!</a:t>
            </a:r>
            <a:r>
              <a:rPr lang="en-US" sz="1600" dirty="0">
                <a:solidFill>
                  <a:srgbClr val="A31515"/>
                </a:solidFill>
                <a:latin typeface="Consolas"/>
              </a:rPr>
              <a:t>DOCTYPE 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html&gt;</a:t>
            </a:r>
          </a:p>
          <a:p>
            <a:r>
              <a:rPr lang="en-US" sz="1600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sz="1600" dirty="0">
                <a:solidFill>
                  <a:srgbClr val="A31515"/>
                </a:solidFill>
                <a:latin typeface="Consolas"/>
              </a:rPr>
              <a:t>html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sz="1600" dirty="0">
                <a:solidFill>
                  <a:srgbClr val="A31515"/>
                </a:solidFill>
                <a:latin typeface="Consolas"/>
              </a:rPr>
              <a:t>head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sz="1600" dirty="0">
                <a:solidFill>
                  <a:srgbClr val="A31515"/>
                </a:solidFill>
                <a:latin typeface="Consolas"/>
              </a:rPr>
              <a:t>title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Pay for Pizza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sz="1600" dirty="0">
                <a:solidFill>
                  <a:srgbClr val="A31515"/>
                </a:solidFill>
                <a:latin typeface="Consolas"/>
              </a:rPr>
              <a:t>title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sz="1600" dirty="0">
                <a:solidFill>
                  <a:srgbClr val="A31515"/>
                </a:solidFill>
                <a:latin typeface="Consolas"/>
              </a:rPr>
              <a:t>head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sz="1600" dirty="0">
                <a:solidFill>
                  <a:srgbClr val="A31515"/>
                </a:solidFill>
                <a:latin typeface="Consolas"/>
              </a:rPr>
              <a:t>body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sz="1600" dirty="0">
                <a:solidFill>
                  <a:srgbClr val="A31515"/>
                </a:solidFill>
                <a:latin typeface="Consolas"/>
              </a:rPr>
              <a:t>form </a:t>
            </a:r>
            <a:r>
              <a:rPr lang="en-US" sz="1600" dirty="0">
                <a:solidFill>
                  <a:srgbClr val="FF0000"/>
                </a:solidFill>
                <a:latin typeface="Consolas"/>
              </a:rPr>
              <a:t>action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sz="1600" dirty="0" err="1">
                <a:solidFill>
                  <a:srgbClr val="0000FF"/>
                </a:solidFill>
                <a:latin typeface="Consolas"/>
              </a:rPr>
              <a:t>submit_order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" </a:t>
            </a:r>
            <a:r>
              <a:rPr lang="en-US" sz="1600" dirty="0">
                <a:solidFill>
                  <a:srgbClr val="FF0000"/>
                </a:solidFill>
                <a:latin typeface="Consolas"/>
              </a:rPr>
              <a:t>method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"post"&gt;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     The total cost is 5.50.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     Are you sure you would like to order?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sz="1600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sz="1600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"submit" </a:t>
            </a:r>
            <a:r>
              <a:rPr lang="en-US" sz="1600" dirty="0">
                <a:solidFill>
                  <a:srgbClr val="FF0000"/>
                </a:solidFill>
                <a:latin typeface="Consolas"/>
              </a:rPr>
              <a:t>name 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"pay" </a:t>
            </a:r>
            <a:r>
              <a:rPr lang="en-US" sz="1600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"yes"&gt;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sz="1600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sz="1600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"submit" </a:t>
            </a:r>
            <a:r>
              <a:rPr lang="en-US" sz="1600" dirty="0">
                <a:solidFill>
                  <a:srgbClr val="FF0000"/>
                </a:solidFill>
                <a:latin typeface="Consolas"/>
              </a:rPr>
              <a:t>name 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"pay" </a:t>
            </a:r>
            <a:r>
              <a:rPr lang="en-US" sz="1600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"no"&gt;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sz="1600" dirty="0">
                <a:solidFill>
                  <a:srgbClr val="A31515"/>
                </a:solidFill>
                <a:latin typeface="Consolas"/>
              </a:rPr>
              <a:t>form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sz="1600" dirty="0">
                <a:solidFill>
                  <a:srgbClr val="A31515"/>
                </a:solidFill>
                <a:latin typeface="Consolas"/>
              </a:rPr>
              <a:t>body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sz="1600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sz="1600" dirty="0">
                <a:solidFill>
                  <a:srgbClr val="A31515"/>
                </a:solidFill>
                <a:latin typeface="Consolas"/>
              </a:rPr>
              <a:t>html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endParaRPr lang="en-US" sz="1400" dirty="0">
              <a:latin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3081435"/>
            <a:ext cx="7543800" cy="2176366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POST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/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submit_order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HTTP/1.1</a:t>
            </a:r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r>
              <a:rPr lang="en-US" sz="1600" dirty="0">
                <a:latin typeface="Consolas"/>
              </a:rPr>
              <a:t>User-Agent: Mozilla/5.0 (Windows; U; Windows NT 6.1; en-US;</a:t>
            </a:r>
          </a:p>
          <a:p>
            <a:r>
              <a:rPr lang="en-US" sz="1600" dirty="0">
                <a:latin typeface="Consolas"/>
              </a:rPr>
              <a:t> rv:1.9.1.5) Gecko/20091102 Firefox/3.5.5 (.NET CLR 3.5.30729) </a:t>
            </a:r>
            <a:endParaRPr lang="en-US" sz="1600" dirty="0" smtClean="0">
              <a:latin typeface="Consolas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Content-Type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: application/x-www-form-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urlencoded</a:t>
            </a:r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Cookie: session-id=3927a837e947df203784d309c8372b8e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Content-Length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: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7</a:t>
            </a:r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pay=yes</a:t>
            </a:r>
            <a:endParaRPr lang="en-US" sz="1400" dirty="0">
              <a:latin typeface="Times New Roman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3200400" y="2895600"/>
            <a:ext cx="3657600" cy="1752600"/>
          </a:xfrm>
          <a:prstGeom prst="wedgeRoundRectCallout">
            <a:avLst>
              <a:gd name="adj1" fmla="val 65151"/>
              <a:gd name="adj2" fmla="val -75873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Side benefit: Secure and </a:t>
            </a:r>
            <a:r>
              <a:rPr lang="en-US" sz="2400" dirty="0" err="1" smtClean="0">
                <a:solidFill>
                  <a:schemeClr val="tx1"/>
                </a:solidFill>
              </a:rPr>
              <a:t>HttpOnly</a:t>
            </a:r>
            <a:r>
              <a:rPr lang="en-US" sz="2400" dirty="0" smtClean="0">
                <a:solidFill>
                  <a:schemeClr val="tx1"/>
                </a:solidFill>
              </a:rPr>
              <a:t> attributes foil many XSS attacks. But XSS can read any web form!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048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deadlines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2995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&amp; 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</a:p>
          <a:p>
            <a:r>
              <a:rPr lang="en-US" dirty="0" smtClean="0"/>
              <a:t>Comments?</a:t>
            </a:r>
          </a:p>
          <a:p>
            <a:r>
              <a:rPr lang="en-US" dirty="0" smtClean="0"/>
              <a:t>Concerns?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145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State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old material, some new</a:t>
            </a:r>
          </a:p>
          <a:p>
            <a:pPr lvl="1"/>
            <a:r>
              <a:rPr lang="en-US" dirty="0" smtClean="0"/>
              <a:t>Basic outline</a:t>
            </a:r>
          </a:p>
          <a:p>
            <a:pPr lvl="2"/>
            <a:r>
              <a:rPr lang="en-US" dirty="0" smtClean="0"/>
              <a:t>Try to “fix” HTTP statelessness badly (hidden fields and GET queries)</a:t>
            </a:r>
          </a:p>
          <a:p>
            <a:pPr lvl="2"/>
            <a:r>
              <a:rPr lang="en-US" dirty="0" smtClean="0"/>
              <a:t>Show better solutions</a:t>
            </a:r>
          </a:p>
          <a:p>
            <a:pPr lvl="3"/>
            <a:r>
              <a:rPr lang="en-US" dirty="0" smtClean="0"/>
              <a:t>Keep state at the server using hidden field session ID (still using GET)</a:t>
            </a:r>
          </a:p>
          <a:p>
            <a:pPr lvl="3"/>
            <a:r>
              <a:rPr lang="en-US" dirty="0" smtClean="0"/>
              <a:t>Use hidden fields but sign them at the server (still using GET)</a:t>
            </a:r>
          </a:p>
          <a:p>
            <a:pPr lvl="3"/>
            <a:r>
              <a:rPr lang="en-US" dirty="0" smtClean="0"/>
              <a:t>Switch to using POST instead of GET</a:t>
            </a:r>
          </a:p>
          <a:p>
            <a:pPr lvl="3"/>
            <a:r>
              <a:rPr lang="en-US" dirty="0" smtClean="0"/>
              <a:t>Switch to using cookies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255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State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</a:p>
          <a:p>
            <a:pPr lvl="1"/>
            <a:r>
              <a:rPr lang="en-US" dirty="0" smtClean="0"/>
              <a:t>We must keep session state across requests in order to “remember” things like</a:t>
            </a:r>
          </a:p>
          <a:p>
            <a:pPr lvl="2"/>
            <a:r>
              <a:rPr lang="en-US" dirty="0" smtClean="0"/>
              <a:t>Who the user is</a:t>
            </a:r>
          </a:p>
          <a:p>
            <a:pPr lvl="2"/>
            <a:r>
              <a:rPr lang="en-US" dirty="0" smtClean="0"/>
              <a:t>What they’re ordering</a:t>
            </a:r>
          </a:p>
          <a:p>
            <a:pPr lvl="2"/>
            <a:r>
              <a:rPr lang="en-US" dirty="0" smtClean="0"/>
              <a:t>What their access rights are</a:t>
            </a:r>
          </a:p>
          <a:p>
            <a:pPr lvl="2"/>
            <a:r>
              <a:rPr lang="en-US" dirty="0" smtClean="0"/>
              <a:t>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5486400" y="3886200"/>
            <a:ext cx="3200400" cy="1467472"/>
          </a:xfrm>
          <a:prstGeom prst="wedgeRoundRectCallout">
            <a:avLst>
              <a:gd name="adj1" fmla="val -55332"/>
              <a:gd name="adj2" fmla="val -106475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We talked about this in Week 6: </a:t>
            </a:r>
            <a:r>
              <a:rPr lang="en-US" sz="2400" dirty="0" smtClean="0">
                <a:solidFill>
                  <a:schemeClr val="tx1"/>
                </a:solidFill>
              </a:rPr>
              <a:t>session management.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737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State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Solving the problem </a:t>
            </a:r>
            <a:r>
              <a:rPr lang="en-US" i="1" dirty="0" smtClean="0"/>
              <a:t>badly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905000"/>
            <a:ext cx="8077200" cy="43434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/>
              </a:rPr>
              <a:t>&lt;!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DOCTYPE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html&gt;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html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head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title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Pay for Pizza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title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head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body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action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submit_order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method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"get"&gt;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The total cost is 5.50.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Are you sure you would like to order?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"hidden"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"price"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"5.50"&gt;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"submit"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 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"pay"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"yes"&gt;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"submit"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 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"pay"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"no"&gt;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body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html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  <a:endParaRPr lang="en-US" sz="1200" dirty="0">
              <a:solidFill>
                <a:srgbClr val="0000FF"/>
              </a:solidFill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3594245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State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Solving the problem </a:t>
            </a:r>
            <a:r>
              <a:rPr lang="en-US" i="1" dirty="0" smtClean="0"/>
              <a:t>badly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905000"/>
            <a:ext cx="8077200" cy="43434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/>
              </a:rPr>
              <a:t>&lt;!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DOCTYPE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html&gt;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html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head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title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Pay for Pizza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title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head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body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action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submit_order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method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"get"&gt;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The total cost is 5.50.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Are you sure you would like to order?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"hidden"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"price"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"5.50"&gt;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"submit"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 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"pay"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"yes"&gt;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"submit"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 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"pay"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"no"&gt;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body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html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  <a:endParaRPr lang="en-US" sz="1200" dirty="0">
              <a:solidFill>
                <a:srgbClr val="0000FF"/>
              </a:solidFill>
              <a:latin typeface="Consolas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5715000" y="2209800"/>
            <a:ext cx="2514600" cy="1066800"/>
          </a:xfrm>
          <a:prstGeom prst="wedgeRoundRectCallout">
            <a:avLst>
              <a:gd name="adj1" fmla="val -75369"/>
              <a:gd name="adj2" fmla="val 162913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What is the problem here?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898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State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slightly better solution: keep state on server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905000"/>
            <a:ext cx="8077200" cy="44958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/>
              </a:rPr>
              <a:t>&lt;!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DOCTYPE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html&gt;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html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head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title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Pay for Pizza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title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head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body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action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submit_order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method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"get"&gt;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The total cost is 5.50.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Are you sure you would like to order?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"hidden"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session-id"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"3927a837e947df203784d309c8372b8e"&gt;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"submit"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 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"pay"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"yes"&gt;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"submit"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 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"pay"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"no"&gt;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body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html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  <a:endParaRPr lang="en-US" sz="1600" dirty="0">
              <a:solidFill>
                <a:srgbClr val="0000FF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97043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State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slightly better solution: keep state on server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905000"/>
            <a:ext cx="8077200" cy="44958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/>
              </a:rPr>
              <a:t>&lt;!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DOCTYPE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html&gt;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html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head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title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Pay for Pizza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title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head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body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action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submit_order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method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"get"&gt;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The total cost is 5.50.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Are you sure you would like to order?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"hidden"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session-id"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"3927a837e947df203784d309c8372b8e"&gt;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"submit"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 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"pay"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"yes"&gt;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"submit"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 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"pay"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"no"&gt;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body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html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  <a:endParaRPr lang="en-US" sz="1600" dirty="0">
              <a:solidFill>
                <a:srgbClr val="0000FF"/>
              </a:solidFill>
              <a:latin typeface="Times New Roman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5257800" y="1524000"/>
            <a:ext cx="2514600" cy="1676400"/>
          </a:xfrm>
          <a:prstGeom prst="wedgeRoundRectCallout">
            <a:avLst>
              <a:gd name="adj1" fmla="val -45313"/>
              <a:gd name="adj2" fmla="val 125304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Why is this better?  What is required on the server?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388663"/>
      </p:ext>
    </p:extLst>
  </p:cSld>
  <p:clrMapOvr>
    <a:masterClrMapping/>
  </p:clrMapOvr>
</p:sld>
</file>

<file path=ppt/theme/theme1.xml><?xml version="1.0" encoding="utf-8"?>
<a:theme xmlns:a="http://schemas.openxmlformats.org/drawingml/2006/main" name="Todd's Franklin Template">
  <a:themeElements>
    <a:clrScheme name="Franklin University">
      <a:dk1>
        <a:sysClr val="windowText" lastClr="000000"/>
      </a:dk1>
      <a:lt1>
        <a:sysClr val="window" lastClr="FFFFFF"/>
      </a:lt1>
      <a:dk2>
        <a:srgbClr val="133C5D"/>
      </a:dk2>
      <a:lt2>
        <a:srgbClr val="EEECE1"/>
      </a:lt2>
      <a:accent1>
        <a:srgbClr val="4F7492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Todd's Franklin Template</Template>
  <TotalTime>4324</TotalTime>
  <Words>2735</Words>
  <Application>Microsoft Office PowerPoint</Application>
  <PresentationFormat>On-screen Show (4:3)</PresentationFormat>
  <Paragraphs>443</Paragraphs>
  <Slides>32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Todd's Franklin Template</vt:lpstr>
      <vt:lpstr>ISEC 400 Application Security Week 9</vt:lpstr>
      <vt:lpstr>Agenda</vt:lpstr>
      <vt:lpstr>Outcomes</vt:lpstr>
      <vt:lpstr>Client State Manipulation</vt:lpstr>
      <vt:lpstr>Client State Manipulation</vt:lpstr>
      <vt:lpstr>Client State Manipulation</vt:lpstr>
      <vt:lpstr>Client State Manipulation</vt:lpstr>
      <vt:lpstr>Client State Manipulation</vt:lpstr>
      <vt:lpstr>Client State Manipulation</vt:lpstr>
      <vt:lpstr>Client State Manipulation</vt:lpstr>
      <vt:lpstr>Client State Manipulation</vt:lpstr>
      <vt:lpstr>Client State Manipulation</vt:lpstr>
      <vt:lpstr>Client State Manipulation</vt:lpstr>
      <vt:lpstr>Client State Manipulation</vt:lpstr>
      <vt:lpstr>Client State Manipulation</vt:lpstr>
      <vt:lpstr>Client State Manipulation</vt:lpstr>
      <vt:lpstr>Client State Manipulation</vt:lpstr>
      <vt:lpstr>Client State Manipulation</vt:lpstr>
      <vt:lpstr>Client State Manipulation</vt:lpstr>
      <vt:lpstr>Client State Manipulation</vt:lpstr>
      <vt:lpstr>Client State Manipulation</vt:lpstr>
      <vt:lpstr>Client State Manipulation</vt:lpstr>
      <vt:lpstr>Client State Manipulation</vt:lpstr>
      <vt:lpstr>Client State Manipulation</vt:lpstr>
      <vt:lpstr>Client State Manipulation</vt:lpstr>
      <vt:lpstr>Client State Manipulation</vt:lpstr>
      <vt:lpstr>Client State Manipulation</vt:lpstr>
      <vt:lpstr>Client State Manipulation</vt:lpstr>
      <vt:lpstr>Client State Manipulation</vt:lpstr>
      <vt:lpstr>Client State Manipulation</vt:lpstr>
      <vt:lpstr>Upcoming deadlines</vt:lpstr>
      <vt:lpstr>Question &amp; answer</vt:lpstr>
    </vt:vector>
  </TitlesOfParts>
  <Company>Franklin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Course</dc:title>
  <dc:creator>Todd Whittaker</dc:creator>
  <cp:lastModifiedBy>Todd Whittaker</cp:lastModifiedBy>
  <cp:revision>113</cp:revision>
  <dcterms:created xsi:type="dcterms:W3CDTF">2013-09-23T19:29:49Z</dcterms:created>
  <dcterms:modified xsi:type="dcterms:W3CDTF">2013-11-05T21:27:35Z</dcterms:modified>
</cp:coreProperties>
</file>