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8" r:id="rId2"/>
    <p:sldId id="269" r:id="rId3"/>
    <p:sldId id="376" r:id="rId4"/>
    <p:sldId id="441" r:id="rId5"/>
    <p:sldId id="442" r:id="rId6"/>
    <p:sldId id="379" r:id="rId7"/>
    <p:sldId id="413"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439" r:id="rId22"/>
    <p:sldId id="393" r:id="rId23"/>
    <p:sldId id="396" r:id="rId24"/>
    <p:sldId id="397" r:id="rId25"/>
    <p:sldId id="398" r:id="rId26"/>
    <p:sldId id="399" r:id="rId27"/>
    <p:sldId id="416" r:id="rId28"/>
    <p:sldId id="417" r:id="rId29"/>
    <p:sldId id="400" r:id="rId30"/>
    <p:sldId id="401" r:id="rId31"/>
    <p:sldId id="411" r:id="rId32"/>
    <p:sldId id="412" r:id="rId33"/>
    <p:sldId id="418" r:id="rId34"/>
    <p:sldId id="419" r:id="rId35"/>
    <p:sldId id="420" r:id="rId36"/>
    <p:sldId id="421" r:id="rId37"/>
    <p:sldId id="402" r:id="rId38"/>
    <p:sldId id="403" r:id="rId39"/>
    <p:sldId id="404" r:id="rId40"/>
    <p:sldId id="426" r:id="rId41"/>
    <p:sldId id="427" r:id="rId42"/>
    <p:sldId id="428" r:id="rId43"/>
    <p:sldId id="429" r:id="rId44"/>
    <p:sldId id="430" r:id="rId45"/>
    <p:sldId id="422" r:id="rId46"/>
    <p:sldId id="423" r:id="rId47"/>
    <p:sldId id="405" r:id="rId48"/>
    <p:sldId id="407" r:id="rId49"/>
    <p:sldId id="408" r:id="rId50"/>
    <p:sldId id="409" r:id="rId51"/>
    <p:sldId id="410" r:id="rId52"/>
    <p:sldId id="414" r:id="rId53"/>
    <p:sldId id="431" r:id="rId54"/>
    <p:sldId id="415" r:id="rId55"/>
    <p:sldId id="377" r:id="rId56"/>
    <p:sldId id="432" r:id="rId57"/>
    <p:sldId id="433" r:id="rId58"/>
    <p:sldId id="434" r:id="rId59"/>
    <p:sldId id="435" r:id="rId60"/>
    <p:sldId id="436" r:id="rId61"/>
    <p:sldId id="437" r:id="rId62"/>
    <p:sldId id="438" r:id="rId63"/>
    <p:sldId id="440" r:id="rId64"/>
    <p:sldId id="270" r:id="rId65"/>
    <p:sldId id="26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200"/>
    <a:srgbClr val="FF00FF"/>
    <a:srgbClr val="E6E6E6"/>
    <a:srgbClr val="E0E0E0"/>
    <a:srgbClr val="133C5D"/>
    <a:srgbClr val="1310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9" autoAdjust="0"/>
  </p:normalViewPr>
  <p:slideViewPr>
    <p:cSldViewPr>
      <p:cViewPr varScale="1">
        <p:scale>
          <a:sx n="72" d="100"/>
          <a:sy n="72" d="100"/>
        </p:scale>
        <p:origin x="-41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66F15-64CE-44F6-AF51-8F568C022106}" type="datetimeFigureOut">
              <a:rPr lang="en-US" smtClean="0"/>
              <a:pPr/>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05D92-3DF3-46AE-AA3E-E4F00EDCEF5F}" type="slidenum">
              <a:rPr lang="en-US" smtClean="0"/>
              <a:pPr/>
              <a:t>‹#›</a:t>
            </a:fld>
            <a:endParaRPr lang="en-US"/>
          </a:p>
        </p:txBody>
      </p:sp>
    </p:spTree>
    <p:extLst>
      <p:ext uri="{BB962C8B-B14F-4D97-AF65-F5344CB8AC3E}">
        <p14:creationId xmlns:p14="http://schemas.microsoft.com/office/powerpoint/2010/main" xmlns="" val="42039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6</a:t>
            </a:fld>
            <a:endParaRPr lang="en-US" dirty="0"/>
          </a:p>
        </p:txBody>
      </p:sp>
    </p:spTree>
    <p:extLst>
      <p:ext uri="{BB962C8B-B14F-4D97-AF65-F5344CB8AC3E}">
        <p14:creationId xmlns:p14="http://schemas.microsoft.com/office/powerpoint/2010/main" xmlns="" val="297579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16</a:t>
            </a:fld>
            <a:endParaRPr lang="en-US" dirty="0"/>
          </a:p>
        </p:txBody>
      </p:sp>
    </p:spTree>
    <p:extLst>
      <p:ext uri="{BB962C8B-B14F-4D97-AF65-F5344CB8AC3E}">
        <p14:creationId xmlns:p14="http://schemas.microsoft.com/office/powerpoint/2010/main" xmlns="" val="3849320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17</a:t>
            </a:fld>
            <a:endParaRPr lang="en-US" dirty="0"/>
          </a:p>
        </p:txBody>
      </p:sp>
    </p:spTree>
    <p:extLst>
      <p:ext uri="{BB962C8B-B14F-4D97-AF65-F5344CB8AC3E}">
        <p14:creationId xmlns:p14="http://schemas.microsoft.com/office/powerpoint/2010/main" xmlns="" val="384932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18</a:t>
            </a:fld>
            <a:endParaRPr lang="en-US" dirty="0"/>
          </a:p>
        </p:txBody>
      </p:sp>
    </p:spTree>
    <p:extLst>
      <p:ext uri="{BB962C8B-B14F-4D97-AF65-F5344CB8AC3E}">
        <p14:creationId xmlns:p14="http://schemas.microsoft.com/office/powerpoint/2010/main" xmlns="" val="384932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19</a:t>
            </a:fld>
            <a:endParaRPr lang="en-US" dirty="0"/>
          </a:p>
        </p:txBody>
      </p:sp>
    </p:spTree>
    <p:extLst>
      <p:ext uri="{BB962C8B-B14F-4D97-AF65-F5344CB8AC3E}">
        <p14:creationId xmlns:p14="http://schemas.microsoft.com/office/powerpoint/2010/main" xmlns="" val="384932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20</a:t>
            </a:fld>
            <a:endParaRPr lang="en-US" dirty="0"/>
          </a:p>
        </p:txBody>
      </p:sp>
    </p:spTree>
    <p:extLst>
      <p:ext uri="{BB962C8B-B14F-4D97-AF65-F5344CB8AC3E}">
        <p14:creationId xmlns:p14="http://schemas.microsoft.com/office/powerpoint/2010/main" xmlns="" val="236535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21</a:t>
            </a:fld>
            <a:endParaRPr lang="en-US" dirty="0"/>
          </a:p>
        </p:txBody>
      </p:sp>
    </p:spTree>
    <p:extLst>
      <p:ext uri="{BB962C8B-B14F-4D97-AF65-F5344CB8AC3E}">
        <p14:creationId xmlns:p14="http://schemas.microsoft.com/office/powerpoint/2010/main" xmlns="" val="2365355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22</a:t>
            </a:fld>
            <a:endParaRPr lang="en-US" dirty="0"/>
          </a:p>
        </p:txBody>
      </p:sp>
    </p:spTree>
    <p:extLst>
      <p:ext uri="{BB962C8B-B14F-4D97-AF65-F5344CB8AC3E}">
        <p14:creationId xmlns:p14="http://schemas.microsoft.com/office/powerpoint/2010/main" xmlns="" val="85001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23</a:t>
            </a:fld>
            <a:endParaRPr lang="en-US" dirty="0"/>
          </a:p>
        </p:txBody>
      </p:sp>
    </p:spTree>
    <p:extLst>
      <p:ext uri="{BB962C8B-B14F-4D97-AF65-F5344CB8AC3E}">
        <p14:creationId xmlns:p14="http://schemas.microsoft.com/office/powerpoint/2010/main" xmlns="" val="291889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24</a:t>
            </a:fld>
            <a:endParaRPr lang="en-US" dirty="0"/>
          </a:p>
        </p:txBody>
      </p:sp>
    </p:spTree>
    <p:extLst>
      <p:ext uri="{BB962C8B-B14F-4D97-AF65-F5344CB8AC3E}">
        <p14:creationId xmlns:p14="http://schemas.microsoft.com/office/powerpoint/2010/main" xmlns="" val="779188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25</a:t>
            </a:fld>
            <a:endParaRPr lang="en-US" dirty="0"/>
          </a:p>
        </p:txBody>
      </p:sp>
    </p:spTree>
    <p:extLst>
      <p:ext uri="{BB962C8B-B14F-4D97-AF65-F5344CB8AC3E}">
        <p14:creationId xmlns:p14="http://schemas.microsoft.com/office/powerpoint/2010/main" xmlns="" val="5434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8</a:t>
            </a:fld>
            <a:endParaRPr lang="en-US" dirty="0"/>
          </a:p>
        </p:txBody>
      </p:sp>
    </p:spTree>
    <p:extLst>
      <p:ext uri="{BB962C8B-B14F-4D97-AF65-F5344CB8AC3E}">
        <p14:creationId xmlns:p14="http://schemas.microsoft.com/office/powerpoint/2010/main" xmlns="" val="38921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4D1D63A-76B6-43A6-AA46-2A7BE6E441B8}" type="slidenum">
              <a:rPr lang="en-US" smtClean="0"/>
              <a:pPr>
                <a:defRPr/>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29</a:t>
            </a:fld>
            <a:endParaRPr lang="en-US" dirty="0"/>
          </a:p>
        </p:txBody>
      </p:sp>
    </p:spTree>
    <p:extLst>
      <p:ext uri="{BB962C8B-B14F-4D97-AF65-F5344CB8AC3E}">
        <p14:creationId xmlns:p14="http://schemas.microsoft.com/office/powerpoint/2010/main" xmlns="" val="284734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30</a:t>
            </a:fld>
            <a:endParaRPr lang="en-US" dirty="0"/>
          </a:p>
        </p:txBody>
      </p:sp>
    </p:spTree>
    <p:extLst>
      <p:ext uri="{BB962C8B-B14F-4D97-AF65-F5344CB8AC3E}">
        <p14:creationId xmlns:p14="http://schemas.microsoft.com/office/powerpoint/2010/main" xmlns="" val="2687816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31</a:t>
            </a:fld>
            <a:endParaRPr lang="en-US" dirty="0"/>
          </a:p>
        </p:txBody>
      </p:sp>
    </p:spTree>
    <p:extLst>
      <p:ext uri="{BB962C8B-B14F-4D97-AF65-F5344CB8AC3E}">
        <p14:creationId xmlns:p14="http://schemas.microsoft.com/office/powerpoint/2010/main" xmlns="" val="268781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32</a:t>
            </a:fld>
            <a:endParaRPr lang="en-US" dirty="0"/>
          </a:p>
        </p:txBody>
      </p:sp>
    </p:spTree>
    <p:extLst>
      <p:ext uri="{BB962C8B-B14F-4D97-AF65-F5344CB8AC3E}">
        <p14:creationId xmlns:p14="http://schemas.microsoft.com/office/powerpoint/2010/main" xmlns="" val="2687816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37</a:t>
            </a:fld>
            <a:endParaRPr lang="en-US" dirty="0"/>
          </a:p>
        </p:txBody>
      </p:sp>
    </p:spTree>
    <p:extLst>
      <p:ext uri="{BB962C8B-B14F-4D97-AF65-F5344CB8AC3E}">
        <p14:creationId xmlns:p14="http://schemas.microsoft.com/office/powerpoint/2010/main" xmlns="" val="2948001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38</a:t>
            </a:fld>
            <a:endParaRPr lang="en-US" dirty="0"/>
          </a:p>
        </p:txBody>
      </p:sp>
    </p:spTree>
    <p:extLst>
      <p:ext uri="{BB962C8B-B14F-4D97-AF65-F5344CB8AC3E}">
        <p14:creationId xmlns:p14="http://schemas.microsoft.com/office/powerpoint/2010/main" xmlns="" val="95084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4D1D63A-76B6-43A6-AA46-2A7BE6E441B8}" type="slidenum">
              <a:rPr lang="en-US" smtClean="0"/>
              <a:pPr>
                <a:defRPr/>
              </a:pPr>
              <a:t>39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47</a:t>
            </a:fld>
            <a:endParaRPr lang="en-US" dirty="0"/>
          </a:p>
        </p:txBody>
      </p:sp>
    </p:spTree>
    <p:extLst>
      <p:ext uri="{BB962C8B-B14F-4D97-AF65-F5344CB8AC3E}">
        <p14:creationId xmlns:p14="http://schemas.microsoft.com/office/powerpoint/2010/main" xmlns="" val="3590779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4D1D63A-76B6-43A6-AA46-2A7BE6E441B8}" type="slidenum">
              <a:rPr lang="en-US" smtClean="0"/>
              <a:pPr>
                <a:defRPr/>
              </a:pPr>
              <a:t>48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4D1D63A-76B6-43A6-AA46-2A7BE6E441B8}" type="slidenum">
              <a:rPr lang="en-US" smtClean="0"/>
              <a:pPr>
                <a:defRPr/>
              </a:pPr>
              <a:t>9</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49</a:t>
            </a:fld>
            <a:endParaRPr lang="en-US" dirty="0"/>
          </a:p>
        </p:txBody>
      </p:sp>
    </p:spTree>
    <p:extLst>
      <p:ext uri="{BB962C8B-B14F-4D97-AF65-F5344CB8AC3E}">
        <p14:creationId xmlns:p14="http://schemas.microsoft.com/office/powerpoint/2010/main" xmlns="" val="3952428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4D1D63A-76B6-43A6-AA46-2A7BE6E441B8}" type="slidenum">
              <a:rPr lang="en-US" smtClean="0"/>
              <a:pPr>
                <a:defRPr/>
              </a:pPr>
              <a:t>50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51</a:t>
            </a:fld>
            <a:endParaRPr lang="en-US" dirty="0"/>
          </a:p>
        </p:txBody>
      </p:sp>
    </p:spTree>
    <p:extLst>
      <p:ext uri="{BB962C8B-B14F-4D97-AF65-F5344CB8AC3E}">
        <p14:creationId xmlns:p14="http://schemas.microsoft.com/office/powerpoint/2010/main" xmlns="" val="3538496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52</a:t>
            </a:fld>
            <a:endParaRPr lang="en-US" dirty="0"/>
          </a:p>
        </p:txBody>
      </p:sp>
    </p:spTree>
    <p:extLst>
      <p:ext uri="{BB962C8B-B14F-4D97-AF65-F5344CB8AC3E}">
        <p14:creationId xmlns:p14="http://schemas.microsoft.com/office/powerpoint/2010/main" xmlns="" val="3755423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53</a:t>
            </a:fld>
            <a:endParaRPr lang="en-US" dirty="0"/>
          </a:p>
        </p:txBody>
      </p:sp>
    </p:spTree>
    <p:extLst>
      <p:ext uri="{BB962C8B-B14F-4D97-AF65-F5344CB8AC3E}">
        <p14:creationId xmlns:p14="http://schemas.microsoft.com/office/powerpoint/2010/main" xmlns="" val="3755423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54</a:t>
            </a:fld>
            <a:endParaRPr lang="en-US" dirty="0"/>
          </a:p>
        </p:txBody>
      </p:sp>
    </p:spTree>
    <p:extLst>
      <p:ext uri="{BB962C8B-B14F-4D97-AF65-F5344CB8AC3E}">
        <p14:creationId xmlns:p14="http://schemas.microsoft.com/office/powerpoint/2010/main" xmlns="" val="191521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10</a:t>
            </a:fld>
            <a:endParaRPr lang="en-US" dirty="0"/>
          </a:p>
        </p:txBody>
      </p:sp>
    </p:spTree>
    <p:extLst>
      <p:ext uri="{BB962C8B-B14F-4D97-AF65-F5344CB8AC3E}">
        <p14:creationId xmlns:p14="http://schemas.microsoft.com/office/powerpoint/2010/main" xmlns="" val="75184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11</a:t>
            </a:fld>
            <a:endParaRPr lang="en-US" dirty="0"/>
          </a:p>
        </p:txBody>
      </p:sp>
    </p:spTree>
    <p:extLst>
      <p:ext uri="{BB962C8B-B14F-4D97-AF65-F5344CB8AC3E}">
        <p14:creationId xmlns:p14="http://schemas.microsoft.com/office/powerpoint/2010/main" xmlns="" val="75184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12</a:t>
            </a:fld>
            <a:endParaRPr lang="en-US" dirty="0"/>
          </a:p>
        </p:txBody>
      </p:sp>
    </p:spTree>
    <p:extLst>
      <p:ext uri="{BB962C8B-B14F-4D97-AF65-F5344CB8AC3E}">
        <p14:creationId xmlns:p14="http://schemas.microsoft.com/office/powerpoint/2010/main" xmlns="" val="75184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13</a:t>
            </a:fld>
            <a:endParaRPr lang="en-US" dirty="0"/>
          </a:p>
        </p:txBody>
      </p:sp>
    </p:spTree>
    <p:extLst>
      <p:ext uri="{BB962C8B-B14F-4D97-AF65-F5344CB8AC3E}">
        <p14:creationId xmlns:p14="http://schemas.microsoft.com/office/powerpoint/2010/main" xmlns="" val="384932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14</a:t>
            </a:fld>
            <a:endParaRPr lang="en-US" dirty="0"/>
          </a:p>
        </p:txBody>
      </p:sp>
    </p:spTree>
    <p:extLst>
      <p:ext uri="{BB962C8B-B14F-4D97-AF65-F5344CB8AC3E}">
        <p14:creationId xmlns:p14="http://schemas.microsoft.com/office/powerpoint/2010/main" xmlns="" val="384932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F6B-1F9C-4F8E-9091-EE69C3ECEA5A}" type="slidenum">
              <a:rPr lang="en-US" smtClean="0"/>
              <a:pPr>
                <a:defRPr/>
              </a:pPr>
              <a:t>15</a:t>
            </a:fld>
            <a:endParaRPr lang="en-US" dirty="0"/>
          </a:p>
        </p:txBody>
      </p:sp>
    </p:spTree>
    <p:extLst>
      <p:ext uri="{BB962C8B-B14F-4D97-AF65-F5344CB8AC3E}">
        <p14:creationId xmlns:p14="http://schemas.microsoft.com/office/powerpoint/2010/main" xmlns="" val="3849320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365B95F-9E39-4BA4-8F5F-E96BB6ECCE48}" type="datetime1">
              <a:rPr lang="en-US" smtClean="0"/>
              <a:pPr/>
              <a:t>12/10/2013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184147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BF4C2-E1EE-46C9-B024-2729076C7413}" type="datetime1">
              <a:rPr lang="en-US" smtClean="0"/>
              <a:pPr/>
              <a:t>12/10/2013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182478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16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FAD52-64B5-4856-BE1D-239E098AE6D8}" type="datetime1">
              <a:rPr lang="en-US" smtClean="0"/>
              <a:pPr/>
              <a:t>12/10/2013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34303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437718-D047-41B0-A806-85EF4902F78F}" type="datetime1">
              <a:rPr lang="en-US" smtClean="0"/>
              <a:pPr/>
              <a:t>12/10/2013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218488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B5B361D-2251-4718-8B00-2BAD8A70D506}" type="datetime1">
              <a:rPr lang="en-US" smtClean="0"/>
              <a:pPr/>
              <a:t>12/10/2013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365020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F93801B-6D42-4970-8BA7-767A729B025F}" type="datetime1">
              <a:rPr lang="en-US" smtClean="0"/>
              <a:pPr/>
              <a:t>12/10/2013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210642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1"/>
            <a:ext cx="4040188"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2192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1"/>
            <a:ext cx="4041775"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DBEC2B58-A521-488D-94CB-7D91E3D6979D}" type="datetime1">
              <a:rPr lang="en-US" smtClean="0"/>
              <a:pPr/>
              <a:t>12/10/2013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321635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8974FF2-74B7-4384-9AC5-880868AA12B8}" type="datetime1">
              <a:rPr lang="en-US" smtClean="0"/>
              <a:pPr/>
              <a:t>12/10/2013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237959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F152BE-69B4-4068-9F38-97735B31F063}" type="datetime1">
              <a:rPr lang="en-US" smtClean="0"/>
              <a:pPr/>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177944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815BCD8-B7C9-47F9-823B-EAAA213DB48E}" type="datetime1">
              <a:rPr lang="en-US" smtClean="0"/>
              <a:pPr/>
              <a:t>12/10/2013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363400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878E172-5E6E-408B-8E5D-BC3D9A49CFF8}" type="datetime1">
              <a:rPr lang="en-US" smtClean="0"/>
              <a:pPr/>
              <a:t>12/10/2013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390473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6482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7099A-9302-4A3F-B242-9DCA5F4D7720}" type="datetime1">
              <a:rPr lang="en-US" smtClean="0"/>
              <a:pPr/>
              <a:t>12/10/2013</a:t>
            </a:fld>
            <a:endParaRPr lang="en-US" dirty="0"/>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7F6B3-FE9A-4A71-A476-BA18060D4072}" type="slidenum">
              <a:rPr lang="en-US" smtClean="0"/>
              <a:pPr/>
              <a:t>‹#›</a:t>
            </a:fld>
            <a:endParaRPr lang="en-US" dirty="0"/>
          </a:p>
        </p:txBody>
      </p:sp>
    </p:spTree>
    <p:extLst>
      <p:ext uri="{BB962C8B-B14F-4D97-AF65-F5344CB8AC3E}">
        <p14:creationId xmlns:p14="http://schemas.microsoft.com/office/powerpoint/2010/main" xmlns="" val="419836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s.drexel.edu/~jpopyack/IntroCS/HW/RSAWorksheet.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en.wikipedia.org/wiki/X.50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ISEC 400 Application Security</a:t>
            </a:r>
            <a:br>
              <a:rPr lang="en-US" dirty="0" smtClean="0"/>
            </a:br>
            <a:r>
              <a:rPr lang="en-US" smtClean="0"/>
              <a:t>Week </a:t>
            </a:r>
            <a:r>
              <a:rPr lang="en-US" smtClean="0"/>
              <a:t>14</a:t>
            </a:r>
            <a:endParaRPr lang="en-US" dirty="0"/>
          </a:p>
        </p:txBody>
      </p:sp>
      <p:sp>
        <p:nvSpPr>
          <p:cNvPr id="3" name="Subtitle 2"/>
          <p:cNvSpPr>
            <a:spLocks noGrp="1"/>
          </p:cNvSpPr>
          <p:nvPr>
            <p:ph type="subTitle" idx="1"/>
          </p:nvPr>
        </p:nvSpPr>
        <p:spPr/>
        <p:txBody>
          <a:bodyPr/>
          <a:lstStyle/>
          <a:p>
            <a:r>
              <a:rPr lang="en-US" dirty="0" smtClean="0"/>
              <a:t>Copyright © 2013 Todd Whittaker</a:t>
            </a:r>
          </a:p>
          <a:p>
            <a:r>
              <a:rPr lang="en-US" dirty="0" smtClean="0"/>
              <a:t>(</a:t>
            </a:r>
            <a:r>
              <a:rPr lang="en-US" sz="2800" dirty="0" smtClean="0">
                <a:latin typeface="Consolas" pitchFamily="49" charset="0"/>
                <a:cs typeface="Consolas" pitchFamily="49" charset="0"/>
              </a:rPr>
              <a:t>todd.whittaker@franklin.edu</a:t>
            </a:r>
            <a:r>
              <a:rPr lang="en-US" dirty="0" smtClean="0"/>
              <a:t>)</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1</a:t>
            </a:fld>
            <a:endParaRPr lang="en-US" dirty="0"/>
          </a:p>
        </p:txBody>
      </p:sp>
    </p:spTree>
    <p:extLst>
      <p:ext uri="{BB962C8B-B14F-4D97-AF65-F5344CB8AC3E}">
        <p14:creationId xmlns:p14="http://schemas.microsoft.com/office/powerpoint/2010/main" xmlns="" val="402255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Transposition Cipher</a:t>
            </a:r>
            <a:endParaRPr lang="en-US" dirty="0"/>
          </a:p>
        </p:txBody>
      </p:sp>
      <p:sp>
        <p:nvSpPr>
          <p:cNvPr id="3" name="Content Placeholder 2"/>
          <p:cNvSpPr>
            <a:spLocks noGrp="1"/>
          </p:cNvSpPr>
          <p:nvPr>
            <p:ph idx="1"/>
          </p:nvPr>
        </p:nvSpPr>
        <p:spPr/>
        <p:txBody>
          <a:bodyPr>
            <a:normAutofit lnSpcReduction="10000"/>
          </a:bodyPr>
          <a:lstStyle/>
          <a:p>
            <a:r>
              <a:rPr lang="en-US" dirty="0" smtClean="0"/>
              <a:t>Simple to understand</a:t>
            </a:r>
          </a:p>
          <a:p>
            <a:pPr lvl="1"/>
            <a:r>
              <a:rPr lang="en-US" dirty="0" smtClean="0"/>
              <a:t>Can product difficult to decipher ciphertext if properly used</a:t>
            </a:r>
          </a:p>
          <a:p>
            <a:r>
              <a:rPr lang="en-US" dirty="0" smtClean="0"/>
              <a:t>Rearranges values within a block to create ciphertext</a:t>
            </a:r>
          </a:p>
          <a:p>
            <a:pPr lvl="1"/>
            <a:r>
              <a:rPr lang="en-US" dirty="0" smtClean="0"/>
              <a:t>Bit level or byte level</a:t>
            </a:r>
          </a:p>
          <a:p>
            <a:r>
              <a:rPr lang="en-US" dirty="0" smtClean="0"/>
              <a:t>Transposition and substitution ciphers can be combined</a:t>
            </a:r>
          </a:p>
          <a:p>
            <a:pPr lvl="1"/>
            <a:r>
              <a:rPr lang="en-US" dirty="0" smtClean="0"/>
              <a:t>Highly secure encryption process</a:t>
            </a:r>
          </a:p>
          <a:p>
            <a:pPr lvl="1"/>
            <a:endParaRPr lang="en-US" dirty="0" smtClean="0"/>
          </a:p>
        </p:txBody>
      </p:sp>
      <p:sp>
        <p:nvSpPr>
          <p:cNvPr id="5" name="Slide Number Placeholder 4"/>
          <p:cNvSpPr>
            <a:spLocks noGrp="1"/>
          </p:cNvSpPr>
          <p:nvPr>
            <p:ph type="sldNum" sz="quarter" idx="12"/>
          </p:nvPr>
        </p:nvSpPr>
        <p:spPr/>
        <p:txBody>
          <a:bodyPr/>
          <a:lstStyle/>
          <a:p>
            <a:fld id="{16D7F6B3-FE9A-4A71-A476-BA18060D4072}" type="slidenum">
              <a:rPr lang="en-US" smtClean="0"/>
              <a:pPr/>
              <a:t>10</a:t>
            </a:fld>
            <a:endParaRPr lang="en-US" dirty="0"/>
          </a:p>
        </p:txBody>
      </p:sp>
    </p:spTree>
    <p:extLst>
      <p:ext uri="{BB962C8B-B14F-4D97-AF65-F5344CB8AC3E}">
        <p14:creationId xmlns:p14="http://schemas.microsoft.com/office/powerpoint/2010/main" xmlns="" val="3075294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Transposition Cipher</a:t>
            </a:r>
            <a:endParaRPr lang="en-US" dirty="0"/>
          </a:p>
        </p:txBody>
      </p:sp>
      <p:sp>
        <p:nvSpPr>
          <p:cNvPr id="3" name="Content Placeholder 2"/>
          <p:cNvSpPr>
            <a:spLocks noGrp="1"/>
          </p:cNvSpPr>
          <p:nvPr>
            <p:ph idx="1"/>
          </p:nvPr>
        </p:nvSpPr>
        <p:spPr/>
        <p:txBody>
          <a:bodyPr>
            <a:normAutofit/>
          </a:bodyPr>
          <a:lstStyle/>
          <a:p>
            <a:r>
              <a:rPr lang="en-US" dirty="0" smtClean="0"/>
              <a:t>Simple example</a:t>
            </a:r>
          </a:p>
          <a:p>
            <a:pPr lvl="1"/>
            <a:r>
              <a:rPr lang="en-US" dirty="0" smtClean="0"/>
              <a:t>Plaintext: “</a:t>
            </a:r>
            <a:r>
              <a:rPr lang="en-US" dirty="0" smtClean="0">
                <a:latin typeface="Consolas" pitchFamily="49" charset="0"/>
                <a:cs typeface="Consolas" pitchFamily="49" charset="0"/>
              </a:rPr>
              <a:t>The quick brown fox jumped over the lazy dog.</a:t>
            </a:r>
            <a:r>
              <a:rPr lang="en-US" dirty="0" smtClean="0"/>
              <a:t>”</a:t>
            </a:r>
          </a:p>
          <a:p>
            <a:pPr lvl="1"/>
            <a:r>
              <a:rPr lang="en-US" dirty="0" smtClean="0"/>
              <a:t>Construct an </a:t>
            </a:r>
            <a:r>
              <a:rPr lang="en-US" i="1" dirty="0" smtClean="0"/>
              <a:t>n</a:t>
            </a:r>
            <a:r>
              <a:rPr lang="en-US" dirty="0" smtClean="0"/>
              <a:t> x </a:t>
            </a:r>
            <a:r>
              <a:rPr lang="en-US" i="1" dirty="0" smtClean="0"/>
              <a:t>m</a:t>
            </a:r>
            <a:r>
              <a:rPr lang="en-US" dirty="0" smtClean="0"/>
              <a:t> grid (for 2 dimensions)</a:t>
            </a:r>
          </a:p>
          <a:p>
            <a:pPr lvl="1"/>
            <a:r>
              <a:rPr lang="en-US" dirty="0" smtClean="0"/>
              <a:t>Fill by rows, read out by columns</a:t>
            </a:r>
          </a:p>
          <a:p>
            <a:pPr lvl="1"/>
            <a:endParaRPr lang="en-US" dirty="0" smtClean="0"/>
          </a:p>
        </p:txBody>
      </p:sp>
      <p:sp>
        <p:nvSpPr>
          <p:cNvPr id="5" name="Slide Number Placeholder 4"/>
          <p:cNvSpPr>
            <a:spLocks noGrp="1"/>
          </p:cNvSpPr>
          <p:nvPr>
            <p:ph type="sldNum" sz="quarter" idx="12"/>
          </p:nvPr>
        </p:nvSpPr>
        <p:spPr/>
        <p:txBody>
          <a:bodyPr/>
          <a:lstStyle/>
          <a:p>
            <a:fld id="{16D7F6B3-FE9A-4A71-A476-BA18060D4072}" type="slidenum">
              <a:rPr lang="en-US" smtClean="0"/>
              <a:pPr/>
              <a:t>11</a:t>
            </a:fld>
            <a:endParaRPr lang="en-US" dirty="0"/>
          </a:p>
        </p:txBody>
      </p:sp>
    </p:spTree>
    <p:extLst>
      <p:ext uri="{BB962C8B-B14F-4D97-AF65-F5344CB8AC3E}">
        <p14:creationId xmlns:p14="http://schemas.microsoft.com/office/powerpoint/2010/main" xmlns="" val="1496419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Transposition Cipher</a:t>
            </a:r>
            <a:endParaRPr lang="en-US" dirty="0"/>
          </a:p>
        </p:txBody>
      </p:sp>
      <p:sp>
        <p:nvSpPr>
          <p:cNvPr id="3" name="Content Placeholder 2"/>
          <p:cNvSpPr>
            <a:spLocks noGrp="1"/>
          </p:cNvSpPr>
          <p:nvPr>
            <p:ph idx="1"/>
          </p:nvPr>
        </p:nvSpPr>
        <p:spPr/>
        <p:txBody>
          <a:bodyPr>
            <a:normAutofit/>
          </a:bodyPr>
          <a:lstStyle/>
          <a:p>
            <a:r>
              <a:rPr lang="en-US" dirty="0" smtClean="0"/>
              <a:t>Simple example</a:t>
            </a:r>
          </a:p>
          <a:p>
            <a:pPr lvl="1"/>
            <a:r>
              <a:rPr lang="en-US" dirty="0" smtClean="0"/>
              <a:t>Plaintext: “</a:t>
            </a:r>
            <a:r>
              <a:rPr lang="en-US" dirty="0" smtClean="0">
                <a:latin typeface="Consolas" pitchFamily="49" charset="0"/>
                <a:cs typeface="Consolas" pitchFamily="49" charset="0"/>
              </a:rPr>
              <a:t>The quick brown fox jumped over the lazy dog.</a:t>
            </a:r>
            <a:r>
              <a:rPr lang="en-US" dirty="0" smtClean="0"/>
              <a:t>”</a:t>
            </a:r>
          </a:p>
          <a:p>
            <a:pPr lvl="1"/>
            <a:r>
              <a:rPr lang="en-US" dirty="0" smtClean="0"/>
              <a:t>Construct an </a:t>
            </a:r>
            <a:r>
              <a:rPr lang="en-US" i="1" dirty="0" smtClean="0"/>
              <a:t>n</a:t>
            </a:r>
            <a:r>
              <a:rPr lang="en-US" dirty="0" smtClean="0"/>
              <a:t> x </a:t>
            </a:r>
            <a:r>
              <a:rPr lang="en-US" i="1" dirty="0" smtClean="0"/>
              <a:t>m</a:t>
            </a:r>
            <a:r>
              <a:rPr lang="en-US" dirty="0" smtClean="0"/>
              <a:t> grid (for 2 dimensions)</a:t>
            </a:r>
          </a:p>
          <a:p>
            <a:pPr lvl="1"/>
            <a:r>
              <a:rPr lang="en-US" dirty="0" smtClean="0"/>
              <a:t>Fill by rows, read out by columns</a:t>
            </a:r>
          </a:p>
          <a:p>
            <a:pPr lvl="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1894103241"/>
              </p:ext>
            </p:extLst>
          </p:nvPr>
        </p:nvGraphicFramePr>
        <p:xfrm>
          <a:off x="1905000" y="2209800"/>
          <a:ext cx="1676400" cy="2966720"/>
        </p:xfrm>
        <a:graphic>
          <a:graphicData uri="http://schemas.openxmlformats.org/drawingml/2006/table">
            <a:tbl>
              <a:tblPr bandRow="1">
                <a:effectLst>
                  <a:outerShdw blurRad="292100" dist="139700" dir="2700000" algn="tl" rotWithShape="0">
                    <a:prstClr val="black">
                      <a:alpha val="65000"/>
                    </a:prstClr>
                  </a:outerShdw>
                </a:effectLst>
                <a:tableStyleId>{5C22544A-7EE6-4342-B048-85BDC9FD1C3A}</a:tableStyleId>
              </a:tblPr>
              <a:tblGrid>
                <a:gridCol w="419100"/>
                <a:gridCol w="419100"/>
                <a:gridCol w="419100"/>
                <a:gridCol w="419100"/>
              </a:tblGrid>
              <a:tr h="370840">
                <a:tc>
                  <a:txBody>
                    <a:bodyPr/>
                    <a:lstStyle/>
                    <a:p>
                      <a:pPr algn="ctr"/>
                      <a:r>
                        <a:rPr lang="en-US" dirty="0" smtClean="0">
                          <a:latin typeface="Consolas" pitchFamily="49" charset="0"/>
                          <a:cs typeface="Consolas" pitchFamily="49" charset="0"/>
                        </a:rPr>
                        <a:t>T</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h</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e</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onsolas" pitchFamily="49" charset="0"/>
                          <a:cs typeface="Consolas" pitchFamily="49" charset="0"/>
                        </a:rPr>
                        <a:t>q</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u</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latin typeface="Consolas" pitchFamily="49" charset="0"/>
                          <a:cs typeface="Consolas" pitchFamily="49" charset="0"/>
                        </a:rPr>
                        <a:t>i</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c</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onsolas" pitchFamily="49" charset="0"/>
                          <a:cs typeface="Consolas" pitchFamily="49" charset="0"/>
                        </a:rPr>
                        <a:t>k</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b</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r</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onsolas" pitchFamily="49" charset="0"/>
                          <a:cs typeface="Consolas" pitchFamily="49" charset="0"/>
                        </a:rPr>
                        <a:t>o</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w</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n</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onsolas" pitchFamily="49" charset="0"/>
                          <a:cs typeface="Consolas" pitchFamily="49" charset="0"/>
                        </a:rPr>
                        <a:t>f</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o</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x</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onsolas" pitchFamily="49" charset="0"/>
                          <a:cs typeface="Consolas" pitchFamily="49" charset="0"/>
                        </a:rPr>
                        <a:t>j</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u</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m</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p</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onsolas" pitchFamily="49" charset="0"/>
                          <a:cs typeface="Consolas" pitchFamily="49" charset="0"/>
                        </a:rPr>
                        <a:t>e</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d</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o</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onsolas" pitchFamily="49" charset="0"/>
                          <a:cs typeface="Consolas" pitchFamily="49" charset="0"/>
                        </a:rPr>
                        <a:t>v</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e</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itchFamily="49" charset="0"/>
                          <a:cs typeface="Consolas" pitchFamily="49" charset="0"/>
                        </a:rPr>
                        <a:t>r</a:t>
                      </a: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ounded Rectangular Callout 5"/>
          <p:cNvSpPr/>
          <p:nvPr/>
        </p:nvSpPr>
        <p:spPr>
          <a:xfrm>
            <a:off x="4495800" y="3124200"/>
            <a:ext cx="4267200" cy="1905000"/>
          </a:xfrm>
          <a:prstGeom prst="wedgeRoundRectCallout">
            <a:avLst>
              <a:gd name="adj1" fmla="val -73531"/>
              <a:gd name="adj2" fmla="val -56892"/>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err="1">
                <a:solidFill>
                  <a:schemeClr val="tx1"/>
                </a:solidFill>
              </a:rPr>
              <a:t>Cryptext</a:t>
            </a:r>
            <a:r>
              <a:rPr lang="en-US" sz="2400" dirty="0">
                <a:solidFill>
                  <a:schemeClr val="tx1"/>
                </a:solidFill>
              </a:rPr>
              <a:t>: “</a:t>
            </a:r>
            <a:r>
              <a:rPr lang="en-US" sz="2400" dirty="0" err="1">
                <a:solidFill>
                  <a:schemeClr val="tx1"/>
                </a:solidFill>
                <a:latin typeface="Consolas" panose="020B0609020204030204" pitchFamily="49" charset="0"/>
                <a:cs typeface="Consolas" panose="020B0609020204030204" pitchFamily="49" charset="0"/>
              </a:rPr>
              <a:t>Tqkofjevhu</a:t>
            </a:r>
            <a:r>
              <a:rPr lang="en-US" sz="2400" dirty="0">
                <a:solidFill>
                  <a:schemeClr val="tx1"/>
                </a:solidFill>
                <a:latin typeface="Consolas" panose="020B0609020204030204" pitchFamily="49" charset="0"/>
                <a:cs typeface="Consolas" panose="020B0609020204030204" pitchFamily="49" charset="0"/>
              </a:rPr>
              <a:t> </a:t>
            </a:r>
            <a:r>
              <a:rPr lang="en-US" sz="2400" dirty="0" err="1">
                <a:solidFill>
                  <a:schemeClr val="tx1"/>
                </a:solidFill>
                <a:latin typeface="Consolas" panose="020B0609020204030204" pitchFamily="49" charset="0"/>
                <a:cs typeface="Consolas" panose="020B0609020204030204" pitchFamily="49" charset="0"/>
              </a:rPr>
              <a:t>woudeeibrnxm</a:t>
            </a:r>
            <a:r>
              <a:rPr lang="en-US" sz="2400" dirty="0">
                <a:solidFill>
                  <a:schemeClr val="tx1"/>
                </a:solidFill>
                <a:latin typeface="Consolas" panose="020B0609020204030204" pitchFamily="49" charset="0"/>
                <a:cs typeface="Consolas" panose="020B0609020204030204" pitchFamily="49" charset="0"/>
              </a:rPr>
              <a:t> r </a:t>
            </a:r>
            <a:r>
              <a:rPr lang="en-US" sz="2400" dirty="0" err="1">
                <a:solidFill>
                  <a:schemeClr val="tx1"/>
                </a:solidFill>
                <a:latin typeface="Consolas" panose="020B0609020204030204" pitchFamily="49" charset="0"/>
                <a:cs typeface="Consolas" panose="020B0609020204030204" pitchFamily="49" charset="0"/>
              </a:rPr>
              <a:t>cr</a:t>
            </a:r>
            <a:r>
              <a:rPr lang="en-US" sz="2400" dirty="0">
                <a:solidFill>
                  <a:schemeClr val="tx1"/>
                </a:solidFill>
                <a:latin typeface="Consolas" panose="020B0609020204030204" pitchFamily="49" charset="0"/>
                <a:cs typeface="Consolas" panose="020B0609020204030204" pitchFamily="49" charset="0"/>
              </a:rPr>
              <a:t>  </a:t>
            </a:r>
            <a:r>
              <a:rPr lang="en-US" sz="2400" dirty="0" err="1">
                <a:solidFill>
                  <a:schemeClr val="tx1"/>
                </a:solidFill>
                <a:latin typeface="Consolas" panose="020B0609020204030204" pitchFamily="49" charset="0"/>
                <a:cs typeface="Consolas" panose="020B0609020204030204" pitchFamily="49" charset="0"/>
              </a:rPr>
              <a:t>po</a:t>
            </a:r>
            <a:r>
              <a:rPr lang="en-US" sz="2400" dirty="0">
                <a:solidFill>
                  <a:schemeClr val="tx1"/>
                </a:solidFill>
              </a:rPr>
              <a:t>”  Decrypt by creating </a:t>
            </a:r>
            <a:r>
              <a:rPr lang="en-US" sz="2400" i="1" dirty="0">
                <a:solidFill>
                  <a:schemeClr val="tx1"/>
                </a:solidFill>
              </a:rPr>
              <a:t>m</a:t>
            </a:r>
            <a:r>
              <a:rPr lang="en-US" sz="2400" dirty="0">
                <a:solidFill>
                  <a:schemeClr val="tx1"/>
                </a:solidFill>
              </a:rPr>
              <a:t> </a:t>
            </a:r>
            <a:r>
              <a:rPr lang="en-US" sz="2400" dirty="0" smtClean="0">
                <a:solidFill>
                  <a:schemeClr val="tx1"/>
                </a:solidFill>
                <a:sym typeface="Symbol"/>
              </a:rPr>
              <a:t></a:t>
            </a:r>
            <a:r>
              <a:rPr lang="en-US" sz="2400" dirty="0" smtClean="0">
                <a:solidFill>
                  <a:schemeClr val="tx1"/>
                </a:solidFill>
              </a:rPr>
              <a:t> </a:t>
            </a:r>
            <a:r>
              <a:rPr lang="en-US" sz="2400" i="1" dirty="0">
                <a:solidFill>
                  <a:schemeClr val="tx1"/>
                </a:solidFill>
              </a:rPr>
              <a:t>n</a:t>
            </a:r>
            <a:r>
              <a:rPr lang="en-US" sz="2400" dirty="0">
                <a:solidFill>
                  <a:schemeClr val="tx1"/>
                </a:solidFill>
              </a:rPr>
              <a:t> grid using the same algorithm.</a:t>
            </a:r>
          </a:p>
        </p:txBody>
      </p:sp>
      <p:sp>
        <p:nvSpPr>
          <p:cNvPr id="7" name="Slide Number Placeholder 6"/>
          <p:cNvSpPr>
            <a:spLocks noGrp="1"/>
          </p:cNvSpPr>
          <p:nvPr>
            <p:ph type="sldNum" sz="quarter" idx="12"/>
          </p:nvPr>
        </p:nvSpPr>
        <p:spPr/>
        <p:txBody>
          <a:bodyPr/>
          <a:lstStyle/>
          <a:p>
            <a:fld id="{16D7F6B3-FE9A-4A71-A476-BA18060D4072}" type="slidenum">
              <a:rPr lang="en-US" smtClean="0"/>
              <a:pPr/>
              <a:t>12</a:t>
            </a:fld>
            <a:endParaRPr lang="en-US" dirty="0"/>
          </a:p>
        </p:txBody>
      </p:sp>
    </p:spTree>
    <p:extLst>
      <p:ext uri="{BB962C8B-B14F-4D97-AF65-F5344CB8AC3E}">
        <p14:creationId xmlns:p14="http://schemas.microsoft.com/office/powerpoint/2010/main" xmlns="" val="2783026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 Operation</a:t>
            </a:r>
            <a:endParaRPr lang="en-US" dirty="0"/>
          </a:p>
        </p:txBody>
      </p:sp>
      <p:sp>
        <p:nvSpPr>
          <p:cNvPr id="3" name="Content Placeholder 2"/>
          <p:cNvSpPr>
            <a:spLocks noGrp="1"/>
          </p:cNvSpPr>
          <p:nvPr>
            <p:ph idx="1"/>
          </p:nvPr>
        </p:nvSpPr>
        <p:spPr>
          <a:xfrm>
            <a:off x="633867" y="1657510"/>
            <a:ext cx="8077200" cy="4572000"/>
          </a:xfrm>
        </p:spPr>
        <p:txBody>
          <a:bodyPr/>
          <a:lstStyle/>
          <a:p>
            <a:r>
              <a:rPr lang="en-US" dirty="0" smtClean="0"/>
              <a:t>Exclusive OR (XOR)</a:t>
            </a:r>
          </a:p>
          <a:p>
            <a:pPr lvl="1"/>
            <a:r>
              <a:rPr lang="en-US" dirty="0" smtClean="0"/>
              <a:t>Function of a binary operation</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57892" y="2819400"/>
            <a:ext cx="3924300" cy="2705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16D7F6B3-FE9A-4A71-A476-BA18060D4072}" type="slidenum">
              <a:rPr lang="en-US" smtClean="0"/>
              <a:pPr/>
              <a:t>13</a:t>
            </a:fld>
            <a:endParaRPr lang="en-US" dirty="0"/>
          </a:p>
        </p:txBody>
      </p:sp>
    </p:spTree>
    <p:extLst>
      <p:ext uri="{BB962C8B-B14F-4D97-AF65-F5344CB8AC3E}">
        <p14:creationId xmlns:p14="http://schemas.microsoft.com/office/powerpoint/2010/main" xmlns="" val="2943527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 Operation</a:t>
            </a:r>
            <a:endParaRPr lang="en-US" dirty="0"/>
          </a:p>
        </p:txBody>
      </p:sp>
      <p:sp>
        <p:nvSpPr>
          <p:cNvPr id="3" name="Content Placeholder 2"/>
          <p:cNvSpPr>
            <a:spLocks noGrp="1"/>
          </p:cNvSpPr>
          <p:nvPr>
            <p:ph idx="1"/>
          </p:nvPr>
        </p:nvSpPr>
        <p:spPr>
          <a:xfrm>
            <a:off x="633867" y="1657510"/>
            <a:ext cx="8077200" cy="4572000"/>
          </a:xfrm>
        </p:spPr>
        <p:txBody>
          <a:bodyPr/>
          <a:lstStyle/>
          <a:p>
            <a:r>
              <a:rPr lang="en-US" dirty="0" smtClean="0"/>
              <a:t>Simple example</a:t>
            </a:r>
          </a:p>
          <a:p>
            <a:pPr lvl="1"/>
            <a:r>
              <a:rPr lang="en-US" dirty="0" smtClean="0"/>
              <a:t>Plaintext: “The quick brown fox…”</a:t>
            </a:r>
          </a:p>
          <a:p>
            <a:pPr lvl="1"/>
            <a:r>
              <a:rPr lang="en-US" dirty="0" smtClean="0"/>
              <a:t>Convert to ASCII binary</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14</a:t>
            </a:fld>
            <a:endParaRPr lang="en-US" dirty="0"/>
          </a:p>
        </p:txBody>
      </p:sp>
    </p:spTree>
    <p:extLst>
      <p:ext uri="{BB962C8B-B14F-4D97-AF65-F5344CB8AC3E}">
        <p14:creationId xmlns:p14="http://schemas.microsoft.com/office/powerpoint/2010/main" xmlns="" val="1494141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 Operation</a:t>
            </a:r>
            <a:endParaRPr lang="en-US" dirty="0"/>
          </a:p>
        </p:txBody>
      </p:sp>
      <p:sp>
        <p:nvSpPr>
          <p:cNvPr id="3" name="Content Placeholder 2"/>
          <p:cNvSpPr>
            <a:spLocks noGrp="1"/>
          </p:cNvSpPr>
          <p:nvPr>
            <p:ph idx="1"/>
          </p:nvPr>
        </p:nvSpPr>
        <p:spPr>
          <a:xfrm>
            <a:off x="633867" y="1657510"/>
            <a:ext cx="8077200" cy="4572000"/>
          </a:xfrm>
        </p:spPr>
        <p:txBody>
          <a:bodyPr/>
          <a:lstStyle/>
          <a:p>
            <a:r>
              <a:rPr lang="en-US" dirty="0" smtClean="0"/>
              <a:t>Simple example</a:t>
            </a:r>
          </a:p>
          <a:p>
            <a:pPr lvl="1"/>
            <a:r>
              <a:rPr lang="en-US" dirty="0" smtClean="0"/>
              <a:t>Plaintext: “The quick brown fox…”</a:t>
            </a:r>
          </a:p>
          <a:p>
            <a:pPr lvl="1"/>
            <a:r>
              <a:rPr lang="en-US" dirty="0" smtClean="0"/>
              <a:t>Convert to ASCII binary</a:t>
            </a:r>
            <a:endParaRPr lang="en-US" dirty="0"/>
          </a:p>
        </p:txBody>
      </p:sp>
      <p:sp>
        <p:nvSpPr>
          <p:cNvPr id="5" name="TextBox 4"/>
          <p:cNvSpPr txBox="1"/>
          <p:nvPr/>
        </p:nvSpPr>
        <p:spPr>
          <a:xfrm>
            <a:off x="2057400" y="3482876"/>
            <a:ext cx="5181600" cy="2308324"/>
          </a:xfrm>
          <a:prstGeom prst="rect">
            <a:avLst/>
          </a:prstGeom>
          <a:solidFill>
            <a:schemeClr val="bg1"/>
          </a:solidFill>
          <a:ln>
            <a:solidFill>
              <a:schemeClr val="tx1"/>
            </a:solidFill>
          </a:ln>
          <a:effectLst>
            <a:outerShdw blurRad="292100" dist="139700" dir="2700000" algn="tl" rotWithShape="0">
              <a:prstClr val="black">
                <a:alpha val="65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sz="1600" dirty="0"/>
              <a:t>01010100 01101000 01100101 00100000 01110001 01110101 01101001 01100011 01101011 00100000 01100010 01110010 01101111 01110111 01101110 00100000 01100110 01101111 01111000 00100000 01101010 01110101 01101101 01110000 01100101 01100100 00100000 01101111 01110110 01100101 01110010 00100000 01110100 01101000 01100101 00100000 01101100 01100001 01111010 01111001 00100000 01100100 01101111 01100111 00101110</a:t>
            </a:r>
          </a:p>
        </p:txBody>
      </p:sp>
      <p:sp>
        <p:nvSpPr>
          <p:cNvPr id="6" name="Slide Number Placeholder 5"/>
          <p:cNvSpPr>
            <a:spLocks noGrp="1"/>
          </p:cNvSpPr>
          <p:nvPr>
            <p:ph type="sldNum" sz="quarter" idx="12"/>
          </p:nvPr>
        </p:nvSpPr>
        <p:spPr/>
        <p:txBody>
          <a:bodyPr/>
          <a:lstStyle/>
          <a:p>
            <a:fld id="{16D7F6B3-FE9A-4A71-A476-BA18060D4072}" type="slidenum">
              <a:rPr lang="en-US" smtClean="0"/>
              <a:pPr/>
              <a:t>15</a:t>
            </a:fld>
            <a:endParaRPr lang="en-US" dirty="0"/>
          </a:p>
        </p:txBody>
      </p:sp>
    </p:spTree>
    <p:extLst>
      <p:ext uri="{BB962C8B-B14F-4D97-AF65-F5344CB8AC3E}">
        <p14:creationId xmlns:p14="http://schemas.microsoft.com/office/powerpoint/2010/main" xmlns="" val="149836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 Operation</a:t>
            </a:r>
            <a:endParaRPr lang="en-US" dirty="0"/>
          </a:p>
        </p:txBody>
      </p:sp>
      <p:sp>
        <p:nvSpPr>
          <p:cNvPr id="3" name="Content Placeholder 2"/>
          <p:cNvSpPr>
            <a:spLocks noGrp="1"/>
          </p:cNvSpPr>
          <p:nvPr>
            <p:ph idx="1"/>
          </p:nvPr>
        </p:nvSpPr>
        <p:spPr>
          <a:xfrm>
            <a:off x="633867" y="1657510"/>
            <a:ext cx="8077200" cy="4572000"/>
          </a:xfrm>
        </p:spPr>
        <p:txBody>
          <a:bodyPr/>
          <a:lstStyle/>
          <a:p>
            <a:r>
              <a:rPr lang="en-US" dirty="0" smtClean="0"/>
              <a:t>Simple example</a:t>
            </a:r>
          </a:p>
          <a:p>
            <a:pPr lvl="1"/>
            <a:r>
              <a:rPr lang="en-US" dirty="0" smtClean="0"/>
              <a:t>Generate random bits as the key.</a:t>
            </a:r>
            <a:endParaRPr lang="en-US" dirty="0"/>
          </a:p>
        </p:txBody>
      </p:sp>
      <p:sp>
        <p:nvSpPr>
          <p:cNvPr id="7" name="TextBox 6"/>
          <p:cNvSpPr txBox="1"/>
          <p:nvPr/>
        </p:nvSpPr>
        <p:spPr>
          <a:xfrm>
            <a:off x="2057400" y="3482876"/>
            <a:ext cx="5181600" cy="2308324"/>
          </a:xfrm>
          <a:prstGeom prst="rect">
            <a:avLst/>
          </a:prstGeom>
          <a:solidFill>
            <a:schemeClr val="bg1"/>
          </a:solidFill>
          <a:ln>
            <a:solidFill>
              <a:schemeClr val="tx1"/>
            </a:solidFill>
          </a:ln>
          <a:effectLst>
            <a:outerShdw blurRad="292100" dist="139700" dir="2700000" algn="tl" rotWithShape="0">
              <a:prstClr val="black">
                <a:alpha val="65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sz="1600" dirty="0"/>
              <a:t>10011101 11100001 10011011 11010000 11111000 10000011 11001011 11111010 01111100 11111000 10100001 10001010 10111110 11010001 11000011 10010111 11101010 00101110 11111001 10111001 01111000 11010000 01101001 01000111 11110111 00000111 00011011 01100001 00110110 10110010 01110101 01011101 10000011 10110100 01011110 11010101 01111011 11000101 00011110 </a:t>
            </a:r>
            <a:r>
              <a:rPr lang="en-US" sz="1600" dirty="0" smtClean="0"/>
              <a:t>10011011 11001101 10001000 11011001 01101111 10100101</a:t>
            </a:r>
            <a:endParaRPr lang="en-US" sz="1600"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16</a:t>
            </a:fld>
            <a:endParaRPr lang="en-US" dirty="0"/>
          </a:p>
        </p:txBody>
      </p:sp>
    </p:spTree>
    <p:extLst>
      <p:ext uri="{BB962C8B-B14F-4D97-AF65-F5344CB8AC3E}">
        <p14:creationId xmlns:p14="http://schemas.microsoft.com/office/powerpoint/2010/main" xmlns="" val="118049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 Operation</a:t>
            </a:r>
            <a:endParaRPr lang="en-US" dirty="0"/>
          </a:p>
        </p:txBody>
      </p:sp>
      <p:sp>
        <p:nvSpPr>
          <p:cNvPr id="3" name="Content Placeholder 2"/>
          <p:cNvSpPr>
            <a:spLocks noGrp="1"/>
          </p:cNvSpPr>
          <p:nvPr>
            <p:ph idx="1"/>
          </p:nvPr>
        </p:nvSpPr>
        <p:spPr>
          <a:xfrm>
            <a:off x="633867" y="1657510"/>
            <a:ext cx="8077200" cy="4572000"/>
          </a:xfrm>
        </p:spPr>
        <p:txBody>
          <a:bodyPr/>
          <a:lstStyle/>
          <a:p>
            <a:r>
              <a:rPr lang="en-US" dirty="0" smtClean="0"/>
              <a:t>Simple example</a:t>
            </a:r>
          </a:p>
          <a:p>
            <a:pPr lvl="1"/>
            <a:r>
              <a:rPr lang="en-US" dirty="0" smtClean="0"/>
              <a:t>Perform bitwise XOR to produce </a:t>
            </a:r>
            <a:r>
              <a:rPr lang="en-US" dirty="0" err="1" smtClean="0"/>
              <a:t>cryptext</a:t>
            </a:r>
            <a:r>
              <a:rPr lang="en-US" dirty="0" smtClean="0"/>
              <a:t>.</a:t>
            </a:r>
            <a:endParaRPr lang="en-US" dirty="0"/>
          </a:p>
        </p:txBody>
      </p:sp>
      <p:sp>
        <p:nvSpPr>
          <p:cNvPr id="6" name="TextBox 5"/>
          <p:cNvSpPr txBox="1"/>
          <p:nvPr/>
        </p:nvSpPr>
        <p:spPr>
          <a:xfrm>
            <a:off x="1828800" y="3276600"/>
            <a:ext cx="624840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a:t>10011101 11100001 10011011 11010000 </a:t>
            </a:r>
            <a:r>
              <a:rPr lang="en-US" dirty="0" smtClean="0"/>
              <a:t>11111000 10000011 11001011 11111010…</a:t>
            </a:r>
            <a:endParaRPr lang="en-US" dirty="0"/>
          </a:p>
        </p:txBody>
      </p:sp>
      <p:cxnSp>
        <p:nvCxnSpPr>
          <p:cNvPr id="8" name="Straight Connector 7"/>
          <p:cNvCxnSpPr/>
          <p:nvPr/>
        </p:nvCxnSpPr>
        <p:spPr>
          <a:xfrm>
            <a:off x="1219200" y="3657600"/>
            <a:ext cx="6858000"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828800" y="3810000"/>
            <a:ext cx="624840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smtClean="0"/>
              <a:t>11001001 10001001 11111110 11110000 10001001 11110110 10100010 10011001…</a:t>
            </a:r>
            <a:endParaRPr lang="en-US" dirty="0"/>
          </a:p>
        </p:txBody>
      </p:sp>
      <p:sp>
        <p:nvSpPr>
          <p:cNvPr id="10" name="TextBox 9"/>
          <p:cNvSpPr txBox="1"/>
          <p:nvPr/>
        </p:nvSpPr>
        <p:spPr>
          <a:xfrm>
            <a:off x="1831758" y="2971800"/>
            <a:ext cx="6245441"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a:t>01010100 01101000 01100101 00100000 01110001 01110101 01101001 </a:t>
            </a:r>
            <a:r>
              <a:rPr lang="en-US" dirty="0" smtClean="0"/>
              <a:t>01100011…</a:t>
            </a:r>
            <a:endParaRPr lang="en-US" dirty="0"/>
          </a:p>
        </p:txBody>
      </p:sp>
      <p:sp>
        <p:nvSpPr>
          <p:cNvPr id="11" name="TextBox 10"/>
          <p:cNvSpPr txBox="1"/>
          <p:nvPr/>
        </p:nvSpPr>
        <p:spPr>
          <a:xfrm>
            <a:off x="1143000" y="3255717"/>
            <a:ext cx="575799" cy="369332"/>
          </a:xfrm>
          <a:prstGeom prst="rect">
            <a:avLst/>
          </a:prstGeom>
          <a:noFill/>
        </p:spPr>
        <p:txBody>
          <a:bodyPr wrap="none" rtlCol="0">
            <a:spAutoFit/>
          </a:bodyPr>
          <a:lstStyle/>
          <a:p>
            <a:r>
              <a:rPr lang="en-US" dirty="0" smtClean="0"/>
              <a:t>XOR</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17</a:t>
            </a:fld>
            <a:endParaRPr lang="en-US" dirty="0"/>
          </a:p>
        </p:txBody>
      </p:sp>
    </p:spTree>
    <p:extLst>
      <p:ext uri="{BB962C8B-B14F-4D97-AF65-F5344CB8AC3E}">
        <p14:creationId xmlns:p14="http://schemas.microsoft.com/office/powerpoint/2010/main" xmlns="" val="2697564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 Operation</a:t>
            </a:r>
            <a:endParaRPr lang="en-US" dirty="0"/>
          </a:p>
        </p:txBody>
      </p:sp>
      <p:sp>
        <p:nvSpPr>
          <p:cNvPr id="3" name="Content Placeholder 2"/>
          <p:cNvSpPr>
            <a:spLocks noGrp="1"/>
          </p:cNvSpPr>
          <p:nvPr>
            <p:ph idx="1"/>
          </p:nvPr>
        </p:nvSpPr>
        <p:spPr>
          <a:xfrm>
            <a:off x="633867" y="1657510"/>
            <a:ext cx="8077200" cy="4572000"/>
          </a:xfrm>
        </p:spPr>
        <p:txBody>
          <a:bodyPr/>
          <a:lstStyle/>
          <a:p>
            <a:r>
              <a:rPr lang="en-US" dirty="0" smtClean="0"/>
              <a:t>Simple example</a:t>
            </a:r>
          </a:p>
          <a:p>
            <a:pPr lvl="1"/>
            <a:r>
              <a:rPr lang="en-US" dirty="0" smtClean="0"/>
              <a:t>Perform bitwise XOR to produce </a:t>
            </a:r>
            <a:r>
              <a:rPr lang="en-US" dirty="0" err="1" smtClean="0"/>
              <a:t>cryptext</a:t>
            </a:r>
            <a:r>
              <a:rPr lang="en-US" dirty="0" smtClean="0"/>
              <a:t>.</a:t>
            </a:r>
            <a:endParaRPr lang="en-US" dirty="0"/>
          </a:p>
        </p:txBody>
      </p:sp>
      <p:sp>
        <p:nvSpPr>
          <p:cNvPr id="6" name="TextBox 5"/>
          <p:cNvSpPr txBox="1"/>
          <p:nvPr/>
        </p:nvSpPr>
        <p:spPr>
          <a:xfrm>
            <a:off x="1828800" y="3276600"/>
            <a:ext cx="624840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a:t>10011101 11100001 10011011 11010000 </a:t>
            </a:r>
            <a:r>
              <a:rPr lang="en-US" dirty="0" smtClean="0"/>
              <a:t>11111000 10000011 11001011 11111010…</a:t>
            </a:r>
            <a:endParaRPr lang="en-US" dirty="0"/>
          </a:p>
        </p:txBody>
      </p:sp>
      <p:cxnSp>
        <p:nvCxnSpPr>
          <p:cNvPr id="8" name="Straight Connector 7"/>
          <p:cNvCxnSpPr/>
          <p:nvPr/>
        </p:nvCxnSpPr>
        <p:spPr>
          <a:xfrm>
            <a:off x="1219200" y="3657600"/>
            <a:ext cx="6858000"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828800" y="3810000"/>
            <a:ext cx="624840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smtClean="0"/>
              <a:t>11001001 10001001 11111110 11110000 10001001 11110110 10100010 10011001…</a:t>
            </a:r>
            <a:endParaRPr lang="en-US" dirty="0"/>
          </a:p>
        </p:txBody>
      </p:sp>
      <p:sp>
        <p:nvSpPr>
          <p:cNvPr id="10" name="TextBox 9"/>
          <p:cNvSpPr txBox="1"/>
          <p:nvPr/>
        </p:nvSpPr>
        <p:spPr>
          <a:xfrm>
            <a:off x="1831758" y="2971800"/>
            <a:ext cx="6245441"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a:t>01010100 01101000 01100101 00100000 01110001 01110101 01101001 </a:t>
            </a:r>
            <a:r>
              <a:rPr lang="en-US" dirty="0" smtClean="0"/>
              <a:t>01100011…</a:t>
            </a:r>
            <a:endParaRPr lang="en-US" dirty="0"/>
          </a:p>
        </p:txBody>
      </p:sp>
      <p:sp>
        <p:nvSpPr>
          <p:cNvPr id="11" name="TextBox 10"/>
          <p:cNvSpPr txBox="1"/>
          <p:nvPr/>
        </p:nvSpPr>
        <p:spPr>
          <a:xfrm>
            <a:off x="1143000" y="3255717"/>
            <a:ext cx="575799" cy="369332"/>
          </a:xfrm>
          <a:prstGeom prst="rect">
            <a:avLst/>
          </a:prstGeom>
          <a:noFill/>
        </p:spPr>
        <p:txBody>
          <a:bodyPr wrap="none" rtlCol="0">
            <a:spAutoFit/>
          </a:bodyPr>
          <a:lstStyle/>
          <a:p>
            <a:r>
              <a:rPr lang="en-US" dirty="0" smtClean="0"/>
              <a:t>XOR</a:t>
            </a:r>
            <a:endParaRPr lang="en-US" dirty="0"/>
          </a:p>
        </p:txBody>
      </p:sp>
      <p:sp>
        <p:nvSpPr>
          <p:cNvPr id="12" name="Rounded Rectangular Callout 11"/>
          <p:cNvSpPr/>
          <p:nvPr/>
        </p:nvSpPr>
        <p:spPr>
          <a:xfrm>
            <a:off x="5562600" y="2057400"/>
            <a:ext cx="1524000" cy="533400"/>
          </a:xfrm>
          <a:prstGeom prst="wedgeRoundRectCallout">
            <a:avLst>
              <a:gd name="adj1" fmla="val -76444"/>
              <a:gd name="adj2" fmla="val 11971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Plaintext</a:t>
            </a:r>
          </a:p>
        </p:txBody>
      </p:sp>
      <p:sp>
        <p:nvSpPr>
          <p:cNvPr id="13" name="Rounded Rectangular Callout 12"/>
          <p:cNvSpPr/>
          <p:nvPr/>
        </p:nvSpPr>
        <p:spPr>
          <a:xfrm>
            <a:off x="6527306" y="4343400"/>
            <a:ext cx="1524000" cy="533400"/>
          </a:xfrm>
          <a:prstGeom prst="wedgeRoundRectCallout">
            <a:avLst>
              <a:gd name="adj1" fmla="val -68871"/>
              <a:gd name="adj2" fmla="val -10497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err="1">
                <a:solidFill>
                  <a:schemeClr val="tx1"/>
                </a:solidFill>
              </a:rPr>
              <a:t>Cryptext</a:t>
            </a:r>
            <a:endParaRPr lang="en-US" sz="2400" dirty="0">
              <a:solidFill>
                <a:schemeClr val="tx1"/>
              </a:solidFill>
            </a:endParaRPr>
          </a:p>
        </p:txBody>
      </p:sp>
      <p:sp>
        <p:nvSpPr>
          <p:cNvPr id="14" name="Rounded Rectangular Callout 13"/>
          <p:cNvSpPr/>
          <p:nvPr/>
        </p:nvSpPr>
        <p:spPr>
          <a:xfrm>
            <a:off x="4267200" y="3790025"/>
            <a:ext cx="1524000" cy="533400"/>
          </a:xfrm>
          <a:prstGeom prst="wedgeRoundRectCallout">
            <a:avLst>
              <a:gd name="adj1" fmla="val -68871"/>
              <a:gd name="adj2" fmla="val -10497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Key</a:t>
            </a:r>
          </a:p>
        </p:txBody>
      </p:sp>
      <p:sp>
        <p:nvSpPr>
          <p:cNvPr id="5" name="Slide Number Placeholder 4"/>
          <p:cNvSpPr>
            <a:spLocks noGrp="1"/>
          </p:cNvSpPr>
          <p:nvPr>
            <p:ph type="sldNum" sz="quarter" idx="12"/>
          </p:nvPr>
        </p:nvSpPr>
        <p:spPr/>
        <p:txBody>
          <a:bodyPr/>
          <a:lstStyle/>
          <a:p>
            <a:fld id="{16D7F6B3-FE9A-4A71-A476-BA18060D4072}" type="slidenum">
              <a:rPr lang="en-US" smtClean="0"/>
              <a:pPr/>
              <a:t>18</a:t>
            </a:fld>
            <a:endParaRPr lang="en-US" dirty="0"/>
          </a:p>
        </p:txBody>
      </p:sp>
    </p:spTree>
    <p:extLst>
      <p:ext uri="{BB962C8B-B14F-4D97-AF65-F5344CB8AC3E}">
        <p14:creationId xmlns:p14="http://schemas.microsoft.com/office/powerpoint/2010/main" xmlns="" val="921108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 Operation</a:t>
            </a:r>
            <a:endParaRPr lang="en-US" dirty="0"/>
          </a:p>
        </p:txBody>
      </p:sp>
      <p:sp>
        <p:nvSpPr>
          <p:cNvPr id="3" name="Content Placeholder 2"/>
          <p:cNvSpPr>
            <a:spLocks noGrp="1"/>
          </p:cNvSpPr>
          <p:nvPr>
            <p:ph idx="1"/>
          </p:nvPr>
        </p:nvSpPr>
        <p:spPr>
          <a:xfrm>
            <a:off x="633867" y="1657510"/>
            <a:ext cx="8077200" cy="4572000"/>
          </a:xfrm>
        </p:spPr>
        <p:txBody>
          <a:bodyPr/>
          <a:lstStyle/>
          <a:p>
            <a:r>
              <a:rPr lang="en-US" dirty="0" smtClean="0"/>
              <a:t>Simple example</a:t>
            </a:r>
          </a:p>
          <a:p>
            <a:pPr lvl="1"/>
            <a:r>
              <a:rPr lang="en-US" dirty="0" smtClean="0"/>
              <a:t>Perform bitwise XOR to produce </a:t>
            </a:r>
            <a:r>
              <a:rPr lang="en-US" dirty="0" err="1" smtClean="0"/>
              <a:t>cryptext</a:t>
            </a:r>
            <a:r>
              <a:rPr lang="en-US" dirty="0" smtClean="0"/>
              <a:t>.</a:t>
            </a:r>
          </a:p>
          <a:p>
            <a:pPr lvl="1"/>
            <a:endParaRPr lang="en-US" dirty="0"/>
          </a:p>
          <a:p>
            <a:pPr lvl="1"/>
            <a:endParaRPr lang="en-US" dirty="0" smtClean="0"/>
          </a:p>
          <a:p>
            <a:pPr lvl="1"/>
            <a:endParaRPr lang="en-US" dirty="0"/>
          </a:p>
          <a:p>
            <a:pPr lvl="1"/>
            <a:r>
              <a:rPr lang="en-US" dirty="0" smtClean="0"/>
              <a:t>XOR is reversible.  If you XOR the </a:t>
            </a:r>
            <a:r>
              <a:rPr lang="en-US" dirty="0" err="1" smtClean="0"/>
              <a:t>cryptext</a:t>
            </a:r>
            <a:r>
              <a:rPr lang="en-US" dirty="0" smtClean="0"/>
              <a:t> with the same key, you get back the plaintext.</a:t>
            </a:r>
            <a:endParaRPr lang="en-US" dirty="0"/>
          </a:p>
        </p:txBody>
      </p:sp>
      <p:sp>
        <p:nvSpPr>
          <p:cNvPr id="6" name="TextBox 5"/>
          <p:cNvSpPr txBox="1"/>
          <p:nvPr/>
        </p:nvSpPr>
        <p:spPr>
          <a:xfrm>
            <a:off x="1828800" y="3276600"/>
            <a:ext cx="624840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a:t>10011101 11100001 10011011 11010000 </a:t>
            </a:r>
            <a:r>
              <a:rPr lang="en-US" dirty="0" smtClean="0"/>
              <a:t>11111000 10000011 11001011 11111010…</a:t>
            </a:r>
            <a:endParaRPr lang="en-US" dirty="0"/>
          </a:p>
        </p:txBody>
      </p:sp>
      <p:cxnSp>
        <p:nvCxnSpPr>
          <p:cNvPr id="8" name="Straight Connector 7"/>
          <p:cNvCxnSpPr/>
          <p:nvPr/>
        </p:nvCxnSpPr>
        <p:spPr>
          <a:xfrm>
            <a:off x="1219200" y="3657600"/>
            <a:ext cx="6858000"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828800" y="3810000"/>
            <a:ext cx="624840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smtClean="0"/>
              <a:t>11001001 10001001 11111110 11110000 10001001 11110110 10100010 10011001…</a:t>
            </a:r>
            <a:endParaRPr lang="en-US" dirty="0"/>
          </a:p>
        </p:txBody>
      </p:sp>
      <p:sp>
        <p:nvSpPr>
          <p:cNvPr id="10" name="TextBox 9"/>
          <p:cNvSpPr txBox="1"/>
          <p:nvPr/>
        </p:nvSpPr>
        <p:spPr>
          <a:xfrm>
            <a:off x="1831758" y="2971800"/>
            <a:ext cx="6245441"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200">
                <a:latin typeface="Consolas" pitchFamily="49" charset="0"/>
                <a:cs typeface="Consolas" pitchFamily="49" charset="0"/>
              </a:defRPr>
            </a:lvl1pPr>
          </a:lstStyle>
          <a:p>
            <a:r>
              <a:rPr lang="en-US" dirty="0"/>
              <a:t>01010100 01101000 01100101 00100000 01110001 01110101 01101001 </a:t>
            </a:r>
            <a:r>
              <a:rPr lang="en-US" dirty="0" smtClean="0"/>
              <a:t>01100011…</a:t>
            </a:r>
            <a:endParaRPr lang="en-US" dirty="0"/>
          </a:p>
        </p:txBody>
      </p:sp>
      <p:sp>
        <p:nvSpPr>
          <p:cNvPr id="11" name="TextBox 10"/>
          <p:cNvSpPr txBox="1"/>
          <p:nvPr/>
        </p:nvSpPr>
        <p:spPr>
          <a:xfrm>
            <a:off x="1143000" y="3255717"/>
            <a:ext cx="575799" cy="369332"/>
          </a:xfrm>
          <a:prstGeom prst="rect">
            <a:avLst/>
          </a:prstGeom>
          <a:noFill/>
        </p:spPr>
        <p:txBody>
          <a:bodyPr wrap="none" rtlCol="0">
            <a:spAutoFit/>
          </a:bodyPr>
          <a:lstStyle/>
          <a:p>
            <a:r>
              <a:rPr lang="en-US" dirty="0" smtClean="0"/>
              <a:t>XOR</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19</a:t>
            </a:fld>
            <a:endParaRPr lang="en-US" dirty="0"/>
          </a:p>
        </p:txBody>
      </p:sp>
    </p:spTree>
    <p:extLst>
      <p:ext uri="{BB962C8B-B14F-4D97-AF65-F5344CB8AC3E}">
        <p14:creationId xmlns:p14="http://schemas.microsoft.com/office/powerpoint/2010/main" xmlns="" val="1862573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This week’s expected outcomes</a:t>
            </a:r>
          </a:p>
          <a:p>
            <a:r>
              <a:rPr lang="en-US" dirty="0" smtClean="0"/>
              <a:t>This week’s topics</a:t>
            </a:r>
          </a:p>
          <a:p>
            <a:r>
              <a:rPr lang="en-US" dirty="0" smtClean="0"/>
              <a:t>This week’s homework</a:t>
            </a:r>
          </a:p>
          <a:p>
            <a:r>
              <a:rPr lang="en-US" dirty="0" smtClean="0"/>
              <a:t>Upcoming deadlines</a:t>
            </a:r>
          </a:p>
          <a:p>
            <a:r>
              <a:rPr lang="en-US" dirty="0" smtClean="0"/>
              <a:t>Question &amp; answer</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2</a:t>
            </a:fld>
            <a:endParaRPr lang="en-US" dirty="0"/>
          </a:p>
        </p:txBody>
      </p:sp>
    </p:spTree>
    <p:extLst>
      <p:ext uri="{BB962C8B-B14F-4D97-AF65-F5344CB8AC3E}">
        <p14:creationId xmlns:p14="http://schemas.microsoft.com/office/powerpoint/2010/main" xmlns="" val="3990690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Vernam Cipher</a:t>
            </a:r>
            <a:endParaRPr lang="en-US" dirty="0"/>
          </a:p>
        </p:txBody>
      </p:sp>
      <p:sp>
        <p:nvSpPr>
          <p:cNvPr id="3" name="Content Placeholder 2"/>
          <p:cNvSpPr>
            <a:spLocks noGrp="1"/>
          </p:cNvSpPr>
          <p:nvPr>
            <p:ph idx="1"/>
          </p:nvPr>
        </p:nvSpPr>
        <p:spPr/>
        <p:txBody>
          <a:bodyPr>
            <a:normAutofit lnSpcReduction="10000"/>
          </a:bodyPr>
          <a:lstStyle/>
          <a:p>
            <a:r>
              <a:rPr lang="en-US" dirty="0" smtClean="0"/>
              <a:t>Also called one-time pad</a:t>
            </a:r>
          </a:p>
          <a:p>
            <a:r>
              <a:rPr lang="en-US" dirty="0" smtClean="0"/>
              <a:t>Uses set of characters only one time for each encryption process</a:t>
            </a:r>
          </a:p>
          <a:p>
            <a:r>
              <a:rPr lang="en-US" dirty="0" smtClean="0"/>
              <a:t>Pad values are added to numeric values that represent plaintext</a:t>
            </a:r>
          </a:p>
          <a:p>
            <a:pPr lvl="1"/>
            <a:r>
              <a:rPr lang="en-US" dirty="0" smtClean="0"/>
              <a:t>Each character of plaintext turned into a number</a:t>
            </a:r>
          </a:p>
          <a:p>
            <a:pPr lvl="1"/>
            <a:r>
              <a:rPr lang="en-US" dirty="0" smtClean="0"/>
              <a:t>A pad value for that position is added to it</a:t>
            </a:r>
          </a:p>
          <a:p>
            <a:pPr lvl="1"/>
            <a:r>
              <a:rPr lang="en-US" dirty="0" smtClean="0"/>
              <a:t>Sum is converted back to a ciphertext  character</a:t>
            </a:r>
          </a:p>
          <a:p>
            <a:pPr lvl="1"/>
            <a:r>
              <a:rPr lang="en-US" dirty="0" smtClean="0"/>
              <a:t>All numbers must be in the range 1-26</a:t>
            </a:r>
          </a:p>
        </p:txBody>
      </p:sp>
      <p:sp>
        <p:nvSpPr>
          <p:cNvPr id="5" name="Slide Number Placeholder 4"/>
          <p:cNvSpPr>
            <a:spLocks noGrp="1"/>
          </p:cNvSpPr>
          <p:nvPr>
            <p:ph type="sldNum" sz="quarter" idx="12"/>
          </p:nvPr>
        </p:nvSpPr>
        <p:spPr/>
        <p:txBody>
          <a:bodyPr/>
          <a:lstStyle/>
          <a:p>
            <a:fld id="{16D7F6B3-FE9A-4A71-A476-BA18060D4072}" type="slidenum">
              <a:rPr lang="en-US" smtClean="0"/>
              <a:pPr/>
              <a:t>20</a:t>
            </a:fld>
            <a:endParaRPr lang="en-US" dirty="0"/>
          </a:p>
        </p:txBody>
      </p:sp>
    </p:spTree>
    <p:extLst>
      <p:ext uri="{BB962C8B-B14F-4D97-AF65-F5344CB8AC3E}">
        <p14:creationId xmlns:p14="http://schemas.microsoft.com/office/powerpoint/2010/main" xmlns="" val="674398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Vernam Cipher</a:t>
            </a:r>
            <a:endParaRPr lang="en-US" dirty="0"/>
          </a:p>
        </p:txBody>
      </p:sp>
      <p:sp>
        <p:nvSpPr>
          <p:cNvPr id="3" name="Content Placeholder 2"/>
          <p:cNvSpPr>
            <a:spLocks noGrp="1"/>
          </p:cNvSpPr>
          <p:nvPr>
            <p:ph idx="1"/>
          </p:nvPr>
        </p:nvSpPr>
        <p:spPr/>
        <p:txBody>
          <a:bodyPr>
            <a:normAutofit lnSpcReduction="10000"/>
          </a:bodyPr>
          <a:lstStyle/>
          <a:p>
            <a:r>
              <a:rPr lang="en-US" dirty="0" smtClean="0"/>
              <a:t>Also called one-time pad</a:t>
            </a:r>
          </a:p>
          <a:p>
            <a:r>
              <a:rPr lang="en-US" dirty="0" smtClean="0"/>
              <a:t>Uses set of characters only one time for each encryption process</a:t>
            </a:r>
          </a:p>
          <a:p>
            <a:r>
              <a:rPr lang="en-US" dirty="0" smtClean="0"/>
              <a:t>Pad values are added to numeric values that represent plaintext</a:t>
            </a:r>
          </a:p>
          <a:p>
            <a:pPr lvl="1"/>
            <a:r>
              <a:rPr lang="en-US" dirty="0" smtClean="0"/>
              <a:t>Each character of plaintext turned into a number</a:t>
            </a:r>
          </a:p>
          <a:p>
            <a:pPr lvl="1"/>
            <a:r>
              <a:rPr lang="en-US" dirty="0" smtClean="0"/>
              <a:t>A pad value for that position is added to it</a:t>
            </a:r>
          </a:p>
          <a:p>
            <a:pPr lvl="1"/>
            <a:r>
              <a:rPr lang="en-US" dirty="0" smtClean="0"/>
              <a:t>Sum is converted back to a ciphertext  character</a:t>
            </a:r>
          </a:p>
          <a:p>
            <a:pPr lvl="1"/>
            <a:r>
              <a:rPr lang="en-US" dirty="0" smtClean="0"/>
              <a:t>All numbers must be in the range 1-26</a:t>
            </a:r>
          </a:p>
        </p:txBody>
      </p:sp>
      <p:sp>
        <p:nvSpPr>
          <p:cNvPr id="5" name="Slide Number Placeholder 4"/>
          <p:cNvSpPr>
            <a:spLocks noGrp="1"/>
          </p:cNvSpPr>
          <p:nvPr>
            <p:ph type="sldNum" sz="quarter" idx="12"/>
          </p:nvPr>
        </p:nvSpPr>
        <p:spPr/>
        <p:txBody>
          <a:bodyPr/>
          <a:lstStyle/>
          <a:p>
            <a:fld id="{16D7F6B3-FE9A-4A71-A476-BA18060D4072}" type="slidenum">
              <a:rPr lang="en-US" smtClean="0"/>
              <a:pPr/>
              <a:t>21</a:t>
            </a:fld>
            <a:endParaRPr lang="en-US" dirty="0"/>
          </a:p>
        </p:txBody>
      </p:sp>
      <p:sp>
        <p:nvSpPr>
          <p:cNvPr id="6" name="Rounded Rectangular Callout 5"/>
          <p:cNvSpPr/>
          <p:nvPr/>
        </p:nvSpPr>
        <p:spPr>
          <a:xfrm>
            <a:off x="4572000" y="2514600"/>
            <a:ext cx="3707906" cy="1371600"/>
          </a:xfrm>
          <a:prstGeom prst="wedgeRoundRectCallout">
            <a:avLst>
              <a:gd name="adj1" fmla="val -68871"/>
              <a:gd name="adj2" fmla="val -10497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Key length must be at least as large as the message length!</a:t>
            </a:r>
            <a:endParaRPr lang="en-US" sz="2400" dirty="0">
              <a:solidFill>
                <a:schemeClr val="tx1"/>
              </a:solidFill>
            </a:endParaRPr>
          </a:p>
        </p:txBody>
      </p:sp>
    </p:spTree>
    <p:extLst>
      <p:ext uri="{BB962C8B-B14F-4D97-AF65-F5344CB8AC3E}">
        <p14:creationId xmlns:p14="http://schemas.microsoft.com/office/powerpoint/2010/main" xmlns="" val="46613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or Running Key Cipher</a:t>
            </a:r>
            <a:endParaRPr lang="en-US" dirty="0"/>
          </a:p>
        </p:txBody>
      </p:sp>
      <p:sp>
        <p:nvSpPr>
          <p:cNvPr id="3" name="Content Placeholder 2"/>
          <p:cNvSpPr>
            <a:spLocks noGrp="1"/>
          </p:cNvSpPr>
          <p:nvPr>
            <p:ph idx="1"/>
          </p:nvPr>
        </p:nvSpPr>
        <p:spPr/>
        <p:txBody>
          <a:bodyPr>
            <a:normAutofit lnSpcReduction="10000"/>
          </a:bodyPr>
          <a:lstStyle/>
          <a:p>
            <a:r>
              <a:rPr lang="en-US" dirty="0" smtClean="0"/>
              <a:t>Text in a book used as key to decrypt a message</a:t>
            </a:r>
          </a:p>
          <a:p>
            <a:r>
              <a:rPr lang="en-US" dirty="0" smtClean="0"/>
              <a:t>Recipient must know which book is used</a:t>
            </a:r>
          </a:p>
          <a:p>
            <a:pPr lvl="1"/>
            <a:r>
              <a:rPr lang="en-US" dirty="0" smtClean="0"/>
              <a:t>Page and line number</a:t>
            </a:r>
          </a:p>
          <a:p>
            <a:r>
              <a:rPr lang="en-US" dirty="0" smtClean="0"/>
              <a:t>Dictionaries and thesauruses commonly used</a:t>
            </a:r>
          </a:p>
          <a:p>
            <a:r>
              <a:rPr lang="en-US" dirty="0" smtClean="0"/>
              <a:t>Grille cipher</a:t>
            </a:r>
          </a:p>
          <a:p>
            <a:pPr lvl="1"/>
            <a:r>
              <a:rPr lang="en-US" dirty="0" smtClean="0"/>
              <a:t>Uses a stencil or template with holes cut out</a:t>
            </a:r>
          </a:p>
          <a:p>
            <a:pPr lvl="1"/>
            <a:r>
              <a:rPr lang="en-US" dirty="0" smtClean="0"/>
              <a:t>Apply template to particular book or document</a:t>
            </a:r>
          </a:p>
          <a:p>
            <a:pPr lvl="1"/>
            <a:r>
              <a:rPr lang="en-US" dirty="0" smtClean="0"/>
              <a:t>Message is revealed in the holes (apertures)</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22</a:t>
            </a:fld>
            <a:endParaRPr lang="en-US" dirty="0"/>
          </a:p>
        </p:txBody>
      </p:sp>
    </p:spTree>
    <p:extLst>
      <p:ext uri="{BB962C8B-B14F-4D97-AF65-F5344CB8AC3E}">
        <p14:creationId xmlns:p14="http://schemas.microsoft.com/office/powerpoint/2010/main" xmlns="" val="268967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Algorithms</a:t>
            </a:r>
            <a:endParaRPr lang="en-US" dirty="0"/>
          </a:p>
        </p:txBody>
      </p:sp>
      <p:sp>
        <p:nvSpPr>
          <p:cNvPr id="3" name="Content Placeholder 2"/>
          <p:cNvSpPr>
            <a:spLocks noGrp="1"/>
          </p:cNvSpPr>
          <p:nvPr>
            <p:ph idx="1"/>
          </p:nvPr>
        </p:nvSpPr>
        <p:spPr/>
        <p:txBody>
          <a:bodyPr/>
          <a:lstStyle/>
          <a:p>
            <a:r>
              <a:rPr lang="en-US" dirty="0" smtClean="0"/>
              <a:t>Two broad categories</a:t>
            </a:r>
          </a:p>
          <a:p>
            <a:pPr lvl="1"/>
            <a:r>
              <a:rPr lang="en-US" dirty="0" smtClean="0"/>
              <a:t>Symmetric</a:t>
            </a:r>
          </a:p>
          <a:p>
            <a:pPr lvl="1"/>
            <a:r>
              <a:rPr lang="en-US" dirty="0" smtClean="0"/>
              <a:t>Asymmetric</a:t>
            </a:r>
          </a:p>
          <a:p>
            <a:r>
              <a:rPr lang="en-US" dirty="0" smtClean="0"/>
              <a:t>Today’s popular cryptosystems:</a:t>
            </a:r>
          </a:p>
          <a:p>
            <a:pPr lvl="1"/>
            <a:r>
              <a:rPr lang="en-US" dirty="0" smtClean="0"/>
              <a:t>Combine symmetric and asymmetric algorithms</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23</a:t>
            </a:fld>
            <a:endParaRPr lang="en-US" dirty="0"/>
          </a:p>
        </p:txBody>
      </p:sp>
    </p:spTree>
    <p:extLst>
      <p:ext uri="{BB962C8B-B14F-4D97-AF65-F5344CB8AC3E}">
        <p14:creationId xmlns:p14="http://schemas.microsoft.com/office/powerpoint/2010/main" xmlns="" val="3519525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Notation</a:t>
            </a:r>
            <a:endParaRPr lang="en-US" dirty="0"/>
          </a:p>
        </p:txBody>
      </p:sp>
      <p:sp>
        <p:nvSpPr>
          <p:cNvPr id="3" name="Content Placeholder 2"/>
          <p:cNvSpPr>
            <a:spLocks noGrp="1"/>
          </p:cNvSpPr>
          <p:nvPr>
            <p:ph idx="1"/>
          </p:nvPr>
        </p:nvSpPr>
        <p:spPr/>
        <p:txBody>
          <a:bodyPr/>
          <a:lstStyle/>
          <a:p>
            <a:r>
              <a:rPr lang="en-US" dirty="0" smtClean="0"/>
              <a:t>Notation varies depending on the source</a:t>
            </a:r>
          </a:p>
          <a:p>
            <a:pPr lvl="1"/>
            <a:r>
              <a:rPr lang="en-US" dirty="0" smtClean="0"/>
              <a:t>M represents original message</a:t>
            </a:r>
          </a:p>
          <a:p>
            <a:pPr lvl="1"/>
            <a:r>
              <a:rPr lang="en-US" dirty="0" smtClean="0"/>
              <a:t>C represents ciphertext</a:t>
            </a:r>
          </a:p>
          <a:p>
            <a:pPr lvl="1"/>
            <a:r>
              <a:rPr lang="en-US" dirty="0" smtClean="0"/>
              <a:t>E represents the encryption process</a:t>
            </a:r>
          </a:p>
          <a:p>
            <a:pPr lvl="1"/>
            <a:r>
              <a:rPr lang="en-US" dirty="0" smtClean="0"/>
              <a:t>D represents the decryption process</a:t>
            </a:r>
          </a:p>
          <a:p>
            <a:pPr lvl="1"/>
            <a:r>
              <a:rPr lang="en-US" dirty="0" smtClean="0"/>
              <a:t>K represents the key</a:t>
            </a:r>
          </a:p>
          <a:p>
            <a:r>
              <a:rPr lang="en-US" dirty="0" smtClean="0"/>
              <a:t>Example of use: E(M) = C</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24</a:t>
            </a:fld>
            <a:endParaRPr lang="en-US" dirty="0"/>
          </a:p>
        </p:txBody>
      </p:sp>
    </p:spTree>
    <p:extLst>
      <p:ext uri="{BB962C8B-B14F-4D97-AF65-F5344CB8AC3E}">
        <p14:creationId xmlns:p14="http://schemas.microsoft.com/office/powerpoint/2010/main" xmlns="" val="3091405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p:txBody>
          <a:bodyPr>
            <a:normAutofit fontScale="92500"/>
          </a:bodyPr>
          <a:lstStyle/>
          <a:p>
            <a:r>
              <a:rPr lang="en-US" dirty="0" smtClean="0"/>
              <a:t>Same secret key used to encipher and decipher the message</a:t>
            </a:r>
          </a:p>
          <a:p>
            <a:r>
              <a:rPr lang="en-US" dirty="0" smtClean="0"/>
              <a:t>Also called </a:t>
            </a:r>
            <a:r>
              <a:rPr lang="en-US" i="1" dirty="0" smtClean="0"/>
              <a:t>private key </a:t>
            </a:r>
            <a:r>
              <a:rPr lang="en-US" dirty="0" smtClean="0"/>
              <a:t>encryption</a:t>
            </a:r>
          </a:p>
          <a:p>
            <a:r>
              <a:rPr lang="en-US" dirty="0" smtClean="0"/>
              <a:t>Mathematical algorithms used</a:t>
            </a:r>
          </a:p>
          <a:p>
            <a:pPr lvl="1"/>
            <a:r>
              <a:rPr lang="en-US" dirty="0" smtClean="0"/>
              <a:t>Processes executed quickly by computers</a:t>
            </a:r>
          </a:p>
          <a:p>
            <a:r>
              <a:rPr lang="en-US" dirty="0" smtClean="0"/>
              <a:t>Primary challenge: getting the key to the receiver</a:t>
            </a:r>
          </a:p>
          <a:p>
            <a:pPr lvl="1"/>
            <a:r>
              <a:rPr lang="en-US" dirty="0" smtClean="0"/>
              <a:t>Must be done “out of band”</a:t>
            </a:r>
          </a:p>
          <a:p>
            <a:pPr lvl="2"/>
            <a:r>
              <a:rPr lang="en-US" dirty="0" smtClean="0"/>
              <a:t>Using a different channel other than one carrying the ciphertext</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25</a:t>
            </a:fld>
            <a:endParaRPr lang="en-US" dirty="0"/>
          </a:p>
        </p:txBody>
      </p:sp>
    </p:spTree>
    <p:extLst>
      <p:ext uri="{BB962C8B-B14F-4D97-AF65-F5344CB8AC3E}">
        <p14:creationId xmlns:p14="http://schemas.microsoft.com/office/powerpoint/2010/main" xmlns="" val="715821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3011" y="485561"/>
            <a:ext cx="6619875" cy="495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6D7F6B3-FE9A-4A71-A476-BA18060D4072}" type="slidenum">
              <a:rPr lang="en-US" smtClean="0"/>
              <a:pPr/>
              <a:t>26</a:t>
            </a:fld>
            <a:endParaRPr lang="en-US" dirty="0"/>
          </a:p>
        </p:txBody>
      </p:sp>
    </p:spTree>
    <p:extLst>
      <p:ext uri="{BB962C8B-B14F-4D97-AF65-F5344CB8AC3E}">
        <p14:creationId xmlns:p14="http://schemas.microsoft.com/office/powerpoint/2010/main" xmlns="" val="416515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Symmetric Encryption</a:t>
            </a:r>
            <a:endParaRPr lang="en-US" dirty="0"/>
          </a:p>
        </p:txBody>
      </p:sp>
      <p:sp>
        <p:nvSpPr>
          <p:cNvPr id="8" name="Content Placeholder 7"/>
          <p:cNvSpPr>
            <a:spLocks noGrp="1"/>
          </p:cNvSpPr>
          <p:nvPr>
            <p:ph idx="1"/>
          </p:nvPr>
        </p:nvSpPr>
        <p:spPr>
          <a:xfrm>
            <a:off x="457200" y="1219200"/>
            <a:ext cx="4648200" cy="4648201"/>
          </a:xfrm>
        </p:spPr>
        <p:txBody>
          <a:bodyPr/>
          <a:lstStyle/>
          <a:p>
            <a:r>
              <a:rPr lang="en-US" dirty="0" smtClean="0"/>
              <a:t>Substitution-permutation network</a:t>
            </a:r>
          </a:p>
          <a:p>
            <a:pPr lvl="1"/>
            <a:r>
              <a:rPr lang="en-US" dirty="0" smtClean="0"/>
              <a:t>S-box: substitution</a:t>
            </a:r>
          </a:p>
          <a:p>
            <a:pPr lvl="1"/>
            <a:r>
              <a:rPr lang="en-US" dirty="0" smtClean="0"/>
              <a:t>P-box: permutation</a:t>
            </a:r>
          </a:p>
          <a:p>
            <a:pPr lvl="1"/>
            <a:r>
              <a:rPr lang="en-US" dirty="0" smtClean="0"/>
              <a:t>XOR: exclusive or</a:t>
            </a:r>
          </a:p>
          <a:p>
            <a:pPr lvl="1"/>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27</a:t>
            </a:fld>
            <a:endParaRPr lang="en-US" dirty="0"/>
          </a:p>
        </p:txBody>
      </p:sp>
      <p:pic>
        <p:nvPicPr>
          <p:cNvPr id="2050" name="Picture 2" descr="File:SubstitutionPermutationNetwork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2033" y="1295399"/>
            <a:ext cx="3570128" cy="457200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828800" y="6324600"/>
            <a:ext cx="510540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http://en.wikipedia.org/wiki/Substitution-permutation_network</a:t>
            </a:r>
          </a:p>
        </p:txBody>
      </p:sp>
      <p:sp>
        <p:nvSpPr>
          <p:cNvPr id="10" name="Rounded Rectangular Callout 9"/>
          <p:cNvSpPr/>
          <p:nvPr/>
        </p:nvSpPr>
        <p:spPr>
          <a:xfrm>
            <a:off x="600269" y="3886200"/>
            <a:ext cx="3770345" cy="2057400"/>
          </a:xfrm>
          <a:prstGeom prst="wedgeRoundRectCallout">
            <a:avLst>
              <a:gd name="adj1" fmla="val 70537"/>
              <a:gd name="adj2" fmla="val -35137"/>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Substitution-permutation network, 16-bit plain text block, 16-bit “round keys” derived from original key.  Operations are invertible.</a:t>
            </a:r>
            <a:endParaRPr lang="en-US" sz="2400" dirty="0">
              <a:solidFill>
                <a:schemeClr val="tx1"/>
              </a:solidFill>
            </a:endParaRPr>
          </a:p>
        </p:txBody>
      </p:sp>
    </p:spTree>
    <p:extLst>
      <p:ext uri="{BB962C8B-B14F-4D97-AF65-F5344CB8AC3E}">
        <p14:creationId xmlns:p14="http://schemas.microsoft.com/office/powerpoint/2010/main" xmlns="" val="2700965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a:xfrm>
            <a:off x="457200" y="1219200"/>
            <a:ext cx="5105400" cy="4648201"/>
          </a:xfrm>
        </p:spPr>
        <p:txBody>
          <a:bodyPr/>
          <a:lstStyle/>
          <a:p>
            <a:r>
              <a:rPr lang="en-US" dirty="0" err="1" smtClean="0"/>
              <a:t>Feistel</a:t>
            </a:r>
            <a:r>
              <a:rPr lang="en-US" dirty="0" smtClean="0"/>
              <a:t> ciphers</a:t>
            </a:r>
          </a:p>
          <a:p>
            <a:pPr lvl="1"/>
            <a:r>
              <a:rPr lang="en-US" dirty="0" smtClean="0"/>
              <a:t>Divide plaintext in halves</a:t>
            </a:r>
          </a:p>
          <a:p>
            <a:pPr lvl="1"/>
            <a:r>
              <a:rPr lang="en-US" dirty="0" smtClean="0"/>
              <a:t>Feed round keys and each half (with round-key) into </a:t>
            </a:r>
            <a:r>
              <a:rPr lang="en-US" dirty="0" err="1" smtClean="0"/>
              <a:t>Feistel</a:t>
            </a:r>
            <a:r>
              <a:rPr lang="en-US" dirty="0" smtClean="0"/>
              <a:t> function (non-invertible)</a:t>
            </a:r>
          </a:p>
          <a:p>
            <a:pPr lvl="1"/>
            <a:r>
              <a:rPr lang="en-US" dirty="0" smtClean="0"/>
              <a:t>Perform n rounds.</a:t>
            </a:r>
          </a:p>
          <a:p>
            <a:r>
              <a:rPr lang="en-US" dirty="0" smtClean="0"/>
              <a:t>The better the function, the better the encryption.</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28</a:t>
            </a:fld>
            <a:endParaRPr lang="en-US" dirty="0"/>
          </a:p>
        </p:txBody>
      </p:sp>
      <p:pic>
        <p:nvPicPr>
          <p:cNvPr id="4098" name="Picture 2" descr="File:Feistel cipher diagram en.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371600"/>
            <a:ext cx="3163328" cy="4624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1479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p:txBody>
          <a:bodyPr>
            <a:normAutofit/>
          </a:bodyPr>
          <a:lstStyle/>
          <a:p>
            <a:r>
              <a:rPr lang="en-US" dirty="0" smtClean="0"/>
              <a:t>Data Encryption Standard (DES)</a:t>
            </a:r>
          </a:p>
          <a:p>
            <a:pPr lvl="1"/>
            <a:r>
              <a:rPr lang="en-US" dirty="0" smtClean="0"/>
              <a:t>Developed by IBM</a:t>
            </a:r>
          </a:p>
          <a:p>
            <a:pPr lvl="1"/>
            <a:r>
              <a:rPr lang="en-US" dirty="0" smtClean="0"/>
              <a:t>Key length: 56 bits</a:t>
            </a:r>
          </a:p>
          <a:p>
            <a:pPr lvl="1"/>
            <a:r>
              <a:rPr lang="en-US" dirty="0" smtClean="0"/>
              <a:t>Block size: 64 bits</a:t>
            </a:r>
          </a:p>
          <a:p>
            <a:pPr lvl="1"/>
            <a:r>
              <a:rPr lang="en-US" dirty="0" smtClean="0"/>
              <a:t>Adopted as a federal standard in 1976</a:t>
            </a:r>
          </a:p>
          <a:p>
            <a:r>
              <a:rPr lang="en-US" dirty="0" smtClean="0"/>
              <a:t>Key length is insufficient to provide acceptable security</a:t>
            </a:r>
          </a:p>
          <a:p>
            <a:pPr lvl="1"/>
            <a:r>
              <a:rPr lang="en-US" dirty="0" smtClean="0"/>
              <a:t>Electronic Frontier Foundation broke a DES key in 56 hours in 1998</a:t>
            </a:r>
          </a:p>
          <a:p>
            <a:pPr lvl="1"/>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29</a:t>
            </a:fld>
            <a:endParaRPr lang="en-US" dirty="0"/>
          </a:p>
        </p:txBody>
      </p:sp>
    </p:spTree>
    <p:extLst>
      <p:ext uri="{BB962C8B-B14F-4D97-AF65-F5344CB8AC3E}">
        <p14:creationId xmlns:p14="http://schemas.microsoft.com/office/powerpoint/2010/main" xmlns="" val="319945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a:t>Create and deploy certificates</a:t>
            </a:r>
          </a:p>
          <a:p>
            <a:r>
              <a:rPr lang="en-US" dirty="0"/>
              <a:t>Describe secure communication principles</a:t>
            </a:r>
          </a:p>
          <a:p>
            <a:r>
              <a:rPr lang="en-US" dirty="0"/>
              <a:t>Describe key exchange mechanisms</a:t>
            </a:r>
          </a:p>
        </p:txBody>
      </p:sp>
      <p:sp>
        <p:nvSpPr>
          <p:cNvPr id="5" name="Slide Number Placeholder 4"/>
          <p:cNvSpPr>
            <a:spLocks noGrp="1"/>
          </p:cNvSpPr>
          <p:nvPr>
            <p:ph type="sldNum" sz="quarter" idx="12"/>
          </p:nvPr>
        </p:nvSpPr>
        <p:spPr/>
        <p:txBody>
          <a:bodyPr/>
          <a:lstStyle/>
          <a:p>
            <a:fld id="{16D7F6B3-FE9A-4A71-A476-BA18060D4072}" type="slidenum">
              <a:rPr lang="en-US" smtClean="0"/>
              <a:pPr/>
              <a:t>3</a:t>
            </a:fld>
            <a:endParaRPr lang="en-US" dirty="0"/>
          </a:p>
        </p:txBody>
      </p:sp>
    </p:spTree>
    <p:extLst>
      <p:ext uri="{BB962C8B-B14F-4D97-AF65-F5344CB8AC3E}">
        <p14:creationId xmlns:p14="http://schemas.microsoft.com/office/powerpoint/2010/main" xmlns="" val="1153713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Encryption</a:t>
            </a:r>
          </a:p>
        </p:txBody>
      </p:sp>
      <p:sp>
        <p:nvSpPr>
          <p:cNvPr id="3" name="Content Placeholder 2"/>
          <p:cNvSpPr>
            <a:spLocks noGrp="1"/>
          </p:cNvSpPr>
          <p:nvPr>
            <p:ph idx="1"/>
          </p:nvPr>
        </p:nvSpPr>
        <p:spPr/>
        <p:txBody>
          <a:bodyPr>
            <a:normAutofit/>
          </a:bodyPr>
          <a:lstStyle/>
          <a:p>
            <a:r>
              <a:rPr lang="en-US" dirty="0" smtClean="0"/>
              <a:t>Triple DES (3DES)</a:t>
            </a:r>
          </a:p>
          <a:p>
            <a:pPr lvl="1"/>
            <a:r>
              <a:rPr lang="en-US" dirty="0" smtClean="0"/>
              <a:t>Provides level of security far beyond DES</a:t>
            </a:r>
          </a:p>
          <a:p>
            <a:pPr lvl="1"/>
            <a:r>
              <a:rPr lang="en-US" dirty="0" smtClean="0"/>
              <a:t>Uses same encryption</a:t>
            </a:r>
          </a:p>
          <a:p>
            <a:pPr lvl="1"/>
            <a:r>
              <a:rPr lang="en-US" dirty="0" smtClean="0"/>
              <a:t>Repeats encryption three times</a:t>
            </a:r>
          </a:p>
          <a:p>
            <a:pPr lvl="1"/>
            <a:r>
              <a:rPr lang="en-US" dirty="0" smtClean="0"/>
              <a:t>Uses three 64-bit keys</a:t>
            </a:r>
          </a:p>
          <a:p>
            <a:pPr lvl="1"/>
            <a:r>
              <a:rPr lang="en-US" dirty="0" smtClean="0"/>
              <a:t>Common implementations use two or three different keys</a:t>
            </a:r>
          </a:p>
          <a:p>
            <a:pPr lvl="1"/>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30</a:t>
            </a:fld>
            <a:endParaRPr lang="en-US" dirty="0"/>
          </a:p>
        </p:txBody>
      </p:sp>
    </p:spTree>
    <p:extLst>
      <p:ext uri="{BB962C8B-B14F-4D97-AF65-F5344CB8AC3E}">
        <p14:creationId xmlns:p14="http://schemas.microsoft.com/office/powerpoint/2010/main" xmlns="" val="1389204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Encryption</a:t>
            </a:r>
          </a:p>
        </p:txBody>
      </p:sp>
      <p:pic>
        <p:nvPicPr>
          <p:cNvPr id="1026" name="Picture 2" descr="http://upload.wikimedia.org/wikipedia/commons/thumb/b/b7/3des-overall-view.png/632px-3des-overall-vi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1447800"/>
            <a:ext cx="4267200" cy="40443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28800" y="6324600"/>
            <a:ext cx="510540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http://simple.wikipedia.org/wiki/Triple_DES</a:t>
            </a:r>
          </a:p>
        </p:txBody>
      </p:sp>
      <p:sp>
        <p:nvSpPr>
          <p:cNvPr id="6" name="Slide Number Placeholder 5"/>
          <p:cNvSpPr>
            <a:spLocks noGrp="1"/>
          </p:cNvSpPr>
          <p:nvPr>
            <p:ph type="sldNum" sz="quarter" idx="12"/>
          </p:nvPr>
        </p:nvSpPr>
        <p:spPr/>
        <p:txBody>
          <a:bodyPr/>
          <a:lstStyle/>
          <a:p>
            <a:fld id="{16D7F6B3-FE9A-4A71-A476-BA18060D4072}" type="slidenum">
              <a:rPr lang="en-US" smtClean="0"/>
              <a:pPr/>
              <a:t>31</a:t>
            </a:fld>
            <a:endParaRPr lang="en-US" dirty="0"/>
          </a:p>
        </p:txBody>
      </p:sp>
      <p:sp>
        <p:nvSpPr>
          <p:cNvPr id="8" name="Rounded Rectangular Callout 7"/>
          <p:cNvSpPr/>
          <p:nvPr/>
        </p:nvSpPr>
        <p:spPr>
          <a:xfrm>
            <a:off x="3124200" y="5029200"/>
            <a:ext cx="1247192" cy="533400"/>
          </a:xfrm>
          <a:prstGeom prst="wedgeRoundRectCallout">
            <a:avLst>
              <a:gd name="adj1" fmla="val 29754"/>
              <a:gd name="adj2" fmla="val -199434"/>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a:t>
            </a:r>
            <a:endParaRPr lang="en-US" sz="2400" dirty="0">
              <a:solidFill>
                <a:schemeClr val="tx1"/>
              </a:solidFill>
            </a:endParaRPr>
          </a:p>
        </p:txBody>
      </p:sp>
      <p:sp>
        <p:nvSpPr>
          <p:cNvPr id="11" name="Rounded Rectangular Callout 10"/>
          <p:cNvSpPr/>
          <p:nvPr/>
        </p:nvSpPr>
        <p:spPr>
          <a:xfrm>
            <a:off x="4648200" y="5029200"/>
            <a:ext cx="1247192" cy="533400"/>
          </a:xfrm>
          <a:prstGeom prst="wedgeRoundRectCallout">
            <a:avLst>
              <a:gd name="adj1" fmla="val 29754"/>
              <a:gd name="adj2" fmla="val -199434"/>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Decrypt</a:t>
            </a:r>
            <a:endParaRPr lang="en-US" sz="2400" dirty="0">
              <a:solidFill>
                <a:schemeClr val="tx1"/>
              </a:solidFill>
            </a:endParaRPr>
          </a:p>
        </p:txBody>
      </p:sp>
      <p:sp>
        <p:nvSpPr>
          <p:cNvPr id="13" name="Rounded Rectangular Callout 12"/>
          <p:cNvSpPr/>
          <p:nvPr/>
        </p:nvSpPr>
        <p:spPr>
          <a:xfrm>
            <a:off x="6248400" y="5029200"/>
            <a:ext cx="1247192" cy="533400"/>
          </a:xfrm>
          <a:prstGeom prst="wedgeRoundRectCallout">
            <a:avLst>
              <a:gd name="adj1" fmla="val 29754"/>
              <a:gd name="adj2" fmla="val -199434"/>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a:t>
            </a:r>
            <a:endParaRPr lang="en-US" sz="2400" dirty="0">
              <a:solidFill>
                <a:schemeClr val="tx1"/>
              </a:solidFill>
            </a:endParaRPr>
          </a:p>
        </p:txBody>
      </p:sp>
      <p:sp>
        <p:nvSpPr>
          <p:cNvPr id="14" name="Rounded Rectangular Callout 13"/>
          <p:cNvSpPr/>
          <p:nvPr/>
        </p:nvSpPr>
        <p:spPr>
          <a:xfrm>
            <a:off x="581608" y="2667000"/>
            <a:ext cx="2847392" cy="1066800"/>
          </a:xfrm>
          <a:prstGeom prst="wedgeRoundRectCallout">
            <a:avLst>
              <a:gd name="adj1" fmla="val 89704"/>
              <a:gd name="adj2" fmla="val -32378"/>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err="1" smtClean="0">
                <a:solidFill>
                  <a:schemeClr val="tx1"/>
                </a:solidFill>
              </a:rPr>
              <a:t>Feistel</a:t>
            </a:r>
            <a:r>
              <a:rPr lang="en-US" sz="2400" dirty="0" smtClean="0">
                <a:solidFill>
                  <a:schemeClr val="tx1"/>
                </a:solidFill>
              </a:rPr>
              <a:t>-based encryption function.</a:t>
            </a:r>
            <a:endParaRPr lang="en-US" sz="2400" dirty="0">
              <a:solidFill>
                <a:schemeClr val="tx1"/>
              </a:solidFill>
            </a:endParaRPr>
          </a:p>
        </p:txBody>
      </p:sp>
    </p:spTree>
    <p:extLst>
      <p:ext uri="{BB962C8B-B14F-4D97-AF65-F5344CB8AC3E}">
        <p14:creationId xmlns:p14="http://schemas.microsoft.com/office/powerpoint/2010/main" xmlns="" val="3967167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Encryption</a:t>
            </a:r>
          </a:p>
        </p:txBody>
      </p:sp>
      <p:pic>
        <p:nvPicPr>
          <p:cNvPr id="1026" name="Picture 2" descr="http://upload.wikimedia.org/wikipedia/commons/thumb/b/b7/3des-overall-view.png/632px-3des-overall-vi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1447800"/>
            <a:ext cx="4267200" cy="40443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28800" y="6324600"/>
            <a:ext cx="510540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http://simple.wikipedia.org/wiki/Triple_DES</a:t>
            </a:r>
          </a:p>
        </p:txBody>
      </p:sp>
      <p:sp>
        <p:nvSpPr>
          <p:cNvPr id="6" name="Slide Number Placeholder 5"/>
          <p:cNvSpPr>
            <a:spLocks noGrp="1"/>
          </p:cNvSpPr>
          <p:nvPr>
            <p:ph type="sldNum" sz="quarter" idx="12"/>
          </p:nvPr>
        </p:nvSpPr>
        <p:spPr/>
        <p:txBody>
          <a:bodyPr/>
          <a:lstStyle/>
          <a:p>
            <a:fld id="{16D7F6B3-FE9A-4A71-A476-BA18060D4072}" type="slidenum">
              <a:rPr lang="en-US" smtClean="0"/>
              <a:pPr/>
              <a:t>32</a:t>
            </a:fld>
            <a:endParaRPr lang="en-US" dirty="0"/>
          </a:p>
        </p:txBody>
      </p:sp>
      <p:sp>
        <p:nvSpPr>
          <p:cNvPr id="8" name="Rounded Rectangular Callout 7"/>
          <p:cNvSpPr/>
          <p:nvPr/>
        </p:nvSpPr>
        <p:spPr>
          <a:xfrm>
            <a:off x="3124200" y="5029200"/>
            <a:ext cx="1247192" cy="533400"/>
          </a:xfrm>
          <a:prstGeom prst="wedgeRoundRectCallout">
            <a:avLst>
              <a:gd name="adj1" fmla="val 29754"/>
              <a:gd name="adj2" fmla="val -199434"/>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a:t>
            </a:r>
            <a:endParaRPr lang="en-US" sz="2400" dirty="0">
              <a:solidFill>
                <a:schemeClr val="tx1"/>
              </a:solidFill>
            </a:endParaRPr>
          </a:p>
        </p:txBody>
      </p:sp>
      <p:sp>
        <p:nvSpPr>
          <p:cNvPr id="11" name="Rounded Rectangular Callout 10"/>
          <p:cNvSpPr/>
          <p:nvPr/>
        </p:nvSpPr>
        <p:spPr>
          <a:xfrm>
            <a:off x="4648200" y="5029200"/>
            <a:ext cx="1247192" cy="533400"/>
          </a:xfrm>
          <a:prstGeom prst="wedgeRoundRectCallout">
            <a:avLst>
              <a:gd name="adj1" fmla="val 29754"/>
              <a:gd name="adj2" fmla="val -199434"/>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Decrypt</a:t>
            </a:r>
            <a:endParaRPr lang="en-US" sz="2400" dirty="0">
              <a:solidFill>
                <a:schemeClr val="tx1"/>
              </a:solidFill>
            </a:endParaRPr>
          </a:p>
        </p:txBody>
      </p:sp>
      <p:sp>
        <p:nvSpPr>
          <p:cNvPr id="13" name="Rounded Rectangular Callout 12"/>
          <p:cNvSpPr/>
          <p:nvPr/>
        </p:nvSpPr>
        <p:spPr>
          <a:xfrm>
            <a:off x="6248400" y="5029200"/>
            <a:ext cx="1247192" cy="533400"/>
          </a:xfrm>
          <a:prstGeom prst="wedgeRoundRectCallout">
            <a:avLst>
              <a:gd name="adj1" fmla="val 29754"/>
              <a:gd name="adj2" fmla="val -199434"/>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a:t>
            </a:r>
            <a:endParaRPr lang="en-US" sz="2400" dirty="0">
              <a:solidFill>
                <a:schemeClr val="tx1"/>
              </a:solidFill>
            </a:endParaRPr>
          </a:p>
        </p:txBody>
      </p:sp>
      <p:sp>
        <p:nvSpPr>
          <p:cNvPr id="9" name="Rounded Rectangular Callout 8"/>
          <p:cNvSpPr/>
          <p:nvPr/>
        </p:nvSpPr>
        <p:spPr>
          <a:xfrm>
            <a:off x="342900" y="2286000"/>
            <a:ext cx="2971800" cy="1981200"/>
          </a:xfrm>
          <a:prstGeom prst="wedgeRoundRectCallout">
            <a:avLst>
              <a:gd name="adj1" fmla="val 80617"/>
              <a:gd name="adj2" fmla="val -822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If K</a:t>
            </a:r>
            <a:r>
              <a:rPr lang="en-US" sz="2400" baseline="-25000" dirty="0" smtClean="0">
                <a:solidFill>
                  <a:schemeClr val="tx1"/>
                </a:solidFill>
              </a:rPr>
              <a:t>1</a:t>
            </a:r>
            <a:r>
              <a:rPr lang="en-US" sz="2400" dirty="0" smtClean="0">
                <a:solidFill>
                  <a:schemeClr val="tx1"/>
                </a:solidFill>
              </a:rPr>
              <a:t>=K</a:t>
            </a:r>
            <a:r>
              <a:rPr lang="en-US" sz="2400" baseline="-25000" dirty="0" smtClean="0">
                <a:solidFill>
                  <a:schemeClr val="tx1"/>
                </a:solidFill>
              </a:rPr>
              <a:t>2</a:t>
            </a:r>
            <a:r>
              <a:rPr lang="en-US" sz="2400" dirty="0" smtClean="0">
                <a:solidFill>
                  <a:schemeClr val="tx1"/>
                </a:solidFill>
              </a:rPr>
              <a:t>=K</a:t>
            </a:r>
            <a:r>
              <a:rPr lang="en-US" sz="2400" baseline="-25000" dirty="0" smtClean="0">
                <a:solidFill>
                  <a:schemeClr val="tx1"/>
                </a:solidFill>
              </a:rPr>
              <a:t>3</a:t>
            </a:r>
            <a:r>
              <a:rPr lang="en-US" sz="2400" dirty="0" smtClean="0">
                <a:solidFill>
                  <a:schemeClr val="tx1"/>
                </a:solidFill>
              </a:rPr>
              <a:t> then this is backwards compatible with DES.</a:t>
            </a:r>
            <a:endParaRPr lang="en-US" sz="2400" dirty="0">
              <a:solidFill>
                <a:schemeClr val="tx1"/>
              </a:solidFill>
            </a:endParaRPr>
          </a:p>
        </p:txBody>
      </p:sp>
    </p:spTree>
    <p:extLst>
      <p:ext uri="{BB962C8B-B14F-4D97-AF65-F5344CB8AC3E}">
        <p14:creationId xmlns:p14="http://schemas.microsoft.com/office/powerpoint/2010/main" xmlns="" val="2826674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p:txBody>
          <a:bodyPr/>
          <a:lstStyle/>
          <a:p>
            <a:r>
              <a:rPr lang="en-US" dirty="0" smtClean="0"/>
              <a:t>DES modes of operation</a:t>
            </a:r>
          </a:p>
          <a:p>
            <a:pPr lvl="1"/>
            <a:r>
              <a:rPr lang="en-US" dirty="0" smtClean="0"/>
              <a:t>Electronic codebook</a:t>
            </a:r>
          </a:p>
          <a:p>
            <a:pPr lvl="2"/>
            <a:r>
              <a:rPr lang="en-US" dirty="0" smtClean="0"/>
              <a:t>Message is divided into blocks and encrypted separately</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33</a:t>
            </a:fld>
            <a:endParaRPr lang="en-US" dirty="0"/>
          </a:p>
        </p:txBody>
      </p:sp>
      <p:pic>
        <p:nvPicPr>
          <p:cNvPr id="5122" name="Picture 2" descr="File:ECB encryption.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850" y="3084473"/>
            <a:ext cx="6915150" cy="27829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828800" y="6324600"/>
            <a:ext cx="510540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http://en.wikipedia.org/wiki/Block_cipher_mode_of_operation</a:t>
            </a:r>
          </a:p>
        </p:txBody>
      </p:sp>
    </p:spTree>
    <p:extLst>
      <p:ext uri="{BB962C8B-B14F-4D97-AF65-F5344CB8AC3E}">
        <p14:creationId xmlns:p14="http://schemas.microsoft.com/office/powerpoint/2010/main" xmlns="" val="2189074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p:txBody>
          <a:bodyPr/>
          <a:lstStyle/>
          <a:p>
            <a:r>
              <a:rPr lang="en-US" dirty="0" smtClean="0"/>
              <a:t>DES modes of operation</a:t>
            </a:r>
          </a:p>
          <a:p>
            <a:pPr lvl="1"/>
            <a:r>
              <a:rPr lang="en-US" dirty="0" smtClean="0"/>
              <a:t>Cipher block chaining</a:t>
            </a:r>
          </a:p>
          <a:p>
            <a:pPr lvl="2"/>
            <a:r>
              <a:rPr lang="en-US" dirty="0" smtClean="0"/>
              <a:t>Message is divided into blocks and encrypted depending on previous encrypted blocks.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34</a:t>
            </a:fld>
            <a:endParaRPr lang="en-US" dirty="0"/>
          </a:p>
        </p:txBody>
      </p:sp>
      <p:sp>
        <p:nvSpPr>
          <p:cNvPr id="6" name="TextBox 5"/>
          <p:cNvSpPr txBox="1"/>
          <p:nvPr/>
        </p:nvSpPr>
        <p:spPr>
          <a:xfrm>
            <a:off x="1828800" y="6324600"/>
            <a:ext cx="510540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http://en.wikipedia.org/wiki/Block_cipher_mode_of_operation</a:t>
            </a:r>
          </a:p>
        </p:txBody>
      </p:sp>
      <p:pic>
        <p:nvPicPr>
          <p:cNvPr id="8" name="Picture 2" descr="File:CBC encryption.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85" y="3226337"/>
            <a:ext cx="6944998" cy="27949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07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p:txBody>
          <a:bodyPr/>
          <a:lstStyle/>
          <a:p>
            <a:r>
              <a:rPr lang="en-US" dirty="0" smtClean="0"/>
              <a:t>DES modes of operation</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35</a:t>
            </a:fld>
            <a:endParaRPr lang="en-US" dirty="0"/>
          </a:p>
        </p:txBody>
      </p:sp>
      <p:sp>
        <p:nvSpPr>
          <p:cNvPr id="6" name="TextBox 5"/>
          <p:cNvSpPr txBox="1"/>
          <p:nvPr/>
        </p:nvSpPr>
        <p:spPr>
          <a:xfrm>
            <a:off x="1828800" y="6324600"/>
            <a:ext cx="510540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http://en.wikipedia.org/wiki/Block_cipher_mode_of_operation</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186536"/>
            <a:ext cx="7658100" cy="2837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ounded Rectangular Callout 8"/>
          <p:cNvSpPr/>
          <p:nvPr/>
        </p:nvSpPr>
        <p:spPr>
          <a:xfrm>
            <a:off x="990600" y="5288124"/>
            <a:ext cx="1247192" cy="533400"/>
          </a:xfrm>
          <a:prstGeom prst="wedgeRoundRectCallout">
            <a:avLst>
              <a:gd name="adj1" fmla="val 26761"/>
              <a:gd name="adj2" fmla="val -12596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Original</a:t>
            </a:r>
            <a:endParaRPr lang="en-US" sz="2400" dirty="0">
              <a:solidFill>
                <a:schemeClr val="tx1"/>
              </a:solidFill>
            </a:endParaRPr>
          </a:p>
        </p:txBody>
      </p:sp>
      <p:sp>
        <p:nvSpPr>
          <p:cNvPr id="10" name="Rounded Rectangular Callout 9"/>
          <p:cNvSpPr/>
          <p:nvPr/>
        </p:nvSpPr>
        <p:spPr>
          <a:xfrm>
            <a:off x="6172200" y="5257800"/>
            <a:ext cx="1676400" cy="533400"/>
          </a:xfrm>
          <a:prstGeom prst="wedgeRoundRectCallout">
            <a:avLst>
              <a:gd name="adj1" fmla="val 26761"/>
              <a:gd name="adj2" fmla="val -12596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CBC-mode</a:t>
            </a:r>
            <a:endParaRPr lang="en-US" sz="2400" dirty="0">
              <a:solidFill>
                <a:schemeClr val="tx1"/>
              </a:solidFill>
            </a:endParaRPr>
          </a:p>
        </p:txBody>
      </p:sp>
      <p:sp>
        <p:nvSpPr>
          <p:cNvPr id="11" name="Rounded Rectangular Callout 10"/>
          <p:cNvSpPr/>
          <p:nvPr/>
        </p:nvSpPr>
        <p:spPr>
          <a:xfrm>
            <a:off x="3429000" y="5288124"/>
            <a:ext cx="1676400" cy="533400"/>
          </a:xfrm>
          <a:prstGeom prst="wedgeRoundRectCallout">
            <a:avLst>
              <a:gd name="adj1" fmla="val 26761"/>
              <a:gd name="adj2" fmla="val -12596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ECB-mode</a:t>
            </a:r>
            <a:endParaRPr lang="en-US" sz="2400" dirty="0">
              <a:solidFill>
                <a:schemeClr val="tx1"/>
              </a:solidFill>
            </a:endParaRPr>
          </a:p>
        </p:txBody>
      </p:sp>
    </p:spTree>
    <p:extLst>
      <p:ext uri="{BB962C8B-B14F-4D97-AF65-F5344CB8AC3E}">
        <p14:creationId xmlns:p14="http://schemas.microsoft.com/office/powerpoint/2010/main" xmlns="" val="2288991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p:txBody>
          <a:bodyPr/>
          <a:lstStyle/>
          <a:p>
            <a:r>
              <a:rPr lang="en-US" dirty="0" smtClean="0"/>
              <a:t>DES modes of operation</a:t>
            </a:r>
          </a:p>
          <a:p>
            <a:pPr lvl="1"/>
            <a:r>
              <a:rPr lang="en-US" dirty="0" smtClean="0"/>
              <a:t>Two other modes: Propagating cipher-block chaining (PCBC) and Cipher feedback (CFB).  Similar outcomes to CBC.</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36</a:t>
            </a:fld>
            <a:endParaRPr lang="en-US" dirty="0"/>
          </a:p>
        </p:txBody>
      </p:sp>
      <p:sp>
        <p:nvSpPr>
          <p:cNvPr id="6" name="TextBox 5"/>
          <p:cNvSpPr txBox="1"/>
          <p:nvPr/>
        </p:nvSpPr>
        <p:spPr>
          <a:xfrm>
            <a:off x="1828800" y="6324600"/>
            <a:ext cx="510540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http://en.wikipedia.org/wiki/Block_cipher_mode_of_operation</a:t>
            </a:r>
          </a:p>
        </p:txBody>
      </p:sp>
    </p:spTree>
    <p:extLst>
      <p:ext uri="{BB962C8B-B14F-4D97-AF65-F5344CB8AC3E}">
        <p14:creationId xmlns:p14="http://schemas.microsoft.com/office/powerpoint/2010/main" xmlns="" val="286582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Encryption</a:t>
            </a:r>
          </a:p>
        </p:txBody>
      </p:sp>
      <p:sp>
        <p:nvSpPr>
          <p:cNvPr id="3" name="Content Placeholder 2"/>
          <p:cNvSpPr>
            <a:spLocks noGrp="1"/>
          </p:cNvSpPr>
          <p:nvPr>
            <p:ph idx="1"/>
          </p:nvPr>
        </p:nvSpPr>
        <p:spPr/>
        <p:txBody>
          <a:bodyPr>
            <a:normAutofit lnSpcReduction="10000"/>
          </a:bodyPr>
          <a:lstStyle/>
          <a:p>
            <a:r>
              <a:rPr lang="en-US" dirty="0" smtClean="0"/>
              <a:t>Advanced Encryption Standard (AES)</a:t>
            </a:r>
          </a:p>
          <a:p>
            <a:pPr lvl="1"/>
            <a:r>
              <a:rPr lang="en-US" dirty="0" smtClean="0"/>
              <a:t>Federal Information Processing Standard (FIPS)</a:t>
            </a:r>
          </a:p>
          <a:p>
            <a:pPr lvl="1"/>
            <a:r>
              <a:rPr lang="en-US" dirty="0" smtClean="0"/>
              <a:t>Specifies a cryptographic algorithm used within the US government</a:t>
            </a:r>
          </a:p>
          <a:p>
            <a:pPr lvl="2"/>
            <a:r>
              <a:rPr lang="en-US" dirty="0" smtClean="0"/>
              <a:t>Not used for National Defense</a:t>
            </a:r>
          </a:p>
          <a:p>
            <a:pPr lvl="1"/>
            <a:r>
              <a:rPr lang="en-US" dirty="0" smtClean="0"/>
              <a:t>Replaces both DES and 3DES</a:t>
            </a:r>
          </a:p>
          <a:p>
            <a:pPr lvl="1"/>
            <a:r>
              <a:rPr lang="en-US" dirty="0" smtClean="0"/>
              <a:t>Uses the Rijndael Block Cipher</a:t>
            </a:r>
          </a:p>
          <a:p>
            <a:pPr lvl="2"/>
            <a:r>
              <a:rPr lang="en-US" dirty="0" smtClean="0"/>
              <a:t>Variable block length</a:t>
            </a:r>
          </a:p>
          <a:p>
            <a:pPr lvl="2"/>
            <a:r>
              <a:rPr lang="en-US" dirty="0" smtClean="0"/>
              <a:t>Key lengths of 128, 192, or 256 bits</a:t>
            </a:r>
          </a:p>
          <a:p>
            <a:pPr lvl="1"/>
            <a:r>
              <a:rPr lang="en-US" dirty="0" smtClean="0"/>
              <a:t>Number of rounds varies between 9 and 13</a:t>
            </a:r>
          </a:p>
          <a:p>
            <a:pPr lvl="1"/>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37</a:t>
            </a:fld>
            <a:endParaRPr lang="en-US" dirty="0"/>
          </a:p>
        </p:txBody>
      </p:sp>
    </p:spTree>
    <p:extLst>
      <p:ext uri="{BB962C8B-B14F-4D97-AF65-F5344CB8AC3E}">
        <p14:creationId xmlns:p14="http://schemas.microsoft.com/office/powerpoint/2010/main" xmlns="" val="893049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a:t>
            </a:r>
            <a:endParaRPr lang="en-US" dirty="0"/>
          </a:p>
        </p:txBody>
      </p:sp>
      <p:sp>
        <p:nvSpPr>
          <p:cNvPr id="3" name="Content Placeholder 2"/>
          <p:cNvSpPr>
            <a:spLocks noGrp="1"/>
          </p:cNvSpPr>
          <p:nvPr>
            <p:ph idx="1"/>
          </p:nvPr>
        </p:nvSpPr>
        <p:spPr/>
        <p:txBody>
          <a:bodyPr>
            <a:normAutofit fontScale="92500"/>
          </a:bodyPr>
          <a:lstStyle/>
          <a:p>
            <a:r>
              <a:rPr lang="en-US" dirty="0" smtClean="0"/>
              <a:t>Uses two different keys</a:t>
            </a:r>
          </a:p>
          <a:p>
            <a:pPr lvl="1"/>
            <a:r>
              <a:rPr lang="en-US" dirty="0" smtClean="0"/>
              <a:t>Either key can be used to encrypt or decrypt</a:t>
            </a:r>
          </a:p>
          <a:p>
            <a:r>
              <a:rPr lang="en-US" dirty="0" smtClean="0"/>
              <a:t>Commonly used with one public key and one private key</a:t>
            </a:r>
          </a:p>
          <a:p>
            <a:pPr lvl="1"/>
            <a:r>
              <a:rPr lang="en-US" dirty="0" smtClean="0"/>
              <a:t>Public keys shared in reliable directories</a:t>
            </a:r>
          </a:p>
          <a:p>
            <a:pPr lvl="1"/>
            <a:r>
              <a:rPr lang="en-US" dirty="0" smtClean="0"/>
              <a:t>Private keys kept secret</a:t>
            </a:r>
            <a:endParaRPr lang="en-US" dirty="0"/>
          </a:p>
          <a:p>
            <a:r>
              <a:rPr lang="en-US" dirty="0" smtClean="0"/>
              <a:t>RSA </a:t>
            </a:r>
          </a:p>
          <a:p>
            <a:pPr lvl="1"/>
            <a:r>
              <a:rPr lang="en-US" dirty="0" smtClean="0"/>
              <a:t>Popular asymmetric key cryptosystem</a:t>
            </a:r>
          </a:p>
          <a:p>
            <a:pPr lvl="1"/>
            <a:r>
              <a:rPr lang="en-US" dirty="0" smtClean="0"/>
              <a:t>Developed in 1977 by Rivest, Shamir, and Adleman</a:t>
            </a:r>
          </a:p>
        </p:txBody>
      </p:sp>
      <p:sp>
        <p:nvSpPr>
          <p:cNvPr id="5" name="Slide Number Placeholder 4"/>
          <p:cNvSpPr>
            <a:spLocks noGrp="1"/>
          </p:cNvSpPr>
          <p:nvPr>
            <p:ph type="sldNum" sz="quarter" idx="12"/>
          </p:nvPr>
        </p:nvSpPr>
        <p:spPr/>
        <p:txBody>
          <a:bodyPr/>
          <a:lstStyle/>
          <a:p>
            <a:fld id="{16D7F6B3-FE9A-4A71-A476-BA18060D4072}" type="slidenum">
              <a:rPr lang="en-US" smtClean="0"/>
              <a:pPr/>
              <a:t>38</a:t>
            </a:fld>
            <a:endParaRPr lang="en-US" dirty="0"/>
          </a:p>
        </p:txBody>
      </p:sp>
    </p:spTree>
    <p:extLst>
      <p:ext uri="{BB962C8B-B14F-4D97-AF65-F5344CB8AC3E}">
        <p14:creationId xmlns:p14="http://schemas.microsoft.com/office/powerpoint/2010/main" xmlns="" val="2469618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2"/>
          <p:cNvSpPr txBox="1">
            <a:spLocks noChangeArrowheads="1"/>
          </p:cNvSpPr>
          <p:nvPr/>
        </p:nvSpPr>
        <p:spPr bwMode="auto">
          <a:xfrm>
            <a:off x="2438400" y="5562600"/>
            <a:ext cx="431400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t>Figure </a:t>
            </a:r>
            <a:r>
              <a:rPr lang="en-US" sz="1600" dirty="0" smtClean="0"/>
              <a:t>3-6 Example of asymmetric encryption</a:t>
            </a:r>
          </a:p>
          <a:p>
            <a:pPr eaLnBrk="1" hangingPunct="1"/>
            <a:r>
              <a:rPr lang="en-US" sz="1400" i="1" dirty="0"/>
              <a:t>© Cengage Learning 2013</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609600"/>
            <a:ext cx="6286500" cy="4832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6D7F6B3-FE9A-4A71-A476-BA18060D4072}" type="slidenum">
              <a:rPr lang="en-US" smtClean="0"/>
              <a:pPr/>
              <a:t>39</a:t>
            </a:fld>
            <a:endParaRPr lang="en-US" dirty="0"/>
          </a:p>
        </p:txBody>
      </p:sp>
    </p:spTree>
    <p:extLst>
      <p:ext uri="{BB962C8B-B14F-4D97-AF65-F5344CB8AC3E}">
        <p14:creationId xmlns:p14="http://schemas.microsoft.com/office/powerpoint/2010/main" xmlns="" val="283466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Secrets – Cryptography</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4</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5500" y="2109788"/>
            <a:ext cx="4953000"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9444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219200"/>
                <a:ext cx="4419600" cy="4648201"/>
              </a:xfrm>
            </p:spPr>
            <p:txBody>
              <a:bodyPr>
                <a:normAutofit fontScale="77500" lnSpcReduction="20000"/>
              </a:bodyPr>
              <a:lstStyle/>
              <a:p>
                <a:r>
                  <a:rPr lang="en-US" dirty="0" smtClean="0"/>
                  <a:t>RSA algorithm</a:t>
                </a:r>
              </a:p>
              <a:p>
                <a:pPr lvl="1"/>
                <a:r>
                  <a:rPr lang="en-US" dirty="0" smtClean="0"/>
                  <a:t>Choose random primes </a:t>
                </a:r>
                <a14:m>
                  <m:oMath xmlns:m="http://schemas.openxmlformats.org/officeDocument/2006/math">
                    <m:r>
                      <a:rPr lang="en-US" i="1" dirty="0" smtClean="0">
                        <a:latin typeface="Cambria Math"/>
                      </a:rPr>
                      <m:t>𝑝</m:t>
                    </m:r>
                  </m:oMath>
                </a14:m>
                <a:r>
                  <a:rPr lang="en-US" dirty="0" smtClean="0"/>
                  <a:t> and </a:t>
                </a:r>
                <a14:m>
                  <m:oMath xmlns:m="http://schemas.openxmlformats.org/officeDocument/2006/math">
                    <m:r>
                      <a:rPr lang="en-US" i="1" dirty="0" smtClean="0">
                        <a:latin typeface="Cambria Math"/>
                      </a:rPr>
                      <m:t>𝑞</m:t>
                    </m:r>
                  </m:oMath>
                </a14:m>
                <a:r>
                  <a:rPr lang="en-US" dirty="0" smtClean="0"/>
                  <a:t> of same bit length</a:t>
                </a:r>
              </a:p>
              <a:p>
                <a:pPr lvl="1"/>
                <a:r>
                  <a:rPr lang="en-US" dirty="0" smtClean="0"/>
                  <a:t>Compute </a:t>
                </a:r>
                <a14:m>
                  <m:oMath xmlns:m="http://schemas.openxmlformats.org/officeDocument/2006/math">
                    <m:r>
                      <a:rPr lang="en-US" i="1" dirty="0" smtClean="0">
                        <a:latin typeface="Cambria Math"/>
                      </a:rPr>
                      <m:t>𝑛</m:t>
                    </m:r>
                    <m:r>
                      <a:rPr lang="en-US" i="1" dirty="0" smtClean="0">
                        <a:latin typeface="Cambria Math"/>
                      </a:rPr>
                      <m:t> = </m:t>
                    </m:r>
                    <m:r>
                      <a:rPr lang="en-US" i="1" dirty="0" err="1" smtClean="0">
                        <a:latin typeface="Cambria Math"/>
                      </a:rPr>
                      <m:t>𝑝𝑞</m:t>
                    </m:r>
                  </m:oMath>
                </a14:m>
                <a:endParaRPr lang="en-US" dirty="0" smtClean="0"/>
              </a:p>
              <a:p>
                <a:pPr lvl="1"/>
                <a:r>
                  <a:rPr lang="en-US" dirty="0" smtClean="0"/>
                  <a:t>Compute </a:t>
                </a:r>
                <a14:m>
                  <m:oMath xmlns:m="http://schemas.openxmlformats.org/officeDocument/2006/math">
                    <m:r>
                      <a:rPr lang="en-US" i="1" smtClean="0">
                        <a:latin typeface="Cambria Math"/>
                        <a:ea typeface="Cambria Math"/>
                      </a:rPr>
                      <m:t>𝜑</m:t>
                    </m:r>
                    <m:d>
                      <m:dPr>
                        <m:ctrlPr>
                          <a:rPr lang="en-US" b="0" i="1" smtClean="0">
                            <a:latin typeface="Cambria Math"/>
                            <a:ea typeface="Cambria Math"/>
                          </a:rPr>
                        </m:ctrlPr>
                      </m:dPr>
                      <m:e>
                        <m:r>
                          <a:rPr lang="en-US" b="0" i="1" smtClean="0">
                            <a:latin typeface="Cambria Math"/>
                            <a:ea typeface="Cambria Math"/>
                          </a:rPr>
                          <m:t>𝑛</m:t>
                        </m:r>
                      </m:e>
                    </m:d>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𝑝</m:t>
                        </m:r>
                        <m:r>
                          <a:rPr lang="en-US" b="0" i="1" smtClean="0">
                            <a:latin typeface="Cambria Math"/>
                            <a:ea typeface="Cambria Math"/>
                          </a:rPr>
                          <m:t>−1</m:t>
                        </m:r>
                      </m:e>
                    </m:d>
                    <m:d>
                      <m:dPr>
                        <m:ctrlPr>
                          <a:rPr lang="en-US" b="0" i="1" smtClean="0">
                            <a:latin typeface="Cambria Math"/>
                            <a:ea typeface="Cambria Math"/>
                          </a:rPr>
                        </m:ctrlPr>
                      </m:dPr>
                      <m:e>
                        <m:r>
                          <a:rPr lang="en-US" b="0" i="1" smtClean="0">
                            <a:latin typeface="Cambria Math"/>
                            <a:ea typeface="Cambria Math"/>
                          </a:rPr>
                          <m:t>𝑞</m:t>
                        </m:r>
                        <m:r>
                          <a:rPr lang="en-US" b="0" i="1" smtClean="0">
                            <a:latin typeface="Cambria Math"/>
                            <a:ea typeface="Cambria Math"/>
                          </a:rPr>
                          <m:t>−1</m:t>
                        </m:r>
                      </m:e>
                    </m:d>
                  </m:oMath>
                </a14:m>
                <a:endParaRPr lang="en-US" b="0" dirty="0" smtClean="0">
                  <a:ea typeface="Cambria Math"/>
                </a:endParaRPr>
              </a:p>
              <a:p>
                <a:pPr lvl="1"/>
                <a:r>
                  <a:rPr lang="en-US" dirty="0" smtClean="0"/>
                  <a:t>Choose </a:t>
                </a:r>
                <a14:m>
                  <m:oMath xmlns:m="http://schemas.openxmlformats.org/officeDocument/2006/math">
                    <m:r>
                      <a:rPr lang="en-US" i="1" dirty="0" smtClean="0">
                        <a:latin typeface="Cambria Math"/>
                      </a:rPr>
                      <m:t>𝑒</m:t>
                    </m:r>
                  </m:oMath>
                </a14:m>
                <a:r>
                  <a:rPr lang="en-US" dirty="0" smtClean="0"/>
                  <a:t> such that </a:t>
                </a:r>
                <a14:m>
                  <m:oMath xmlns:m="http://schemas.openxmlformats.org/officeDocument/2006/math">
                    <m:r>
                      <a:rPr lang="en-US" i="1" dirty="0" smtClean="0">
                        <a:latin typeface="Cambria Math"/>
                      </a:rPr>
                      <m:t>1 &lt; </m:t>
                    </m:r>
                    <m:r>
                      <a:rPr lang="en-US" i="1" dirty="0" smtClean="0">
                        <a:latin typeface="Cambria Math"/>
                      </a:rPr>
                      <m:t>𝑒</m:t>
                    </m:r>
                    <m:r>
                      <a:rPr lang="en-US" i="1" dirty="0" smtClean="0">
                        <a:latin typeface="Cambria Math"/>
                      </a:rPr>
                      <m:t> &lt;</m:t>
                    </m:r>
                    <m:r>
                      <a:rPr lang="en-US" i="1">
                        <a:latin typeface="Cambria Math"/>
                        <a:ea typeface="Cambria Math"/>
                      </a:rPr>
                      <m:t>𝜑</m:t>
                    </m:r>
                    <m:d>
                      <m:dPr>
                        <m:ctrlPr>
                          <a:rPr lang="en-US" i="1">
                            <a:latin typeface="Cambria Math"/>
                            <a:ea typeface="Cambria Math"/>
                          </a:rPr>
                        </m:ctrlPr>
                      </m:dPr>
                      <m:e>
                        <m:r>
                          <a:rPr lang="en-US" i="1">
                            <a:latin typeface="Cambria Math"/>
                            <a:ea typeface="Cambria Math"/>
                          </a:rPr>
                          <m:t>𝑛</m:t>
                        </m:r>
                      </m:e>
                    </m:d>
                  </m:oMath>
                </a14:m>
                <a:r>
                  <a:rPr lang="en-US" dirty="0" smtClean="0"/>
                  <a:t> and </a:t>
                </a:r>
                <a14:m>
                  <m:oMath xmlns:m="http://schemas.openxmlformats.org/officeDocument/2006/math">
                    <m:r>
                      <a:rPr lang="en-US" i="1" dirty="0" smtClean="0">
                        <a:latin typeface="Cambria Math"/>
                      </a:rPr>
                      <m:t>𝑒</m:t>
                    </m:r>
                  </m:oMath>
                </a14:m>
                <a:r>
                  <a:rPr lang="en-US" dirty="0" smtClean="0"/>
                  <a:t> and </a:t>
                </a:r>
                <a14:m>
                  <m:oMath xmlns:m="http://schemas.openxmlformats.org/officeDocument/2006/math">
                    <m:r>
                      <a:rPr lang="en-US" i="1" dirty="0" smtClean="0">
                        <a:latin typeface="Cambria Math"/>
                      </a:rPr>
                      <m:t>𝑛</m:t>
                    </m:r>
                  </m:oMath>
                </a14:m>
                <a:r>
                  <a:rPr lang="en-US" dirty="0" smtClean="0"/>
                  <a:t> share no factors (i.e. are relatively prime)</a:t>
                </a:r>
              </a:p>
              <a:p>
                <a:pPr lvl="1"/>
                <a:r>
                  <a:rPr lang="en-US" dirty="0" smtClean="0"/>
                  <a:t>Compute </a:t>
                </a:r>
                <a14:m>
                  <m:oMath xmlns:m="http://schemas.openxmlformats.org/officeDocument/2006/math">
                    <m:r>
                      <a:rPr lang="en-US" i="1" dirty="0" smtClean="0">
                        <a:latin typeface="Cambria Math"/>
                      </a:rPr>
                      <m:t>𝑑</m:t>
                    </m:r>
                  </m:oMath>
                </a14:m>
                <a:r>
                  <a:rPr lang="en-US" dirty="0" smtClean="0"/>
                  <a:t> such that </a:t>
                </a:r>
                <a14:m>
                  <m:oMath xmlns:m="http://schemas.openxmlformats.org/officeDocument/2006/math">
                    <m:r>
                      <a:rPr lang="en-US" i="1" dirty="0" smtClean="0">
                        <a:latin typeface="Cambria Math"/>
                      </a:rPr>
                      <m:t>𝑑</m:t>
                    </m:r>
                    <m:r>
                      <a:rPr lang="en-US" i="1" dirty="0" smtClean="0">
                        <a:latin typeface="Cambria Math"/>
                        <a:ea typeface="Cambria Math"/>
                      </a:rPr>
                      <m:t>×</m:t>
                    </m:r>
                    <m:r>
                      <a:rPr lang="en-US" i="1" dirty="0" smtClean="0">
                        <a:latin typeface="Cambria Math"/>
                      </a:rPr>
                      <m:t>𝑒</m:t>
                    </m:r>
                    <m:r>
                      <m:rPr>
                        <m:nor/>
                      </m:rPr>
                      <a:rPr lang="en-US" b="0" i="0" dirty="0" smtClean="0">
                        <a:latin typeface="Cambria Math"/>
                      </a:rPr>
                      <m:t> </m:t>
                    </m:r>
                    <m:r>
                      <m:rPr>
                        <m:nor/>
                      </m:rPr>
                      <a:rPr lang="en-US" b="0" i="0" dirty="0" smtClean="0">
                        <a:latin typeface="Cambria Math"/>
                      </a:rPr>
                      <m:t>mod</m:t>
                    </m:r>
                    <m:r>
                      <m:rPr>
                        <m:nor/>
                      </m:rPr>
                      <a:rPr lang="en-US" b="0" i="0" dirty="0" smtClean="0">
                        <a:latin typeface="Cambria Math"/>
                      </a:rPr>
                      <m:t> </m:t>
                    </m:r>
                    <m:r>
                      <a:rPr lang="en-US" b="0" i="1" dirty="0" smtClean="0">
                        <a:latin typeface="Cambria Math"/>
                        <a:ea typeface="Cambria Math"/>
                      </a:rPr>
                      <m:t>𝜑</m:t>
                    </m:r>
                    <m:d>
                      <m:dPr>
                        <m:ctrlPr>
                          <a:rPr lang="en-US" b="0" i="1" dirty="0" smtClean="0">
                            <a:latin typeface="Cambria Math"/>
                            <a:ea typeface="Cambria Math"/>
                          </a:rPr>
                        </m:ctrlPr>
                      </m:dPr>
                      <m:e>
                        <m:r>
                          <a:rPr lang="en-US" b="0" i="1" dirty="0" smtClean="0">
                            <a:latin typeface="Cambria Math"/>
                            <a:ea typeface="Cambria Math"/>
                          </a:rPr>
                          <m:t>𝑛</m:t>
                        </m:r>
                      </m:e>
                    </m:d>
                    <m:r>
                      <a:rPr lang="en-US" b="0" i="1" dirty="0" smtClean="0">
                        <a:latin typeface="Cambria Math"/>
                        <a:ea typeface="Cambria Math"/>
                      </a:rPr>
                      <m:t>=1</m:t>
                    </m:r>
                  </m:oMath>
                </a14:m>
                <a:r>
                  <a:rPr lang="en-US" dirty="0" smtClean="0"/>
                  <a:t> </a:t>
                </a:r>
              </a:p>
              <a:p>
                <a:pPr lvl="1"/>
                <a:r>
                  <a:rPr lang="en-US" dirty="0" smtClean="0"/>
                  <a:t>Public key is </a:t>
                </a:r>
                <a14:m>
                  <m:oMath xmlns:m="http://schemas.openxmlformats.org/officeDocument/2006/math">
                    <m:r>
                      <a:rPr lang="en-US" i="1" dirty="0" smtClean="0">
                        <a:latin typeface="Cambria Math"/>
                      </a:rPr>
                      <m:t>(</m:t>
                    </m:r>
                    <m:r>
                      <a:rPr lang="en-US" i="1" dirty="0" smtClean="0">
                        <a:latin typeface="Cambria Math"/>
                      </a:rPr>
                      <m:t>𝑒</m:t>
                    </m:r>
                    <m:r>
                      <a:rPr lang="en-US" i="1" dirty="0" smtClean="0">
                        <a:latin typeface="Cambria Math"/>
                      </a:rPr>
                      <m:t>, </m:t>
                    </m:r>
                    <m:r>
                      <a:rPr lang="en-US" i="1" dirty="0" smtClean="0">
                        <a:latin typeface="Cambria Math"/>
                      </a:rPr>
                      <m:t>𝑛</m:t>
                    </m:r>
                    <m:r>
                      <a:rPr lang="en-US" i="1" dirty="0" smtClean="0">
                        <a:latin typeface="Cambria Math"/>
                      </a:rPr>
                      <m:t>) </m:t>
                    </m:r>
                  </m:oMath>
                </a14:m>
                <a:r>
                  <a:rPr lang="en-US" dirty="0" smtClean="0"/>
                  <a:t>and private key is </a:t>
                </a:r>
                <a14:m>
                  <m:oMath xmlns:m="http://schemas.openxmlformats.org/officeDocument/2006/math">
                    <m:r>
                      <a:rPr lang="en-US" i="1" dirty="0" smtClean="0">
                        <a:latin typeface="Cambria Math"/>
                      </a:rPr>
                      <m:t>(</m:t>
                    </m:r>
                    <m:r>
                      <a:rPr lang="en-US" i="1" dirty="0" smtClean="0">
                        <a:latin typeface="Cambria Math"/>
                      </a:rPr>
                      <m:t>𝑑</m:t>
                    </m:r>
                    <m:r>
                      <a:rPr lang="en-US" i="1" dirty="0" smtClean="0">
                        <a:latin typeface="Cambria Math"/>
                      </a:rPr>
                      <m:t>, </m:t>
                    </m:r>
                    <m:r>
                      <a:rPr lang="en-US" i="1" dirty="0" smtClean="0">
                        <a:latin typeface="Cambria Math"/>
                      </a:rPr>
                      <m:t>𝑛</m:t>
                    </m:r>
                    <m:r>
                      <a:rPr lang="en-US" i="1" dirty="0" smtClean="0">
                        <a:latin typeface="Cambria Math"/>
                      </a:rPr>
                      <m:t>)</m:t>
                    </m:r>
                  </m:oMath>
                </a14:m>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4419600" cy="4648201"/>
              </a:xfrm>
              <a:blipFill rotWithShape="1">
                <a:blip r:embed="rId2" cstate="print"/>
                <a:stretch>
                  <a:fillRect l="-1931" t="-2359" r="-13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6D7F6B3-FE9A-4A71-A476-BA18060D4072}" type="slidenum">
              <a:rPr lang="en-US" smtClean="0"/>
              <a:pPr/>
              <a:t>40</a:t>
            </a:fld>
            <a:endParaRPr lang="en-US" dirty="0"/>
          </a:p>
        </p:txBody>
      </p:sp>
    </p:spTree>
    <p:extLst>
      <p:ext uri="{BB962C8B-B14F-4D97-AF65-F5344CB8AC3E}">
        <p14:creationId xmlns:p14="http://schemas.microsoft.com/office/powerpoint/2010/main" xmlns="" val="3048696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219200"/>
                <a:ext cx="4419600" cy="4648201"/>
              </a:xfrm>
            </p:spPr>
            <p:txBody>
              <a:bodyPr>
                <a:normAutofit fontScale="77500" lnSpcReduction="20000"/>
              </a:bodyPr>
              <a:lstStyle/>
              <a:p>
                <a:r>
                  <a:rPr lang="en-US" dirty="0" smtClean="0"/>
                  <a:t>RSA algorithm</a:t>
                </a:r>
              </a:p>
              <a:p>
                <a:pPr lvl="1"/>
                <a:r>
                  <a:rPr lang="en-US" dirty="0" smtClean="0"/>
                  <a:t>Choose random primes </a:t>
                </a:r>
                <a14:m>
                  <m:oMath xmlns:m="http://schemas.openxmlformats.org/officeDocument/2006/math">
                    <m:r>
                      <a:rPr lang="en-US" i="1" dirty="0" smtClean="0">
                        <a:latin typeface="Cambria Math"/>
                      </a:rPr>
                      <m:t>𝑝</m:t>
                    </m:r>
                  </m:oMath>
                </a14:m>
                <a:r>
                  <a:rPr lang="en-US" dirty="0" smtClean="0"/>
                  <a:t> and </a:t>
                </a:r>
                <a14:m>
                  <m:oMath xmlns:m="http://schemas.openxmlformats.org/officeDocument/2006/math">
                    <m:r>
                      <a:rPr lang="en-US" i="1" dirty="0" smtClean="0">
                        <a:latin typeface="Cambria Math"/>
                      </a:rPr>
                      <m:t>𝑞</m:t>
                    </m:r>
                  </m:oMath>
                </a14:m>
                <a:r>
                  <a:rPr lang="en-US" dirty="0" smtClean="0"/>
                  <a:t> of same bit length</a:t>
                </a:r>
              </a:p>
              <a:p>
                <a:pPr lvl="1"/>
                <a:r>
                  <a:rPr lang="en-US" dirty="0" smtClean="0"/>
                  <a:t>Compute </a:t>
                </a:r>
                <a14:m>
                  <m:oMath xmlns:m="http://schemas.openxmlformats.org/officeDocument/2006/math">
                    <m:r>
                      <a:rPr lang="en-US" i="1" dirty="0" smtClean="0">
                        <a:latin typeface="Cambria Math"/>
                      </a:rPr>
                      <m:t>𝑛</m:t>
                    </m:r>
                    <m:r>
                      <a:rPr lang="en-US" i="1" dirty="0" smtClean="0">
                        <a:latin typeface="Cambria Math"/>
                      </a:rPr>
                      <m:t> = </m:t>
                    </m:r>
                    <m:r>
                      <a:rPr lang="en-US" i="1" dirty="0" err="1" smtClean="0">
                        <a:latin typeface="Cambria Math"/>
                      </a:rPr>
                      <m:t>𝑝𝑞</m:t>
                    </m:r>
                  </m:oMath>
                </a14:m>
                <a:endParaRPr lang="en-US" dirty="0" smtClean="0"/>
              </a:p>
              <a:p>
                <a:pPr lvl="1"/>
                <a:r>
                  <a:rPr lang="en-US" dirty="0" smtClean="0"/>
                  <a:t>Compute </a:t>
                </a:r>
                <a14:m>
                  <m:oMath xmlns:m="http://schemas.openxmlformats.org/officeDocument/2006/math">
                    <m:r>
                      <a:rPr lang="en-US" i="1" smtClean="0">
                        <a:latin typeface="Cambria Math"/>
                        <a:ea typeface="Cambria Math"/>
                      </a:rPr>
                      <m:t>𝜑</m:t>
                    </m:r>
                    <m:d>
                      <m:dPr>
                        <m:ctrlPr>
                          <a:rPr lang="en-US" b="0" i="1" smtClean="0">
                            <a:latin typeface="Cambria Math"/>
                            <a:ea typeface="Cambria Math"/>
                          </a:rPr>
                        </m:ctrlPr>
                      </m:dPr>
                      <m:e>
                        <m:r>
                          <a:rPr lang="en-US" b="0" i="1" smtClean="0">
                            <a:latin typeface="Cambria Math"/>
                            <a:ea typeface="Cambria Math"/>
                          </a:rPr>
                          <m:t>𝑛</m:t>
                        </m:r>
                      </m:e>
                    </m:d>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𝑝</m:t>
                        </m:r>
                        <m:r>
                          <a:rPr lang="en-US" b="0" i="1" smtClean="0">
                            <a:latin typeface="Cambria Math"/>
                            <a:ea typeface="Cambria Math"/>
                          </a:rPr>
                          <m:t>−1</m:t>
                        </m:r>
                      </m:e>
                    </m:d>
                    <m:d>
                      <m:dPr>
                        <m:ctrlPr>
                          <a:rPr lang="en-US" b="0" i="1" smtClean="0">
                            <a:latin typeface="Cambria Math"/>
                            <a:ea typeface="Cambria Math"/>
                          </a:rPr>
                        </m:ctrlPr>
                      </m:dPr>
                      <m:e>
                        <m:r>
                          <a:rPr lang="en-US" b="0" i="1" smtClean="0">
                            <a:latin typeface="Cambria Math"/>
                            <a:ea typeface="Cambria Math"/>
                          </a:rPr>
                          <m:t>𝑞</m:t>
                        </m:r>
                        <m:r>
                          <a:rPr lang="en-US" b="0" i="1" smtClean="0">
                            <a:latin typeface="Cambria Math"/>
                            <a:ea typeface="Cambria Math"/>
                          </a:rPr>
                          <m:t>−1</m:t>
                        </m:r>
                      </m:e>
                    </m:d>
                  </m:oMath>
                </a14:m>
                <a:endParaRPr lang="en-US" b="0" dirty="0" smtClean="0">
                  <a:ea typeface="Cambria Math"/>
                </a:endParaRPr>
              </a:p>
              <a:p>
                <a:pPr lvl="1"/>
                <a:r>
                  <a:rPr lang="en-US" dirty="0" smtClean="0"/>
                  <a:t>Choose </a:t>
                </a:r>
                <a14:m>
                  <m:oMath xmlns:m="http://schemas.openxmlformats.org/officeDocument/2006/math">
                    <m:r>
                      <a:rPr lang="en-US" i="1" dirty="0" smtClean="0">
                        <a:latin typeface="Cambria Math"/>
                      </a:rPr>
                      <m:t>𝑒</m:t>
                    </m:r>
                  </m:oMath>
                </a14:m>
                <a:r>
                  <a:rPr lang="en-US" dirty="0" smtClean="0"/>
                  <a:t> such that </a:t>
                </a:r>
                <a14:m>
                  <m:oMath xmlns:m="http://schemas.openxmlformats.org/officeDocument/2006/math">
                    <m:r>
                      <a:rPr lang="en-US" i="1" dirty="0" smtClean="0">
                        <a:latin typeface="Cambria Math"/>
                      </a:rPr>
                      <m:t>1 &lt; </m:t>
                    </m:r>
                    <m:r>
                      <a:rPr lang="en-US" i="1" dirty="0" smtClean="0">
                        <a:latin typeface="Cambria Math"/>
                      </a:rPr>
                      <m:t>𝑒</m:t>
                    </m:r>
                    <m:r>
                      <a:rPr lang="en-US" i="1" dirty="0" smtClean="0">
                        <a:latin typeface="Cambria Math"/>
                      </a:rPr>
                      <m:t> &lt;</m:t>
                    </m:r>
                    <m:r>
                      <a:rPr lang="en-US" i="1">
                        <a:latin typeface="Cambria Math"/>
                        <a:ea typeface="Cambria Math"/>
                      </a:rPr>
                      <m:t>𝜑</m:t>
                    </m:r>
                    <m:d>
                      <m:dPr>
                        <m:ctrlPr>
                          <a:rPr lang="en-US" i="1">
                            <a:latin typeface="Cambria Math"/>
                            <a:ea typeface="Cambria Math"/>
                          </a:rPr>
                        </m:ctrlPr>
                      </m:dPr>
                      <m:e>
                        <m:r>
                          <a:rPr lang="en-US" i="1">
                            <a:latin typeface="Cambria Math"/>
                            <a:ea typeface="Cambria Math"/>
                          </a:rPr>
                          <m:t>𝑛</m:t>
                        </m:r>
                      </m:e>
                    </m:d>
                  </m:oMath>
                </a14:m>
                <a:r>
                  <a:rPr lang="en-US" dirty="0" smtClean="0"/>
                  <a:t> and </a:t>
                </a:r>
                <a14:m>
                  <m:oMath xmlns:m="http://schemas.openxmlformats.org/officeDocument/2006/math">
                    <m:r>
                      <a:rPr lang="en-US" i="1" dirty="0" smtClean="0">
                        <a:latin typeface="Cambria Math"/>
                      </a:rPr>
                      <m:t>𝑒</m:t>
                    </m:r>
                  </m:oMath>
                </a14:m>
                <a:r>
                  <a:rPr lang="en-US" dirty="0" smtClean="0"/>
                  <a:t> and </a:t>
                </a:r>
                <a14:m>
                  <m:oMath xmlns:m="http://schemas.openxmlformats.org/officeDocument/2006/math">
                    <m:r>
                      <a:rPr lang="en-US" i="1" dirty="0" smtClean="0">
                        <a:latin typeface="Cambria Math"/>
                      </a:rPr>
                      <m:t>𝑛</m:t>
                    </m:r>
                  </m:oMath>
                </a14:m>
                <a:r>
                  <a:rPr lang="en-US" dirty="0" smtClean="0"/>
                  <a:t> share no factors (i.e. are relatively prime)</a:t>
                </a:r>
              </a:p>
              <a:p>
                <a:pPr lvl="1"/>
                <a:r>
                  <a:rPr lang="en-US" dirty="0" smtClean="0"/>
                  <a:t>Compute </a:t>
                </a:r>
                <a14:m>
                  <m:oMath xmlns:m="http://schemas.openxmlformats.org/officeDocument/2006/math">
                    <m:r>
                      <a:rPr lang="en-US" i="1" dirty="0" smtClean="0">
                        <a:latin typeface="Cambria Math"/>
                      </a:rPr>
                      <m:t>𝑑</m:t>
                    </m:r>
                  </m:oMath>
                </a14:m>
                <a:r>
                  <a:rPr lang="en-US" dirty="0" smtClean="0"/>
                  <a:t> such that </a:t>
                </a:r>
                <a14:m>
                  <m:oMath xmlns:m="http://schemas.openxmlformats.org/officeDocument/2006/math">
                    <m:r>
                      <a:rPr lang="en-US" i="1" dirty="0" smtClean="0">
                        <a:latin typeface="Cambria Math"/>
                      </a:rPr>
                      <m:t>𝑑</m:t>
                    </m:r>
                    <m:r>
                      <a:rPr lang="en-US" i="1" dirty="0" smtClean="0">
                        <a:latin typeface="Cambria Math"/>
                        <a:ea typeface="Cambria Math"/>
                      </a:rPr>
                      <m:t>×</m:t>
                    </m:r>
                    <m:r>
                      <a:rPr lang="en-US" i="1" dirty="0" smtClean="0">
                        <a:latin typeface="Cambria Math"/>
                      </a:rPr>
                      <m:t>𝑒</m:t>
                    </m:r>
                    <m:r>
                      <m:rPr>
                        <m:nor/>
                      </m:rPr>
                      <a:rPr lang="en-US" b="0" i="0" dirty="0" smtClean="0">
                        <a:latin typeface="Cambria Math"/>
                      </a:rPr>
                      <m:t> </m:t>
                    </m:r>
                    <m:r>
                      <m:rPr>
                        <m:nor/>
                      </m:rPr>
                      <a:rPr lang="en-US" b="0" i="0" dirty="0" smtClean="0">
                        <a:latin typeface="Cambria Math"/>
                      </a:rPr>
                      <m:t>mod</m:t>
                    </m:r>
                    <m:r>
                      <m:rPr>
                        <m:nor/>
                      </m:rPr>
                      <a:rPr lang="en-US" b="0" i="0" dirty="0" smtClean="0">
                        <a:latin typeface="Cambria Math"/>
                      </a:rPr>
                      <m:t> </m:t>
                    </m:r>
                    <m:r>
                      <a:rPr lang="en-US" b="0" i="1" dirty="0" smtClean="0">
                        <a:latin typeface="Cambria Math"/>
                        <a:ea typeface="Cambria Math"/>
                      </a:rPr>
                      <m:t>𝜑</m:t>
                    </m:r>
                    <m:d>
                      <m:dPr>
                        <m:ctrlPr>
                          <a:rPr lang="en-US" b="0" i="1" dirty="0" smtClean="0">
                            <a:latin typeface="Cambria Math"/>
                            <a:ea typeface="Cambria Math"/>
                          </a:rPr>
                        </m:ctrlPr>
                      </m:dPr>
                      <m:e>
                        <m:r>
                          <a:rPr lang="en-US" b="0" i="1" dirty="0" smtClean="0">
                            <a:latin typeface="Cambria Math"/>
                            <a:ea typeface="Cambria Math"/>
                          </a:rPr>
                          <m:t>𝑛</m:t>
                        </m:r>
                      </m:e>
                    </m:d>
                    <m:r>
                      <a:rPr lang="en-US" b="0" i="1" dirty="0" smtClean="0">
                        <a:latin typeface="Cambria Math"/>
                        <a:ea typeface="Cambria Math"/>
                      </a:rPr>
                      <m:t>=1</m:t>
                    </m:r>
                  </m:oMath>
                </a14:m>
                <a:r>
                  <a:rPr lang="en-US" dirty="0" smtClean="0"/>
                  <a:t> </a:t>
                </a:r>
              </a:p>
              <a:p>
                <a:pPr lvl="1"/>
                <a:r>
                  <a:rPr lang="en-US" dirty="0" smtClean="0"/>
                  <a:t>Public key is </a:t>
                </a:r>
                <a14:m>
                  <m:oMath xmlns:m="http://schemas.openxmlformats.org/officeDocument/2006/math">
                    <m:r>
                      <a:rPr lang="en-US" i="1" dirty="0" smtClean="0">
                        <a:latin typeface="Cambria Math"/>
                      </a:rPr>
                      <m:t>(</m:t>
                    </m:r>
                    <m:r>
                      <a:rPr lang="en-US" i="1" dirty="0" smtClean="0">
                        <a:latin typeface="Cambria Math"/>
                      </a:rPr>
                      <m:t>𝑒</m:t>
                    </m:r>
                    <m:r>
                      <a:rPr lang="en-US" i="1" dirty="0" smtClean="0">
                        <a:latin typeface="Cambria Math"/>
                      </a:rPr>
                      <m:t>, </m:t>
                    </m:r>
                    <m:r>
                      <a:rPr lang="en-US" i="1" dirty="0" smtClean="0">
                        <a:latin typeface="Cambria Math"/>
                      </a:rPr>
                      <m:t>𝑛</m:t>
                    </m:r>
                    <m:r>
                      <a:rPr lang="en-US" i="1" dirty="0" smtClean="0">
                        <a:latin typeface="Cambria Math"/>
                      </a:rPr>
                      <m:t>) </m:t>
                    </m:r>
                  </m:oMath>
                </a14:m>
                <a:r>
                  <a:rPr lang="en-US" dirty="0" smtClean="0"/>
                  <a:t>and private key is </a:t>
                </a:r>
                <a14:m>
                  <m:oMath xmlns:m="http://schemas.openxmlformats.org/officeDocument/2006/math">
                    <m:r>
                      <a:rPr lang="en-US" i="1" dirty="0" smtClean="0">
                        <a:latin typeface="Cambria Math"/>
                      </a:rPr>
                      <m:t>(</m:t>
                    </m:r>
                    <m:r>
                      <a:rPr lang="en-US" i="1" dirty="0" smtClean="0">
                        <a:latin typeface="Cambria Math"/>
                      </a:rPr>
                      <m:t>𝑑</m:t>
                    </m:r>
                    <m:r>
                      <a:rPr lang="en-US" i="1" dirty="0" smtClean="0">
                        <a:latin typeface="Cambria Math"/>
                      </a:rPr>
                      <m:t>, </m:t>
                    </m:r>
                    <m:r>
                      <a:rPr lang="en-US" i="1" dirty="0" smtClean="0">
                        <a:latin typeface="Cambria Math"/>
                      </a:rPr>
                      <m:t>𝑛</m:t>
                    </m:r>
                    <m:r>
                      <a:rPr lang="en-US" i="1" dirty="0" smtClean="0">
                        <a:latin typeface="Cambria Math"/>
                      </a:rPr>
                      <m:t>)</m:t>
                    </m:r>
                  </m:oMath>
                </a14:m>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4419600" cy="4648201"/>
              </a:xfrm>
              <a:blipFill rotWithShape="1">
                <a:blip r:embed="rId2" cstate="print"/>
                <a:stretch>
                  <a:fillRect l="-1931" t="-2359" r="-13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6D7F6B3-FE9A-4A71-A476-BA18060D4072}" type="slidenum">
              <a:rPr lang="en-US" smtClean="0"/>
              <a:pPr/>
              <a:t>41</a:t>
            </a:fld>
            <a:endParaRPr lang="en-US" dirty="0"/>
          </a:p>
        </p:txBody>
      </p:sp>
      <p:sp>
        <p:nvSpPr>
          <p:cNvPr id="5" name="Rounded Rectangular Callout 4"/>
          <p:cNvSpPr/>
          <p:nvPr/>
        </p:nvSpPr>
        <p:spPr>
          <a:xfrm>
            <a:off x="5334000" y="1143000"/>
            <a:ext cx="3657600" cy="2895600"/>
          </a:xfrm>
          <a:prstGeom prst="wedgeRoundRectCallout">
            <a:avLst>
              <a:gd name="adj1" fmla="val -92860"/>
              <a:gd name="adj2" fmla="val -664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p=19, q=31</a:t>
            </a:r>
          </a:p>
          <a:p>
            <a:r>
              <a:rPr lang="en-US" sz="2400" dirty="0" smtClean="0">
                <a:solidFill>
                  <a:schemeClr val="tx1"/>
                </a:solidFill>
              </a:rPr>
              <a:t>n=19*31=589</a:t>
            </a:r>
          </a:p>
          <a:p>
            <a:r>
              <a:rPr lang="en-US" sz="2400" dirty="0" smtClean="0">
                <a:solidFill>
                  <a:schemeClr val="tx1"/>
                </a:solidFill>
              </a:rPr>
              <a:t>phi=18*30=540</a:t>
            </a:r>
          </a:p>
          <a:p>
            <a:r>
              <a:rPr lang="en-US" sz="2400" dirty="0" smtClean="0">
                <a:solidFill>
                  <a:schemeClr val="tx1"/>
                </a:solidFill>
              </a:rPr>
              <a:t>e=17</a:t>
            </a:r>
          </a:p>
          <a:p>
            <a:r>
              <a:rPr lang="en-US" sz="2400" dirty="0" smtClean="0">
                <a:solidFill>
                  <a:schemeClr val="tx1"/>
                </a:solidFill>
              </a:rPr>
              <a:t>d=953</a:t>
            </a:r>
          </a:p>
          <a:p>
            <a:r>
              <a:rPr lang="en-US" sz="2400" dirty="0" smtClean="0">
                <a:solidFill>
                  <a:schemeClr val="tx1"/>
                </a:solidFill>
              </a:rPr>
              <a:t>Public key is (17,589)</a:t>
            </a:r>
          </a:p>
          <a:p>
            <a:r>
              <a:rPr lang="en-US" sz="2400" dirty="0" smtClean="0">
                <a:solidFill>
                  <a:schemeClr val="tx1"/>
                </a:solidFill>
              </a:rPr>
              <a:t>Private key is (953, 589)</a:t>
            </a:r>
          </a:p>
          <a:p>
            <a:endParaRPr lang="en-US" sz="2400" dirty="0" smtClean="0">
              <a:solidFill>
                <a:schemeClr val="tx1"/>
              </a:solidFill>
            </a:endParaRPr>
          </a:p>
        </p:txBody>
      </p:sp>
    </p:spTree>
    <p:extLst>
      <p:ext uri="{BB962C8B-B14F-4D97-AF65-F5344CB8AC3E}">
        <p14:creationId xmlns:p14="http://schemas.microsoft.com/office/powerpoint/2010/main" xmlns="" val="126156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219200"/>
                <a:ext cx="4419600" cy="4648201"/>
              </a:xfrm>
            </p:spPr>
            <p:txBody>
              <a:bodyPr>
                <a:normAutofit fontScale="77500" lnSpcReduction="20000"/>
              </a:bodyPr>
              <a:lstStyle/>
              <a:p>
                <a:r>
                  <a:rPr lang="en-US" dirty="0" smtClean="0"/>
                  <a:t>RSA algorithm</a:t>
                </a:r>
              </a:p>
              <a:p>
                <a:pPr lvl="1"/>
                <a:r>
                  <a:rPr lang="en-US" dirty="0" smtClean="0"/>
                  <a:t>Choose random primes </a:t>
                </a:r>
                <a14:m>
                  <m:oMath xmlns:m="http://schemas.openxmlformats.org/officeDocument/2006/math">
                    <m:r>
                      <a:rPr lang="en-US" i="1" dirty="0" smtClean="0">
                        <a:latin typeface="Cambria Math"/>
                      </a:rPr>
                      <m:t>𝑝</m:t>
                    </m:r>
                  </m:oMath>
                </a14:m>
                <a:r>
                  <a:rPr lang="en-US" dirty="0" smtClean="0"/>
                  <a:t> and </a:t>
                </a:r>
                <a14:m>
                  <m:oMath xmlns:m="http://schemas.openxmlformats.org/officeDocument/2006/math">
                    <m:r>
                      <a:rPr lang="en-US" i="1" dirty="0" smtClean="0">
                        <a:latin typeface="Cambria Math"/>
                      </a:rPr>
                      <m:t>𝑞</m:t>
                    </m:r>
                  </m:oMath>
                </a14:m>
                <a:r>
                  <a:rPr lang="en-US" dirty="0" smtClean="0"/>
                  <a:t> of same bit length</a:t>
                </a:r>
              </a:p>
              <a:p>
                <a:pPr lvl="1"/>
                <a:r>
                  <a:rPr lang="en-US" dirty="0" smtClean="0"/>
                  <a:t>Compute </a:t>
                </a:r>
                <a14:m>
                  <m:oMath xmlns:m="http://schemas.openxmlformats.org/officeDocument/2006/math">
                    <m:r>
                      <a:rPr lang="en-US" i="1" dirty="0" smtClean="0">
                        <a:latin typeface="Cambria Math"/>
                      </a:rPr>
                      <m:t>𝑛</m:t>
                    </m:r>
                    <m:r>
                      <a:rPr lang="en-US" i="1" dirty="0" smtClean="0">
                        <a:latin typeface="Cambria Math"/>
                      </a:rPr>
                      <m:t> = </m:t>
                    </m:r>
                    <m:r>
                      <a:rPr lang="en-US" i="1" dirty="0" err="1" smtClean="0">
                        <a:latin typeface="Cambria Math"/>
                      </a:rPr>
                      <m:t>𝑝𝑞</m:t>
                    </m:r>
                  </m:oMath>
                </a14:m>
                <a:endParaRPr lang="en-US" dirty="0" smtClean="0"/>
              </a:p>
              <a:p>
                <a:pPr lvl="1"/>
                <a:r>
                  <a:rPr lang="en-US" dirty="0" smtClean="0"/>
                  <a:t>Compute </a:t>
                </a:r>
                <a14:m>
                  <m:oMath xmlns:m="http://schemas.openxmlformats.org/officeDocument/2006/math">
                    <m:r>
                      <a:rPr lang="en-US" i="1" smtClean="0">
                        <a:latin typeface="Cambria Math"/>
                        <a:ea typeface="Cambria Math"/>
                      </a:rPr>
                      <m:t>𝜑</m:t>
                    </m:r>
                    <m:d>
                      <m:dPr>
                        <m:ctrlPr>
                          <a:rPr lang="en-US" b="0" i="1" smtClean="0">
                            <a:latin typeface="Cambria Math"/>
                            <a:ea typeface="Cambria Math"/>
                          </a:rPr>
                        </m:ctrlPr>
                      </m:dPr>
                      <m:e>
                        <m:r>
                          <a:rPr lang="en-US" b="0" i="1" smtClean="0">
                            <a:latin typeface="Cambria Math"/>
                            <a:ea typeface="Cambria Math"/>
                          </a:rPr>
                          <m:t>𝑛</m:t>
                        </m:r>
                      </m:e>
                    </m:d>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𝑝</m:t>
                        </m:r>
                        <m:r>
                          <a:rPr lang="en-US" b="0" i="1" smtClean="0">
                            <a:latin typeface="Cambria Math"/>
                            <a:ea typeface="Cambria Math"/>
                          </a:rPr>
                          <m:t>−1</m:t>
                        </m:r>
                      </m:e>
                    </m:d>
                    <m:d>
                      <m:dPr>
                        <m:ctrlPr>
                          <a:rPr lang="en-US" b="0" i="1" smtClean="0">
                            <a:latin typeface="Cambria Math"/>
                            <a:ea typeface="Cambria Math"/>
                          </a:rPr>
                        </m:ctrlPr>
                      </m:dPr>
                      <m:e>
                        <m:r>
                          <a:rPr lang="en-US" b="0" i="1" smtClean="0">
                            <a:latin typeface="Cambria Math"/>
                            <a:ea typeface="Cambria Math"/>
                          </a:rPr>
                          <m:t>𝑞</m:t>
                        </m:r>
                        <m:r>
                          <a:rPr lang="en-US" b="0" i="1" smtClean="0">
                            <a:latin typeface="Cambria Math"/>
                            <a:ea typeface="Cambria Math"/>
                          </a:rPr>
                          <m:t>−1</m:t>
                        </m:r>
                      </m:e>
                    </m:d>
                  </m:oMath>
                </a14:m>
                <a:endParaRPr lang="en-US" b="0" dirty="0" smtClean="0">
                  <a:ea typeface="Cambria Math"/>
                </a:endParaRPr>
              </a:p>
              <a:p>
                <a:pPr lvl="1"/>
                <a:r>
                  <a:rPr lang="en-US" dirty="0" smtClean="0"/>
                  <a:t>Choose </a:t>
                </a:r>
                <a14:m>
                  <m:oMath xmlns:m="http://schemas.openxmlformats.org/officeDocument/2006/math">
                    <m:r>
                      <a:rPr lang="en-US" i="1" dirty="0" smtClean="0">
                        <a:latin typeface="Cambria Math"/>
                      </a:rPr>
                      <m:t>𝑒</m:t>
                    </m:r>
                  </m:oMath>
                </a14:m>
                <a:r>
                  <a:rPr lang="en-US" dirty="0" smtClean="0"/>
                  <a:t> such that </a:t>
                </a:r>
                <a14:m>
                  <m:oMath xmlns:m="http://schemas.openxmlformats.org/officeDocument/2006/math">
                    <m:r>
                      <a:rPr lang="en-US" i="1" dirty="0" smtClean="0">
                        <a:latin typeface="Cambria Math"/>
                      </a:rPr>
                      <m:t>1 &lt; </m:t>
                    </m:r>
                    <m:r>
                      <a:rPr lang="en-US" i="1" dirty="0" smtClean="0">
                        <a:latin typeface="Cambria Math"/>
                      </a:rPr>
                      <m:t>𝑒</m:t>
                    </m:r>
                    <m:r>
                      <a:rPr lang="en-US" i="1" dirty="0" smtClean="0">
                        <a:latin typeface="Cambria Math"/>
                      </a:rPr>
                      <m:t> &lt;</m:t>
                    </m:r>
                    <m:r>
                      <a:rPr lang="en-US" i="1">
                        <a:latin typeface="Cambria Math"/>
                        <a:ea typeface="Cambria Math"/>
                      </a:rPr>
                      <m:t>𝜑</m:t>
                    </m:r>
                    <m:d>
                      <m:dPr>
                        <m:ctrlPr>
                          <a:rPr lang="en-US" i="1">
                            <a:latin typeface="Cambria Math"/>
                            <a:ea typeface="Cambria Math"/>
                          </a:rPr>
                        </m:ctrlPr>
                      </m:dPr>
                      <m:e>
                        <m:r>
                          <a:rPr lang="en-US" i="1">
                            <a:latin typeface="Cambria Math"/>
                            <a:ea typeface="Cambria Math"/>
                          </a:rPr>
                          <m:t>𝑛</m:t>
                        </m:r>
                      </m:e>
                    </m:d>
                  </m:oMath>
                </a14:m>
                <a:r>
                  <a:rPr lang="en-US" dirty="0" smtClean="0"/>
                  <a:t> and </a:t>
                </a:r>
                <a14:m>
                  <m:oMath xmlns:m="http://schemas.openxmlformats.org/officeDocument/2006/math">
                    <m:r>
                      <a:rPr lang="en-US" i="1" dirty="0" smtClean="0">
                        <a:latin typeface="Cambria Math"/>
                      </a:rPr>
                      <m:t>𝑒</m:t>
                    </m:r>
                  </m:oMath>
                </a14:m>
                <a:r>
                  <a:rPr lang="en-US" dirty="0" smtClean="0"/>
                  <a:t> and </a:t>
                </a:r>
                <a14:m>
                  <m:oMath xmlns:m="http://schemas.openxmlformats.org/officeDocument/2006/math">
                    <m:r>
                      <a:rPr lang="en-US" i="1" dirty="0" smtClean="0">
                        <a:latin typeface="Cambria Math"/>
                      </a:rPr>
                      <m:t>𝑛</m:t>
                    </m:r>
                  </m:oMath>
                </a14:m>
                <a:r>
                  <a:rPr lang="en-US" dirty="0" smtClean="0"/>
                  <a:t> share no factors (i.e. are relatively prime)</a:t>
                </a:r>
              </a:p>
              <a:p>
                <a:pPr lvl="1"/>
                <a:r>
                  <a:rPr lang="en-US" dirty="0" smtClean="0"/>
                  <a:t>Compute </a:t>
                </a:r>
                <a14:m>
                  <m:oMath xmlns:m="http://schemas.openxmlformats.org/officeDocument/2006/math">
                    <m:r>
                      <a:rPr lang="en-US" i="1" dirty="0" smtClean="0">
                        <a:latin typeface="Cambria Math"/>
                      </a:rPr>
                      <m:t>𝑑</m:t>
                    </m:r>
                  </m:oMath>
                </a14:m>
                <a:r>
                  <a:rPr lang="en-US" dirty="0" smtClean="0"/>
                  <a:t> such that </a:t>
                </a:r>
                <a14:m>
                  <m:oMath xmlns:m="http://schemas.openxmlformats.org/officeDocument/2006/math">
                    <m:r>
                      <a:rPr lang="en-US" i="1" dirty="0" smtClean="0">
                        <a:latin typeface="Cambria Math"/>
                      </a:rPr>
                      <m:t>𝑑</m:t>
                    </m:r>
                    <m:r>
                      <a:rPr lang="en-US" i="1" dirty="0" smtClean="0">
                        <a:latin typeface="Cambria Math"/>
                        <a:ea typeface="Cambria Math"/>
                      </a:rPr>
                      <m:t>×</m:t>
                    </m:r>
                    <m:r>
                      <a:rPr lang="en-US" i="1" dirty="0" smtClean="0">
                        <a:latin typeface="Cambria Math"/>
                      </a:rPr>
                      <m:t>𝑒</m:t>
                    </m:r>
                    <m:r>
                      <m:rPr>
                        <m:nor/>
                      </m:rPr>
                      <a:rPr lang="en-US" b="0" i="0" dirty="0" smtClean="0">
                        <a:latin typeface="Cambria Math"/>
                      </a:rPr>
                      <m:t> </m:t>
                    </m:r>
                    <m:r>
                      <m:rPr>
                        <m:nor/>
                      </m:rPr>
                      <a:rPr lang="en-US" b="0" i="0" dirty="0" smtClean="0">
                        <a:latin typeface="Cambria Math"/>
                      </a:rPr>
                      <m:t>mod</m:t>
                    </m:r>
                    <m:r>
                      <m:rPr>
                        <m:nor/>
                      </m:rPr>
                      <a:rPr lang="en-US" b="0" i="0" dirty="0" smtClean="0">
                        <a:latin typeface="Cambria Math"/>
                      </a:rPr>
                      <m:t> </m:t>
                    </m:r>
                    <m:r>
                      <a:rPr lang="en-US" b="0" i="1" dirty="0" smtClean="0">
                        <a:latin typeface="Cambria Math"/>
                        <a:ea typeface="Cambria Math"/>
                      </a:rPr>
                      <m:t>𝜑</m:t>
                    </m:r>
                    <m:d>
                      <m:dPr>
                        <m:ctrlPr>
                          <a:rPr lang="en-US" b="0" i="1" dirty="0" smtClean="0">
                            <a:latin typeface="Cambria Math"/>
                            <a:ea typeface="Cambria Math"/>
                          </a:rPr>
                        </m:ctrlPr>
                      </m:dPr>
                      <m:e>
                        <m:r>
                          <a:rPr lang="en-US" b="0" i="1" dirty="0" smtClean="0">
                            <a:latin typeface="Cambria Math"/>
                            <a:ea typeface="Cambria Math"/>
                          </a:rPr>
                          <m:t>𝑛</m:t>
                        </m:r>
                      </m:e>
                    </m:d>
                    <m:r>
                      <a:rPr lang="en-US" b="0" i="1" dirty="0" smtClean="0">
                        <a:latin typeface="Cambria Math"/>
                        <a:ea typeface="Cambria Math"/>
                      </a:rPr>
                      <m:t>=1</m:t>
                    </m:r>
                  </m:oMath>
                </a14:m>
                <a:r>
                  <a:rPr lang="en-US" dirty="0" smtClean="0"/>
                  <a:t> </a:t>
                </a:r>
              </a:p>
              <a:p>
                <a:pPr lvl="1"/>
                <a:r>
                  <a:rPr lang="en-US" dirty="0" smtClean="0"/>
                  <a:t>Public key is </a:t>
                </a:r>
                <a14:m>
                  <m:oMath xmlns:m="http://schemas.openxmlformats.org/officeDocument/2006/math">
                    <m:r>
                      <a:rPr lang="en-US" i="1" dirty="0" smtClean="0">
                        <a:latin typeface="Cambria Math"/>
                      </a:rPr>
                      <m:t>(</m:t>
                    </m:r>
                    <m:r>
                      <a:rPr lang="en-US" i="1" dirty="0" smtClean="0">
                        <a:latin typeface="Cambria Math"/>
                      </a:rPr>
                      <m:t>𝑒</m:t>
                    </m:r>
                    <m:r>
                      <a:rPr lang="en-US" i="1" dirty="0" smtClean="0">
                        <a:latin typeface="Cambria Math"/>
                      </a:rPr>
                      <m:t>, </m:t>
                    </m:r>
                    <m:r>
                      <a:rPr lang="en-US" i="1" dirty="0" smtClean="0">
                        <a:latin typeface="Cambria Math"/>
                      </a:rPr>
                      <m:t>𝑛</m:t>
                    </m:r>
                    <m:r>
                      <a:rPr lang="en-US" i="1" dirty="0" smtClean="0">
                        <a:latin typeface="Cambria Math"/>
                      </a:rPr>
                      <m:t>) </m:t>
                    </m:r>
                  </m:oMath>
                </a14:m>
                <a:r>
                  <a:rPr lang="en-US" dirty="0" smtClean="0"/>
                  <a:t>and private key is </a:t>
                </a:r>
                <a14:m>
                  <m:oMath xmlns:m="http://schemas.openxmlformats.org/officeDocument/2006/math">
                    <m:r>
                      <a:rPr lang="en-US" i="1" dirty="0" smtClean="0">
                        <a:latin typeface="Cambria Math"/>
                      </a:rPr>
                      <m:t>(</m:t>
                    </m:r>
                    <m:r>
                      <a:rPr lang="en-US" i="1" dirty="0" smtClean="0">
                        <a:latin typeface="Cambria Math"/>
                      </a:rPr>
                      <m:t>𝑑</m:t>
                    </m:r>
                    <m:r>
                      <a:rPr lang="en-US" i="1" dirty="0" smtClean="0">
                        <a:latin typeface="Cambria Math"/>
                      </a:rPr>
                      <m:t>, </m:t>
                    </m:r>
                    <m:r>
                      <a:rPr lang="en-US" i="1" dirty="0" smtClean="0">
                        <a:latin typeface="Cambria Math"/>
                      </a:rPr>
                      <m:t>𝑛</m:t>
                    </m:r>
                    <m:r>
                      <a:rPr lang="en-US" i="1" dirty="0" smtClean="0">
                        <a:latin typeface="Cambria Math"/>
                      </a:rPr>
                      <m:t>)</m:t>
                    </m:r>
                  </m:oMath>
                </a14:m>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4419600" cy="4648201"/>
              </a:xfrm>
              <a:blipFill rotWithShape="1">
                <a:blip r:embed="rId2" cstate="print"/>
                <a:stretch>
                  <a:fillRect l="-1931" t="-2359" r="-13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6D7F6B3-FE9A-4A71-A476-BA18060D4072}" type="slidenum">
              <a:rPr lang="en-US" smtClean="0"/>
              <a:pPr/>
              <a:t>42</a:t>
            </a:fld>
            <a:endParaRPr lang="en-US" dirty="0"/>
          </a:p>
        </p:txBody>
      </p:sp>
      <p:sp>
        <p:nvSpPr>
          <p:cNvPr id="5" name="Rounded Rectangular Callout 4"/>
          <p:cNvSpPr/>
          <p:nvPr/>
        </p:nvSpPr>
        <p:spPr>
          <a:xfrm>
            <a:off x="5334000" y="1143000"/>
            <a:ext cx="3657600" cy="2895600"/>
          </a:xfrm>
          <a:prstGeom prst="wedgeRoundRectCallout">
            <a:avLst>
              <a:gd name="adj1" fmla="val -92860"/>
              <a:gd name="adj2" fmla="val -664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p=19, q=31</a:t>
            </a:r>
          </a:p>
          <a:p>
            <a:r>
              <a:rPr lang="en-US" sz="2400" dirty="0" smtClean="0">
                <a:solidFill>
                  <a:schemeClr val="tx1"/>
                </a:solidFill>
              </a:rPr>
              <a:t>n=19*31=589</a:t>
            </a:r>
          </a:p>
          <a:p>
            <a:r>
              <a:rPr lang="en-US" sz="2400" dirty="0" smtClean="0">
                <a:solidFill>
                  <a:schemeClr val="tx1"/>
                </a:solidFill>
              </a:rPr>
              <a:t>phi=18*30=540</a:t>
            </a:r>
          </a:p>
          <a:p>
            <a:r>
              <a:rPr lang="en-US" sz="2400" dirty="0" smtClean="0">
                <a:solidFill>
                  <a:schemeClr val="tx1"/>
                </a:solidFill>
              </a:rPr>
              <a:t>e=17</a:t>
            </a:r>
          </a:p>
          <a:p>
            <a:r>
              <a:rPr lang="en-US" sz="2400" dirty="0" smtClean="0">
                <a:solidFill>
                  <a:schemeClr val="tx1"/>
                </a:solidFill>
              </a:rPr>
              <a:t>d=953</a:t>
            </a:r>
          </a:p>
          <a:p>
            <a:r>
              <a:rPr lang="en-US" sz="2400" dirty="0" smtClean="0">
                <a:solidFill>
                  <a:schemeClr val="tx1"/>
                </a:solidFill>
              </a:rPr>
              <a:t>Public key is (17,589)</a:t>
            </a:r>
          </a:p>
          <a:p>
            <a:r>
              <a:rPr lang="en-US" sz="2400" dirty="0" smtClean="0">
                <a:solidFill>
                  <a:schemeClr val="tx1"/>
                </a:solidFill>
              </a:rPr>
              <a:t>Private key is (953, 589)</a:t>
            </a:r>
          </a:p>
          <a:p>
            <a:endParaRPr lang="en-US" sz="2400" dirty="0" smtClean="0">
              <a:solidFill>
                <a:schemeClr val="tx1"/>
              </a:solidFill>
            </a:endParaRPr>
          </a:p>
        </p:txBody>
      </p:sp>
      <p:sp>
        <p:nvSpPr>
          <p:cNvPr id="6" name="Rounded Rectangular Callout 5"/>
          <p:cNvSpPr/>
          <p:nvPr/>
        </p:nvSpPr>
        <p:spPr>
          <a:xfrm>
            <a:off x="3886200" y="4191000"/>
            <a:ext cx="4792824" cy="2209800"/>
          </a:xfrm>
          <a:prstGeom prst="wedgeRoundRectCallout">
            <a:avLst>
              <a:gd name="adj1" fmla="val -48473"/>
              <a:gd name="adj2" fmla="val -7589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 E(p) = </a:t>
            </a:r>
            <a:r>
              <a:rPr lang="en-US" sz="2400" dirty="0" err="1" smtClean="0">
                <a:solidFill>
                  <a:schemeClr val="tx1"/>
                </a:solidFill>
              </a:rPr>
              <a:t>p</a:t>
            </a:r>
            <a:r>
              <a:rPr lang="en-US" sz="2400" baseline="30000" dirty="0" err="1" smtClean="0">
                <a:solidFill>
                  <a:schemeClr val="tx1"/>
                </a:solidFill>
              </a:rPr>
              <a:t>e</a:t>
            </a:r>
            <a:r>
              <a:rPr lang="en-US" sz="2400" dirty="0" smtClean="0">
                <a:solidFill>
                  <a:schemeClr val="tx1"/>
                </a:solidFill>
              </a:rPr>
              <a:t> mod n</a:t>
            </a:r>
          </a:p>
          <a:p>
            <a:r>
              <a:rPr lang="en-US" sz="2400" dirty="0" smtClean="0">
                <a:solidFill>
                  <a:schemeClr val="tx1"/>
                </a:solidFill>
              </a:rPr>
              <a:t>E(333) = 333</a:t>
            </a:r>
            <a:r>
              <a:rPr lang="en-US" sz="2400" baseline="30000" dirty="0" smtClean="0">
                <a:solidFill>
                  <a:schemeClr val="tx1"/>
                </a:solidFill>
              </a:rPr>
              <a:t>17</a:t>
            </a:r>
            <a:r>
              <a:rPr lang="en-US" sz="2400" dirty="0" smtClean="0">
                <a:solidFill>
                  <a:schemeClr val="tx1"/>
                </a:solidFill>
              </a:rPr>
              <a:t> mod 589 = 401</a:t>
            </a:r>
          </a:p>
          <a:p>
            <a:endParaRPr lang="en-US" sz="2400" dirty="0">
              <a:solidFill>
                <a:schemeClr val="tx1"/>
              </a:solidFill>
            </a:endParaRPr>
          </a:p>
          <a:p>
            <a:r>
              <a:rPr lang="en-US" sz="2400" dirty="0" smtClean="0">
                <a:solidFill>
                  <a:schemeClr val="tx1"/>
                </a:solidFill>
              </a:rPr>
              <a:t>Decrypt: D(c) = c</a:t>
            </a:r>
            <a:r>
              <a:rPr lang="en-US" sz="2400" baseline="30000" dirty="0" smtClean="0">
                <a:solidFill>
                  <a:schemeClr val="tx1"/>
                </a:solidFill>
              </a:rPr>
              <a:t>d</a:t>
            </a:r>
            <a:r>
              <a:rPr lang="en-US" sz="2400" dirty="0" smtClean="0">
                <a:solidFill>
                  <a:schemeClr val="tx1"/>
                </a:solidFill>
              </a:rPr>
              <a:t> mod n</a:t>
            </a:r>
          </a:p>
          <a:p>
            <a:r>
              <a:rPr lang="en-US" sz="2400" dirty="0" smtClean="0">
                <a:solidFill>
                  <a:schemeClr val="tx1"/>
                </a:solidFill>
              </a:rPr>
              <a:t>D(401) = 401</a:t>
            </a:r>
            <a:r>
              <a:rPr lang="en-US" sz="2400" baseline="30000" dirty="0" smtClean="0">
                <a:solidFill>
                  <a:schemeClr val="tx1"/>
                </a:solidFill>
              </a:rPr>
              <a:t>953</a:t>
            </a:r>
            <a:r>
              <a:rPr lang="en-US" sz="2400" dirty="0" smtClean="0">
                <a:solidFill>
                  <a:schemeClr val="tx1"/>
                </a:solidFill>
              </a:rPr>
              <a:t> mod 589 = 333</a:t>
            </a:r>
          </a:p>
        </p:txBody>
      </p:sp>
    </p:spTree>
    <p:extLst>
      <p:ext uri="{BB962C8B-B14F-4D97-AF65-F5344CB8AC3E}">
        <p14:creationId xmlns:p14="http://schemas.microsoft.com/office/powerpoint/2010/main" xmlns="" val="3784223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219200"/>
                <a:ext cx="4419600" cy="4648201"/>
              </a:xfrm>
            </p:spPr>
            <p:txBody>
              <a:bodyPr>
                <a:normAutofit fontScale="77500" lnSpcReduction="20000"/>
              </a:bodyPr>
              <a:lstStyle/>
              <a:p>
                <a:r>
                  <a:rPr lang="en-US" dirty="0" smtClean="0"/>
                  <a:t>RSA algorithm</a:t>
                </a:r>
              </a:p>
              <a:p>
                <a:pPr lvl="1"/>
                <a:r>
                  <a:rPr lang="en-US" dirty="0" smtClean="0"/>
                  <a:t>Choose random primes </a:t>
                </a:r>
                <a14:m>
                  <m:oMath xmlns:m="http://schemas.openxmlformats.org/officeDocument/2006/math">
                    <m:r>
                      <a:rPr lang="en-US" i="1" dirty="0" smtClean="0">
                        <a:latin typeface="Cambria Math"/>
                      </a:rPr>
                      <m:t>𝑝</m:t>
                    </m:r>
                  </m:oMath>
                </a14:m>
                <a:r>
                  <a:rPr lang="en-US" dirty="0" smtClean="0"/>
                  <a:t> and </a:t>
                </a:r>
                <a14:m>
                  <m:oMath xmlns:m="http://schemas.openxmlformats.org/officeDocument/2006/math">
                    <m:r>
                      <a:rPr lang="en-US" i="1" dirty="0" smtClean="0">
                        <a:latin typeface="Cambria Math"/>
                      </a:rPr>
                      <m:t>𝑞</m:t>
                    </m:r>
                  </m:oMath>
                </a14:m>
                <a:r>
                  <a:rPr lang="en-US" dirty="0" smtClean="0"/>
                  <a:t> of same bit length</a:t>
                </a:r>
              </a:p>
              <a:p>
                <a:pPr lvl="1"/>
                <a:r>
                  <a:rPr lang="en-US" dirty="0" smtClean="0"/>
                  <a:t>Compute </a:t>
                </a:r>
                <a14:m>
                  <m:oMath xmlns:m="http://schemas.openxmlformats.org/officeDocument/2006/math">
                    <m:r>
                      <a:rPr lang="en-US" i="1" dirty="0" smtClean="0">
                        <a:latin typeface="Cambria Math"/>
                      </a:rPr>
                      <m:t>𝑛</m:t>
                    </m:r>
                    <m:r>
                      <a:rPr lang="en-US" i="1" dirty="0" smtClean="0">
                        <a:latin typeface="Cambria Math"/>
                      </a:rPr>
                      <m:t> = </m:t>
                    </m:r>
                    <m:r>
                      <a:rPr lang="en-US" i="1" dirty="0" err="1" smtClean="0">
                        <a:latin typeface="Cambria Math"/>
                      </a:rPr>
                      <m:t>𝑝𝑞</m:t>
                    </m:r>
                  </m:oMath>
                </a14:m>
                <a:endParaRPr lang="en-US" dirty="0" smtClean="0"/>
              </a:p>
              <a:p>
                <a:pPr lvl="1"/>
                <a:r>
                  <a:rPr lang="en-US" dirty="0" smtClean="0"/>
                  <a:t>Compute </a:t>
                </a:r>
                <a14:m>
                  <m:oMath xmlns:m="http://schemas.openxmlformats.org/officeDocument/2006/math">
                    <m:r>
                      <a:rPr lang="en-US" i="1" smtClean="0">
                        <a:latin typeface="Cambria Math"/>
                        <a:ea typeface="Cambria Math"/>
                      </a:rPr>
                      <m:t>𝜑</m:t>
                    </m:r>
                    <m:d>
                      <m:dPr>
                        <m:ctrlPr>
                          <a:rPr lang="en-US" b="0" i="1" smtClean="0">
                            <a:latin typeface="Cambria Math"/>
                            <a:ea typeface="Cambria Math"/>
                          </a:rPr>
                        </m:ctrlPr>
                      </m:dPr>
                      <m:e>
                        <m:r>
                          <a:rPr lang="en-US" b="0" i="1" smtClean="0">
                            <a:latin typeface="Cambria Math"/>
                            <a:ea typeface="Cambria Math"/>
                          </a:rPr>
                          <m:t>𝑛</m:t>
                        </m:r>
                      </m:e>
                    </m:d>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𝑝</m:t>
                        </m:r>
                        <m:r>
                          <a:rPr lang="en-US" b="0" i="1" smtClean="0">
                            <a:latin typeface="Cambria Math"/>
                            <a:ea typeface="Cambria Math"/>
                          </a:rPr>
                          <m:t>−1</m:t>
                        </m:r>
                      </m:e>
                    </m:d>
                    <m:d>
                      <m:dPr>
                        <m:ctrlPr>
                          <a:rPr lang="en-US" b="0" i="1" smtClean="0">
                            <a:latin typeface="Cambria Math"/>
                            <a:ea typeface="Cambria Math"/>
                          </a:rPr>
                        </m:ctrlPr>
                      </m:dPr>
                      <m:e>
                        <m:r>
                          <a:rPr lang="en-US" b="0" i="1" smtClean="0">
                            <a:latin typeface="Cambria Math"/>
                            <a:ea typeface="Cambria Math"/>
                          </a:rPr>
                          <m:t>𝑞</m:t>
                        </m:r>
                        <m:r>
                          <a:rPr lang="en-US" b="0" i="1" smtClean="0">
                            <a:latin typeface="Cambria Math"/>
                            <a:ea typeface="Cambria Math"/>
                          </a:rPr>
                          <m:t>−1</m:t>
                        </m:r>
                      </m:e>
                    </m:d>
                  </m:oMath>
                </a14:m>
                <a:endParaRPr lang="en-US" b="0" dirty="0" smtClean="0">
                  <a:ea typeface="Cambria Math"/>
                </a:endParaRPr>
              </a:p>
              <a:p>
                <a:pPr lvl="1"/>
                <a:r>
                  <a:rPr lang="en-US" dirty="0" smtClean="0"/>
                  <a:t>Choose </a:t>
                </a:r>
                <a14:m>
                  <m:oMath xmlns:m="http://schemas.openxmlformats.org/officeDocument/2006/math">
                    <m:r>
                      <a:rPr lang="en-US" i="1" dirty="0" smtClean="0">
                        <a:latin typeface="Cambria Math"/>
                      </a:rPr>
                      <m:t>𝑒</m:t>
                    </m:r>
                  </m:oMath>
                </a14:m>
                <a:r>
                  <a:rPr lang="en-US" dirty="0" smtClean="0"/>
                  <a:t> such that </a:t>
                </a:r>
                <a14:m>
                  <m:oMath xmlns:m="http://schemas.openxmlformats.org/officeDocument/2006/math">
                    <m:r>
                      <a:rPr lang="en-US" i="1" dirty="0" smtClean="0">
                        <a:latin typeface="Cambria Math"/>
                      </a:rPr>
                      <m:t>1 &lt; </m:t>
                    </m:r>
                    <m:r>
                      <a:rPr lang="en-US" i="1" dirty="0" smtClean="0">
                        <a:latin typeface="Cambria Math"/>
                      </a:rPr>
                      <m:t>𝑒</m:t>
                    </m:r>
                    <m:r>
                      <a:rPr lang="en-US" i="1" dirty="0" smtClean="0">
                        <a:latin typeface="Cambria Math"/>
                      </a:rPr>
                      <m:t> &lt;</m:t>
                    </m:r>
                    <m:r>
                      <a:rPr lang="en-US" i="1">
                        <a:latin typeface="Cambria Math"/>
                        <a:ea typeface="Cambria Math"/>
                      </a:rPr>
                      <m:t>𝜑</m:t>
                    </m:r>
                    <m:d>
                      <m:dPr>
                        <m:ctrlPr>
                          <a:rPr lang="en-US" i="1">
                            <a:latin typeface="Cambria Math"/>
                            <a:ea typeface="Cambria Math"/>
                          </a:rPr>
                        </m:ctrlPr>
                      </m:dPr>
                      <m:e>
                        <m:r>
                          <a:rPr lang="en-US" i="1">
                            <a:latin typeface="Cambria Math"/>
                            <a:ea typeface="Cambria Math"/>
                          </a:rPr>
                          <m:t>𝑛</m:t>
                        </m:r>
                      </m:e>
                    </m:d>
                  </m:oMath>
                </a14:m>
                <a:r>
                  <a:rPr lang="en-US" dirty="0" smtClean="0"/>
                  <a:t> and </a:t>
                </a:r>
                <a14:m>
                  <m:oMath xmlns:m="http://schemas.openxmlformats.org/officeDocument/2006/math">
                    <m:r>
                      <a:rPr lang="en-US" i="1" dirty="0" smtClean="0">
                        <a:latin typeface="Cambria Math"/>
                      </a:rPr>
                      <m:t>𝑒</m:t>
                    </m:r>
                  </m:oMath>
                </a14:m>
                <a:r>
                  <a:rPr lang="en-US" dirty="0" smtClean="0"/>
                  <a:t> and </a:t>
                </a:r>
                <a14:m>
                  <m:oMath xmlns:m="http://schemas.openxmlformats.org/officeDocument/2006/math">
                    <m:r>
                      <a:rPr lang="en-US" i="1" dirty="0" smtClean="0">
                        <a:latin typeface="Cambria Math"/>
                      </a:rPr>
                      <m:t>𝑛</m:t>
                    </m:r>
                  </m:oMath>
                </a14:m>
                <a:r>
                  <a:rPr lang="en-US" dirty="0" smtClean="0"/>
                  <a:t> share no factors (i.e. are relatively prime)</a:t>
                </a:r>
              </a:p>
              <a:p>
                <a:pPr lvl="1"/>
                <a:r>
                  <a:rPr lang="en-US" dirty="0" smtClean="0"/>
                  <a:t>Compute </a:t>
                </a:r>
                <a14:m>
                  <m:oMath xmlns:m="http://schemas.openxmlformats.org/officeDocument/2006/math">
                    <m:r>
                      <a:rPr lang="en-US" i="1" dirty="0" smtClean="0">
                        <a:latin typeface="Cambria Math"/>
                      </a:rPr>
                      <m:t>𝑑</m:t>
                    </m:r>
                  </m:oMath>
                </a14:m>
                <a:r>
                  <a:rPr lang="en-US" dirty="0" smtClean="0"/>
                  <a:t> such that </a:t>
                </a:r>
                <a14:m>
                  <m:oMath xmlns:m="http://schemas.openxmlformats.org/officeDocument/2006/math">
                    <m:r>
                      <a:rPr lang="en-US" i="1" dirty="0" smtClean="0">
                        <a:latin typeface="Cambria Math"/>
                      </a:rPr>
                      <m:t>𝑑</m:t>
                    </m:r>
                    <m:r>
                      <a:rPr lang="en-US" i="1" dirty="0" smtClean="0">
                        <a:latin typeface="Cambria Math"/>
                        <a:ea typeface="Cambria Math"/>
                      </a:rPr>
                      <m:t>×</m:t>
                    </m:r>
                    <m:r>
                      <a:rPr lang="en-US" i="1" dirty="0" smtClean="0">
                        <a:latin typeface="Cambria Math"/>
                      </a:rPr>
                      <m:t>𝑒</m:t>
                    </m:r>
                    <m:r>
                      <m:rPr>
                        <m:nor/>
                      </m:rPr>
                      <a:rPr lang="en-US" b="0" i="0" dirty="0" smtClean="0">
                        <a:latin typeface="Cambria Math"/>
                      </a:rPr>
                      <m:t> </m:t>
                    </m:r>
                    <m:r>
                      <m:rPr>
                        <m:nor/>
                      </m:rPr>
                      <a:rPr lang="en-US" b="0" i="0" dirty="0" smtClean="0">
                        <a:latin typeface="Cambria Math"/>
                      </a:rPr>
                      <m:t>mod</m:t>
                    </m:r>
                    <m:r>
                      <m:rPr>
                        <m:nor/>
                      </m:rPr>
                      <a:rPr lang="en-US" b="0" i="0" dirty="0" smtClean="0">
                        <a:latin typeface="Cambria Math"/>
                      </a:rPr>
                      <m:t> </m:t>
                    </m:r>
                    <m:r>
                      <a:rPr lang="en-US" b="0" i="1" dirty="0" smtClean="0">
                        <a:latin typeface="Cambria Math"/>
                        <a:ea typeface="Cambria Math"/>
                      </a:rPr>
                      <m:t>𝜑</m:t>
                    </m:r>
                    <m:d>
                      <m:dPr>
                        <m:ctrlPr>
                          <a:rPr lang="en-US" b="0" i="1" dirty="0" smtClean="0">
                            <a:latin typeface="Cambria Math"/>
                            <a:ea typeface="Cambria Math"/>
                          </a:rPr>
                        </m:ctrlPr>
                      </m:dPr>
                      <m:e>
                        <m:r>
                          <a:rPr lang="en-US" b="0" i="1" dirty="0" smtClean="0">
                            <a:latin typeface="Cambria Math"/>
                            <a:ea typeface="Cambria Math"/>
                          </a:rPr>
                          <m:t>𝑛</m:t>
                        </m:r>
                      </m:e>
                    </m:d>
                    <m:r>
                      <a:rPr lang="en-US" b="0" i="1" dirty="0" smtClean="0">
                        <a:latin typeface="Cambria Math"/>
                        <a:ea typeface="Cambria Math"/>
                      </a:rPr>
                      <m:t>=1</m:t>
                    </m:r>
                  </m:oMath>
                </a14:m>
                <a:r>
                  <a:rPr lang="en-US" dirty="0" smtClean="0"/>
                  <a:t> </a:t>
                </a:r>
              </a:p>
              <a:p>
                <a:pPr lvl="1"/>
                <a:r>
                  <a:rPr lang="en-US" dirty="0" smtClean="0"/>
                  <a:t>Public key is </a:t>
                </a:r>
                <a14:m>
                  <m:oMath xmlns:m="http://schemas.openxmlformats.org/officeDocument/2006/math">
                    <m:r>
                      <a:rPr lang="en-US" i="1" dirty="0" smtClean="0">
                        <a:latin typeface="Cambria Math"/>
                      </a:rPr>
                      <m:t>(</m:t>
                    </m:r>
                    <m:r>
                      <a:rPr lang="en-US" i="1" dirty="0" smtClean="0">
                        <a:latin typeface="Cambria Math"/>
                      </a:rPr>
                      <m:t>𝑒</m:t>
                    </m:r>
                    <m:r>
                      <a:rPr lang="en-US" i="1" dirty="0" smtClean="0">
                        <a:latin typeface="Cambria Math"/>
                      </a:rPr>
                      <m:t>, </m:t>
                    </m:r>
                    <m:r>
                      <a:rPr lang="en-US" i="1" dirty="0" smtClean="0">
                        <a:latin typeface="Cambria Math"/>
                      </a:rPr>
                      <m:t>𝑛</m:t>
                    </m:r>
                    <m:r>
                      <a:rPr lang="en-US" i="1" dirty="0" smtClean="0">
                        <a:latin typeface="Cambria Math"/>
                      </a:rPr>
                      <m:t>) </m:t>
                    </m:r>
                  </m:oMath>
                </a14:m>
                <a:r>
                  <a:rPr lang="en-US" dirty="0" smtClean="0"/>
                  <a:t>and private key is </a:t>
                </a:r>
                <a14:m>
                  <m:oMath xmlns:m="http://schemas.openxmlformats.org/officeDocument/2006/math">
                    <m:r>
                      <a:rPr lang="en-US" i="1" dirty="0" smtClean="0">
                        <a:latin typeface="Cambria Math"/>
                      </a:rPr>
                      <m:t>(</m:t>
                    </m:r>
                    <m:r>
                      <a:rPr lang="en-US" i="1" dirty="0" smtClean="0">
                        <a:latin typeface="Cambria Math"/>
                      </a:rPr>
                      <m:t>𝑑</m:t>
                    </m:r>
                    <m:r>
                      <a:rPr lang="en-US" i="1" dirty="0" smtClean="0">
                        <a:latin typeface="Cambria Math"/>
                      </a:rPr>
                      <m:t>, </m:t>
                    </m:r>
                    <m:r>
                      <a:rPr lang="en-US" i="1" dirty="0" smtClean="0">
                        <a:latin typeface="Cambria Math"/>
                      </a:rPr>
                      <m:t>𝑛</m:t>
                    </m:r>
                    <m:r>
                      <a:rPr lang="en-US" i="1" dirty="0" smtClean="0">
                        <a:latin typeface="Cambria Math"/>
                      </a:rPr>
                      <m:t>)</m:t>
                    </m:r>
                  </m:oMath>
                </a14:m>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4419600" cy="4648201"/>
              </a:xfrm>
              <a:blipFill rotWithShape="1">
                <a:blip r:embed="rId2" cstate="print"/>
                <a:stretch>
                  <a:fillRect l="-1931" t="-2359" r="-13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6D7F6B3-FE9A-4A71-A476-BA18060D4072}" type="slidenum">
              <a:rPr lang="en-US" smtClean="0"/>
              <a:pPr/>
              <a:t>43</a:t>
            </a:fld>
            <a:endParaRPr lang="en-US" dirty="0"/>
          </a:p>
        </p:txBody>
      </p:sp>
      <p:sp>
        <p:nvSpPr>
          <p:cNvPr id="5" name="Rounded Rectangular Callout 4"/>
          <p:cNvSpPr/>
          <p:nvPr/>
        </p:nvSpPr>
        <p:spPr>
          <a:xfrm>
            <a:off x="5334000" y="1143000"/>
            <a:ext cx="3657600" cy="2895600"/>
          </a:xfrm>
          <a:prstGeom prst="wedgeRoundRectCallout">
            <a:avLst>
              <a:gd name="adj1" fmla="val -92860"/>
              <a:gd name="adj2" fmla="val -664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p=19, q=31</a:t>
            </a:r>
          </a:p>
          <a:p>
            <a:r>
              <a:rPr lang="en-US" sz="2400" dirty="0" smtClean="0">
                <a:solidFill>
                  <a:schemeClr val="tx1"/>
                </a:solidFill>
              </a:rPr>
              <a:t>n=19*31=589</a:t>
            </a:r>
          </a:p>
          <a:p>
            <a:r>
              <a:rPr lang="en-US" sz="2400" dirty="0" smtClean="0">
                <a:solidFill>
                  <a:schemeClr val="tx1"/>
                </a:solidFill>
              </a:rPr>
              <a:t>phi=18*30=540</a:t>
            </a:r>
          </a:p>
          <a:p>
            <a:r>
              <a:rPr lang="en-US" sz="2400" dirty="0" smtClean="0">
                <a:solidFill>
                  <a:schemeClr val="tx1"/>
                </a:solidFill>
              </a:rPr>
              <a:t>e=17</a:t>
            </a:r>
          </a:p>
          <a:p>
            <a:r>
              <a:rPr lang="en-US" sz="2400" dirty="0" smtClean="0">
                <a:solidFill>
                  <a:schemeClr val="tx1"/>
                </a:solidFill>
              </a:rPr>
              <a:t>d=953</a:t>
            </a:r>
          </a:p>
          <a:p>
            <a:r>
              <a:rPr lang="en-US" sz="2400" dirty="0" smtClean="0">
                <a:solidFill>
                  <a:schemeClr val="tx1"/>
                </a:solidFill>
              </a:rPr>
              <a:t>Public key is (17,589)</a:t>
            </a:r>
          </a:p>
          <a:p>
            <a:r>
              <a:rPr lang="en-US" sz="2400" dirty="0" smtClean="0">
                <a:solidFill>
                  <a:schemeClr val="tx1"/>
                </a:solidFill>
              </a:rPr>
              <a:t>Private key is (953, 589)</a:t>
            </a:r>
          </a:p>
          <a:p>
            <a:endParaRPr lang="en-US" sz="2400" dirty="0" smtClean="0">
              <a:solidFill>
                <a:schemeClr val="tx1"/>
              </a:solidFill>
            </a:endParaRPr>
          </a:p>
        </p:txBody>
      </p:sp>
      <p:sp>
        <p:nvSpPr>
          <p:cNvPr id="6" name="Rounded Rectangular Callout 5"/>
          <p:cNvSpPr/>
          <p:nvPr/>
        </p:nvSpPr>
        <p:spPr>
          <a:xfrm>
            <a:off x="3886200" y="4191000"/>
            <a:ext cx="4792824" cy="2209800"/>
          </a:xfrm>
          <a:prstGeom prst="wedgeRoundRectCallout">
            <a:avLst>
              <a:gd name="adj1" fmla="val -48473"/>
              <a:gd name="adj2" fmla="val -7589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 E(p) = </a:t>
            </a:r>
            <a:r>
              <a:rPr lang="en-US" sz="2400" dirty="0" err="1" smtClean="0">
                <a:solidFill>
                  <a:schemeClr val="tx1"/>
                </a:solidFill>
              </a:rPr>
              <a:t>p</a:t>
            </a:r>
            <a:r>
              <a:rPr lang="en-US" sz="2400" baseline="30000" dirty="0" err="1" smtClean="0">
                <a:solidFill>
                  <a:schemeClr val="tx1"/>
                </a:solidFill>
              </a:rPr>
              <a:t>e</a:t>
            </a:r>
            <a:r>
              <a:rPr lang="en-US" sz="2400" dirty="0" smtClean="0">
                <a:solidFill>
                  <a:schemeClr val="tx1"/>
                </a:solidFill>
              </a:rPr>
              <a:t> mod n</a:t>
            </a:r>
          </a:p>
          <a:p>
            <a:r>
              <a:rPr lang="en-US" sz="2400" dirty="0" smtClean="0">
                <a:solidFill>
                  <a:schemeClr val="tx1"/>
                </a:solidFill>
              </a:rPr>
              <a:t>E(333) = 333</a:t>
            </a:r>
            <a:r>
              <a:rPr lang="en-US" sz="2400" baseline="30000" dirty="0" smtClean="0">
                <a:solidFill>
                  <a:schemeClr val="tx1"/>
                </a:solidFill>
              </a:rPr>
              <a:t>17</a:t>
            </a:r>
            <a:r>
              <a:rPr lang="en-US" sz="2400" dirty="0" smtClean="0">
                <a:solidFill>
                  <a:schemeClr val="tx1"/>
                </a:solidFill>
              </a:rPr>
              <a:t> mod 589 = 401</a:t>
            </a:r>
          </a:p>
          <a:p>
            <a:endParaRPr lang="en-US" sz="2400" dirty="0">
              <a:solidFill>
                <a:schemeClr val="tx1"/>
              </a:solidFill>
            </a:endParaRPr>
          </a:p>
          <a:p>
            <a:r>
              <a:rPr lang="en-US" sz="2400" dirty="0" smtClean="0">
                <a:solidFill>
                  <a:schemeClr val="tx1"/>
                </a:solidFill>
              </a:rPr>
              <a:t>Decrypt: D(c) = c</a:t>
            </a:r>
            <a:r>
              <a:rPr lang="en-US" sz="2400" baseline="30000" dirty="0" smtClean="0">
                <a:solidFill>
                  <a:schemeClr val="tx1"/>
                </a:solidFill>
              </a:rPr>
              <a:t>d</a:t>
            </a:r>
            <a:r>
              <a:rPr lang="en-US" sz="2400" dirty="0" smtClean="0">
                <a:solidFill>
                  <a:schemeClr val="tx1"/>
                </a:solidFill>
              </a:rPr>
              <a:t> mod n</a:t>
            </a:r>
          </a:p>
          <a:p>
            <a:r>
              <a:rPr lang="en-US" sz="2400" dirty="0" smtClean="0">
                <a:solidFill>
                  <a:schemeClr val="tx1"/>
                </a:solidFill>
              </a:rPr>
              <a:t>D(401) = 401</a:t>
            </a:r>
            <a:r>
              <a:rPr lang="en-US" sz="2400" baseline="30000" dirty="0" smtClean="0">
                <a:solidFill>
                  <a:schemeClr val="tx1"/>
                </a:solidFill>
              </a:rPr>
              <a:t>953</a:t>
            </a:r>
            <a:r>
              <a:rPr lang="en-US" sz="2400" dirty="0" smtClean="0">
                <a:solidFill>
                  <a:schemeClr val="tx1"/>
                </a:solidFill>
              </a:rPr>
              <a:t> mod 589 = 333</a:t>
            </a:r>
          </a:p>
        </p:txBody>
      </p:sp>
      <p:sp>
        <p:nvSpPr>
          <p:cNvPr id="7" name="Rounded Rectangular Callout 6"/>
          <p:cNvSpPr/>
          <p:nvPr/>
        </p:nvSpPr>
        <p:spPr>
          <a:xfrm>
            <a:off x="3276600" y="2900265"/>
            <a:ext cx="3505200" cy="1447800"/>
          </a:xfrm>
          <a:prstGeom prst="wedgeRoundRectCallout">
            <a:avLst>
              <a:gd name="adj1" fmla="val -48473"/>
              <a:gd name="adj2" fmla="val -7589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Now, imagine that p and q are enormous (1024-bit) primes…</a:t>
            </a:r>
          </a:p>
        </p:txBody>
      </p:sp>
    </p:spTree>
    <p:extLst>
      <p:ext uri="{BB962C8B-B14F-4D97-AF65-F5344CB8AC3E}">
        <p14:creationId xmlns:p14="http://schemas.microsoft.com/office/powerpoint/2010/main" xmlns="" val="2792003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219200"/>
                <a:ext cx="4419600" cy="4648201"/>
              </a:xfrm>
            </p:spPr>
            <p:txBody>
              <a:bodyPr>
                <a:normAutofit fontScale="77500" lnSpcReduction="20000"/>
              </a:bodyPr>
              <a:lstStyle/>
              <a:p>
                <a:r>
                  <a:rPr lang="en-US" dirty="0" smtClean="0"/>
                  <a:t>RSA algorithm</a:t>
                </a:r>
              </a:p>
              <a:p>
                <a:pPr lvl="1"/>
                <a:r>
                  <a:rPr lang="en-US" dirty="0" smtClean="0"/>
                  <a:t>Choose random primes </a:t>
                </a:r>
                <a14:m>
                  <m:oMath xmlns:m="http://schemas.openxmlformats.org/officeDocument/2006/math">
                    <m:r>
                      <a:rPr lang="en-US" i="1" dirty="0" smtClean="0">
                        <a:latin typeface="Cambria Math"/>
                      </a:rPr>
                      <m:t>𝑝</m:t>
                    </m:r>
                  </m:oMath>
                </a14:m>
                <a:r>
                  <a:rPr lang="en-US" dirty="0" smtClean="0"/>
                  <a:t> and </a:t>
                </a:r>
                <a14:m>
                  <m:oMath xmlns:m="http://schemas.openxmlformats.org/officeDocument/2006/math">
                    <m:r>
                      <a:rPr lang="en-US" i="1" dirty="0" smtClean="0">
                        <a:latin typeface="Cambria Math"/>
                      </a:rPr>
                      <m:t>𝑞</m:t>
                    </m:r>
                  </m:oMath>
                </a14:m>
                <a:r>
                  <a:rPr lang="en-US" dirty="0" smtClean="0"/>
                  <a:t> of same bit length</a:t>
                </a:r>
              </a:p>
              <a:p>
                <a:pPr lvl="1"/>
                <a:r>
                  <a:rPr lang="en-US" dirty="0" smtClean="0"/>
                  <a:t>Compute </a:t>
                </a:r>
                <a14:m>
                  <m:oMath xmlns:m="http://schemas.openxmlformats.org/officeDocument/2006/math">
                    <m:r>
                      <a:rPr lang="en-US" i="1" dirty="0" smtClean="0">
                        <a:latin typeface="Cambria Math"/>
                      </a:rPr>
                      <m:t>𝑛</m:t>
                    </m:r>
                    <m:r>
                      <a:rPr lang="en-US" i="1" dirty="0" smtClean="0">
                        <a:latin typeface="Cambria Math"/>
                      </a:rPr>
                      <m:t> = </m:t>
                    </m:r>
                    <m:r>
                      <a:rPr lang="en-US" i="1" dirty="0" err="1" smtClean="0">
                        <a:latin typeface="Cambria Math"/>
                      </a:rPr>
                      <m:t>𝑝𝑞</m:t>
                    </m:r>
                  </m:oMath>
                </a14:m>
                <a:endParaRPr lang="en-US" dirty="0" smtClean="0"/>
              </a:p>
              <a:p>
                <a:pPr lvl="1"/>
                <a:r>
                  <a:rPr lang="en-US" dirty="0" smtClean="0"/>
                  <a:t>Compute </a:t>
                </a:r>
                <a14:m>
                  <m:oMath xmlns:m="http://schemas.openxmlformats.org/officeDocument/2006/math">
                    <m:r>
                      <a:rPr lang="en-US" i="1" smtClean="0">
                        <a:latin typeface="Cambria Math"/>
                        <a:ea typeface="Cambria Math"/>
                      </a:rPr>
                      <m:t>𝜑</m:t>
                    </m:r>
                    <m:d>
                      <m:dPr>
                        <m:ctrlPr>
                          <a:rPr lang="en-US" b="0" i="1" smtClean="0">
                            <a:latin typeface="Cambria Math"/>
                            <a:ea typeface="Cambria Math"/>
                          </a:rPr>
                        </m:ctrlPr>
                      </m:dPr>
                      <m:e>
                        <m:r>
                          <a:rPr lang="en-US" b="0" i="1" smtClean="0">
                            <a:latin typeface="Cambria Math"/>
                            <a:ea typeface="Cambria Math"/>
                          </a:rPr>
                          <m:t>𝑛</m:t>
                        </m:r>
                      </m:e>
                    </m:d>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𝑝</m:t>
                        </m:r>
                        <m:r>
                          <a:rPr lang="en-US" b="0" i="1" smtClean="0">
                            <a:latin typeface="Cambria Math"/>
                            <a:ea typeface="Cambria Math"/>
                          </a:rPr>
                          <m:t>−1</m:t>
                        </m:r>
                      </m:e>
                    </m:d>
                    <m:d>
                      <m:dPr>
                        <m:ctrlPr>
                          <a:rPr lang="en-US" b="0" i="1" smtClean="0">
                            <a:latin typeface="Cambria Math"/>
                            <a:ea typeface="Cambria Math"/>
                          </a:rPr>
                        </m:ctrlPr>
                      </m:dPr>
                      <m:e>
                        <m:r>
                          <a:rPr lang="en-US" b="0" i="1" smtClean="0">
                            <a:latin typeface="Cambria Math"/>
                            <a:ea typeface="Cambria Math"/>
                          </a:rPr>
                          <m:t>𝑞</m:t>
                        </m:r>
                        <m:r>
                          <a:rPr lang="en-US" b="0" i="1" smtClean="0">
                            <a:latin typeface="Cambria Math"/>
                            <a:ea typeface="Cambria Math"/>
                          </a:rPr>
                          <m:t>−1</m:t>
                        </m:r>
                      </m:e>
                    </m:d>
                  </m:oMath>
                </a14:m>
                <a:endParaRPr lang="en-US" b="0" dirty="0" smtClean="0">
                  <a:ea typeface="Cambria Math"/>
                </a:endParaRPr>
              </a:p>
              <a:p>
                <a:pPr lvl="1"/>
                <a:r>
                  <a:rPr lang="en-US" dirty="0" smtClean="0"/>
                  <a:t>Choose </a:t>
                </a:r>
                <a14:m>
                  <m:oMath xmlns:m="http://schemas.openxmlformats.org/officeDocument/2006/math">
                    <m:r>
                      <a:rPr lang="en-US" i="1" dirty="0" smtClean="0">
                        <a:latin typeface="Cambria Math"/>
                      </a:rPr>
                      <m:t>𝑒</m:t>
                    </m:r>
                  </m:oMath>
                </a14:m>
                <a:r>
                  <a:rPr lang="en-US" dirty="0" smtClean="0"/>
                  <a:t> such that </a:t>
                </a:r>
                <a14:m>
                  <m:oMath xmlns:m="http://schemas.openxmlformats.org/officeDocument/2006/math">
                    <m:r>
                      <a:rPr lang="en-US" i="1" dirty="0" smtClean="0">
                        <a:latin typeface="Cambria Math"/>
                      </a:rPr>
                      <m:t>1 &lt; </m:t>
                    </m:r>
                    <m:r>
                      <a:rPr lang="en-US" i="1" dirty="0" smtClean="0">
                        <a:latin typeface="Cambria Math"/>
                      </a:rPr>
                      <m:t>𝑒</m:t>
                    </m:r>
                    <m:r>
                      <a:rPr lang="en-US" i="1" dirty="0" smtClean="0">
                        <a:latin typeface="Cambria Math"/>
                      </a:rPr>
                      <m:t> &lt;</m:t>
                    </m:r>
                    <m:r>
                      <a:rPr lang="en-US" i="1">
                        <a:latin typeface="Cambria Math"/>
                        <a:ea typeface="Cambria Math"/>
                      </a:rPr>
                      <m:t>𝜑</m:t>
                    </m:r>
                    <m:d>
                      <m:dPr>
                        <m:ctrlPr>
                          <a:rPr lang="en-US" i="1">
                            <a:latin typeface="Cambria Math"/>
                            <a:ea typeface="Cambria Math"/>
                          </a:rPr>
                        </m:ctrlPr>
                      </m:dPr>
                      <m:e>
                        <m:r>
                          <a:rPr lang="en-US" i="1">
                            <a:latin typeface="Cambria Math"/>
                            <a:ea typeface="Cambria Math"/>
                          </a:rPr>
                          <m:t>𝑛</m:t>
                        </m:r>
                      </m:e>
                    </m:d>
                  </m:oMath>
                </a14:m>
                <a:r>
                  <a:rPr lang="en-US" dirty="0" smtClean="0"/>
                  <a:t> and </a:t>
                </a:r>
                <a14:m>
                  <m:oMath xmlns:m="http://schemas.openxmlformats.org/officeDocument/2006/math">
                    <m:r>
                      <a:rPr lang="en-US" i="1" dirty="0" smtClean="0">
                        <a:latin typeface="Cambria Math"/>
                      </a:rPr>
                      <m:t>𝑒</m:t>
                    </m:r>
                  </m:oMath>
                </a14:m>
                <a:r>
                  <a:rPr lang="en-US" dirty="0" smtClean="0"/>
                  <a:t> and </a:t>
                </a:r>
                <a14:m>
                  <m:oMath xmlns:m="http://schemas.openxmlformats.org/officeDocument/2006/math">
                    <m:r>
                      <a:rPr lang="en-US" i="1" dirty="0" smtClean="0">
                        <a:latin typeface="Cambria Math"/>
                      </a:rPr>
                      <m:t>𝑛</m:t>
                    </m:r>
                  </m:oMath>
                </a14:m>
                <a:r>
                  <a:rPr lang="en-US" dirty="0" smtClean="0"/>
                  <a:t> share no factors (i.e. are relatively prime)</a:t>
                </a:r>
              </a:p>
              <a:p>
                <a:pPr lvl="1"/>
                <a:r>
                  <a:rPr lang="en-US" dirty="0" smtClean="0"/>
                  <a:t>Compute </a:t>
                </a:r>
                <a14:m>
                  <m:oMath xmlns:m="http://schemas.openxmlformats.org/officeDocument/2006/math">
                    <m:r>
                      <a:rPr lang="en-US" i="1" dirty="0" smtClean="0">
                        <a:latin typeface="Cambria Math"/>
                      </a:rPr>
                      <m:t>𝑑</m:t>
                    </m:r>
                  </m:oMath>
                </a14:m>
                <a:r>
                  <a:rPr lang="en-US" dirty="0" smtClean="0"/>
                  <a:t> such that </a:t>
                </a:r>
                <a14:m>
                  <m:oMath xmlns:m="http://schemas.openxmlformats.org/officeDocument/2006/math">
                    <m:r>
                      <a:rPr lang="en-US" i="1" dirty="0" smtClean="0">
                        <a:latin typeface="Cambria Math"/>
                      </a:rPr>
                      <m:t>𝑑</m:t>
                    </m:r>
                    <m:r>
                      <a:rPr lang="en-US" i="1" dirty="0" smtClean="0">
                        <a:latin typeface="Cambria Math"/>
                        <a:ea typeface="Cambria Math"/>
                      </a:rPr>
                      <m:t>×</m:t>
                    </m:r>
                    <m:r>
                      <a:rPr lang="en-US" i="1" dirty="0" smtClean="0">
                        <a:latin typeface="Cambria Math"/>
                      </a:rPr>
                      <m:t>𝑒</m:t>
                    </m:r>
                    <m:r>
                      <m:rPr>
                        <m:nor/>
                      </m:rPr>
                      <a:rPr lang="en-US" b="0" i="0" dirty="0" smtClean="0">
                        <a:latin typeface="Cambria Math"/>
                      </a:rPr>
                      <m:t> </m:t>
                    </m:r>
                    <m:r>
                      <m:rPr>
                        <m:nor/>
                      </m:rPr>
                      <a:rPr lang="en-US" b="0" i="0" dirty="0" smtClean="0">
                        <a:latin typeface="Cambria Math"/>
                      </a:rPr>
                      <m:t>mod</m:t>
                    </m:r>
                    <m:r>
                      <m:rPr>
                        <m:nor/>
                      </m:rPr>
                      <a:rPr lang="en-US" b="0" i="0" dirty="0" smtClean="0">
                        <a:latin typeface="Cambria Math"/>
                      </a:rPr>
                      <m:t> </m:t>
                    </m:r>
                    <m:r>
                      <a:rPr lang="en-US" b="0" i="1" dirty="0" smtClean="0">
                        <a:latin typeface="Cambria Math"/>
                        <a:ea typeface="Cambria Math"/>
                      </a:rPr>
                      <m:t>𝜑</m:t>
                    </m:r>
                    <m:d>
                      <m:dPr>
                        <m:ctrlPr>
                          <a:rPr lang="en-US" b="0" i="1" dirty="0" smtClean="0">
                            <a:latin typeface="Cambria Math"/>
                            <a:ea typeface="Cambria Math"/>
                          </a:rPr>
                        </m:ctrlPr>
                      </m:dPr>
                      <m:e>
                        <m:r>
                          <a:rPr lang="en-US" b="0" i="1" dirty="0" smtClean="0">
                            <a:latin typeface="Cambria Math"/>
                            <a:ea typeface="Cambria Math"/>
                          </a:rPr>
                          <m:t>𝑛</m:t>
                        </m:r>
                      </m:e>
                    </m:d>
                    <m:r>
                      <a:rPr lang="en-US" b="0" i="1" dirty="0" smtClean="0">
                        <a:latin typeface="Cambria Math"/>
                        <a:ea typeface="Cambria Math"/>
                      </a:rPr>
                      <m:t>=1</m:t>
                    </m:r>
                  </m:oMath>
                </a14:m>
                <a:r>
                  <a:rPr lang="en-US" dirty="0" smtClean="0"/>
                  <a:t> </a:t>
                </a:r>
              </a:p>
              <a:p>
                <a:pPr lvl="1"/>
                <a:r>
                  <a:rPr lang="en-US" dirty="0" smtClean="0"/>
                  <a:t>Public key is </a:t>
                </a:r>
                <a14:m>
                  <m:oMath xmlns:m="http://schemas.openxmlformats.org/officeDocument/2006/math">
                    <m:r>
                      <a:rPr lang="en-US" i="1" dirty="0" smtClean="0">
                        <a:latin typeface="Cambria Math"/>
                      </a:rPr>
                      <m:t>(</m:t>
                    </m:r>
                    <m:r>
                      <a:rPr lang="en-US" i="1" dirty="0" smtClean="0">
                        <a:latin typeface="Cambria Math"/>
                      </a:rPr>
                      <m:t>𝑒</m:t>
                    </m:r>
                    <m:r>
                      <a:rPr lang="en-US" i="1" dirty="0" smtClean="0">
                        <a:latin typeface="Cambria Math"/>
                      </a:rPr>
                      <m:t>, </m:t>
                    </m:r>
                    <m:r>
                      <a:rPr lang="en-US" i="1" dirty="0" smtClean="0">
                        <a:latin typeface="Cambria Math"/>
                      </a:rPr>
                      <m:t>𝑛</m:t>
                    </m:r>
                    <m:r>
                      <a:rPr lang="en-US" i="1" dirty="0" smtClean="0">
                        <a:latin typeface="Cambria Math"/>
                      </a:rPr>
                      <m:t>) </m:t>
                    </m:r>
                  </m:oMath>
                </a14:m>
                <a:r>
                  <a:rPr lang="en-US" dirty="0" smtClean="0"/>
                  <a:t>and private key is </a:t>
                </a:r>
                <a14:m>
                  <m:oMath xmlns:m="http://schemas.openxmlformats.org/officeDocument/2006/math">
                    <m:r>
                      <a:rPr lang="en-US" i="1" dirty="0" smtClean="0">
                        <a:latin typeface="Cambria Math"/>
                      </a:rPr>
                      <m:t>(</m:t>
                    </m:r>
                    <m:r>
                      <a:rPr lang="en-US" i="1" dirty="0" smtClean="0">
                        <a:latin typeface="Cambria Math"/>
                      </a:rPr>
                      <m:t>𝑑</m:t>
                    </m:r>
                    <m:r>
                      <a:rPr lang="en-US" i="1" dirty="0" smtClean="0">
                        <a:latin typeface="Cambria Math"/>
                      </a:rPr>
                      <m:t>, </m:t>
                    </m:r>
                    <m:r>
                      <a:rPr lang="en-US" i="1" dirty="0" smtClean="0">
                        <a:latin typeface="Cambria Math"/>
                      </a:rPr>
                      <m:t>𝑛</m:t>
                    </m:r>
                    <m:r>
                      <a:rPr lang="en-US" i="1" dirty="0" smtClean="0">
                        <a:latin typeface="Cambria Math"/>
                      </a:rPr>
                      <m:t>)</m:t>
                    </m:r>
                  </m:oMath>
                </a14:m>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4419600" cy="4648201"/>
              </a:xfrm>
              <a:blipFill rotWithShape="1">
                <a:blip r:embed="rId2" cstate="print"/>
                <a:stretch>
                  <a:fillRect l="-1931" t="-2359" r="-13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6D7F6B3-FE9A-4A71-A476-BA18060D4072}" type="slidenum">
              <a:rPr lang="en-US" smtClean="0"/>
              <a:pPr/>
              <a:t>44</a:t>
            </a:fld>
            <a:endParaRPr lang="en-US" dirty="0"/>
          </a:p>
        </p:txBody>
      </p:sp>
      <p:sp>
        <p:nvSpPr>
          <p:cNvPr id="5" name="Rounded Rectangular Callout 4"/>
          <p:cNvSpPr/>
          <p:nvPr/>
        </p:nvSpPr>
        <p:spPr>
          <a:xfrm>
            <a:off x="5334000" y="1143000"/>
            <a:ext cx="3657600" cy="2895600"/>
          </a:xfrm>
          <a:prstGeom prst="wedgeRoundRectCallout">
            <a:avLst>
              <a:gd name="adj1" fmla="val -92860"/>
              <a:gd name="adj2" fmla="val -664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p=19, q=31</a:t>
            </a:r>
          </a:p>
          <a:p>
            <a:r>
              <a:rPr lang="en-US" sz="2400" dirty="0" smtClean="0">
                <a:solidFill>
                  <a:schemeClr val="tx1"/>
                </a:solidFill>
              </a:rPr>
              <a:t>n=19*31=589</a:t>
            </a:r>
          </a:p>
          <a:p>
            <a:r>
              <a:rPr lang="en-US" sz="2400" dirty="0" smtClean="0">
                <a:solidFill>
                  <a:schemeClr val="tx1"/>
                </a:solidFill>
              </a:rPr>
              <a:t>phi=18*30=540</a:t>
            </a:r>
          </a:p>
          <a:p>
            <a:r>
              <a:rPr lang="en-US" sz="2400" dirty="0" smtClean="0">
                <a:solidFill>
                  <a:schemeClr val="tx1"/>
                </a:solidFill>
              </a:rPr>
              <a:t>e=17</a:t>
            </a:r>
          </a:p>
          <a:p>
            <a:r>
              <a:rPr lang="en-US" sz="2400" dirty="0" smtClean="0">
                <a:solidFill>
                  <a:schemeClr val="tx1"/>
                </a:solidFill>
              </a:rPr>
              <a:t>d=953</a:t>
            </a:r>
          </a:p>
          <a:p>
            <a:r>
              <a:rPr lang="en-US" sz="2400" dirty="0" smtClean="0">
                <a:solidFill>
                  <a:schemeClr val="tx1"/>
                </a:solidFill>
              </a:rPr>
              <a:t>Public key is (17,589)</a:t>
            </a:r>
          </a:p>
          <a:p>
            <a:r>
              <a:rPr lang="en-US" sz="2400" dirty="0" smtClean="0">
                <a:solidFill>
                  <a:schemeClr val="tx1"/>
                </a:solidFill>
              </a:rPr>
              <a:t>Private key is (953, 589)</a:t>
            </a:r>
          </a:p>
          <a:p>
            <a:endParaRPr lang="en-US" sz="2400" dirty="0" smtClean="0">
              <a:solidFill>
                <a:schemeClr val="tx1"/>
              </a:solidFill>
            </a:endParaRPr>
          </a:p>
        </p:txBody>
      </p:sp>
      <p:sp>
        <p:nvSpPr>
          <p:cNvPr id="6" name="Rounded Rectangular Callout 5"/>
          <p:cNvSpPr/>
          <p:nvPr/>
        </p:nvSpPr>
        <p:spPr>
          <a:xfrm>
            <a:off x="3886200" y="4191000"/>
            <a:ext cx="4792824" cy="2209800"/>
          </a:xfrm>
          <a:prstGeom prst="wedgeRoundRectCallout">
            <a:avLst>
              <a:gd name="adj1" fmla="val -48473"/>
              <a:gd name="adj2" fmla="val -7589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 E(p) = </a:t>
            </a:r>
            <a:r>
              <a:rPr lang="en-US" sz="2400" dirty="0" err="1" smtClean="0">
                <a:solidFill>
                  <a:schemeClr val="tx1"/>
                </a:solidFill>
              </a:rPr>
              <a:t>p</a:t>
            </a:r>
            <a:r>
              <a:rPr lang="en-US" sz="2400" baseline="30000" dirty="0" err="1" smtClean="0">
                <a:solidFill>
                  <a:schemeClr val="tx1"/>
                </a:solidFill>
              </a:rPr>
              <a:t>e</a:t>
            </a:r>
            <a:r>
              <a:rPr lang="en-US" sz="2400" dirty="0" smtClean="0">
                <a:solidFill>
                  <a:schemeClr val="tx1"/>
                </a:solidFill>
              </a:rPr>
              <a:t> mod n</a:t>
            </a:r>
          </a:p>
          <a:p>
            <a:r>
              <a:rPr lang="en-US" sz="2400" dirty="0" smtClean="0">
                <a:solidFill>
                  <a:schemeClr val="tx1"/>
                </a:solidFill>
              </a:rPr>
              <a:t>E(333) = 333</a:t>
            </a:r>
            <a:r>
              <a:rPr lang="en-US" sz="2400" baseline="30000" dirty="0" smtClean="0">
                <a:solidFill>
                  <a:schemeClr val="tx1"/>
                </a:solidFill>
              </a:rPr>
              <a:t>17</a:t>
            </a:r>
            <a:r>
              <a:rPr lang="en-US" sz="2400" dirty="0" smtClean="0">
                <a:solidFill>
                  <a:schemeClr val="tx1"/>
                </a:solidFill>
              </a:rPr>
              <a:t> mod 589 = 401</a:t>
            </a:r>
          </a:p>
          <a:p>
            <a:endParaRPr lang="en-US" sz="2400" dirty="0">
              <a:solidFill>
                <a:schemeClr val="tx1"/>
              </a:solidFill>
            </a:endParaRPr>
          </a:p>
          <a:p>
            <a:r>
              <a:rPr lang="en-US" sz="2400" dirty="0" smtClean="0">
                <a:solidFill>
                  <a:schemeClr val="tx1"/>
                </a:solidFill>
              </a:rPr>
              <a:t>Decrypt: D(c) = c</a:t>
            </a:r>
            <a:r>
              <a:rPr lang="en-US" sz="2400" baseline="30000" dirty="0" smtClean="0">
                <a:solidFill>
                  <a:schemeClr val="tx1"/>
                </a:solidFill>
              </a:rPr>
              <a:t>d</a:t>
            </a:r>
            <a:r>
              <a:rPr lang="en-US" sz="2400" dirty="0" smtClean="0">
                <a:solidFill>
                  <a:schemeClr val="tx1"/>
                </a:solidFill>
              </a:rPr>
              <a:t> mod n</a:t>
            </a:r>
          </a:p>
          <a:p>
            <a:r>
              <a:rPr lang="en-US" sz="2400" dirty="0" smtClean="0">
                <a:solidFill>
                  <a:schemeClr val="tx1"/>
                </a:solidFill>
              </a:rPr>
              <a:t>D(401) = 401</a:t>
            </a:r>
            <a:r>
              <a:rPr lang="en-US" sz="2400" baseline="30000" dirty="0" smtClean="0">
                <a:solidFill>
                  <a:schemeClr val="tx1"/>
                </a:solidFill>
              </a:rPr>
              <a:t>953</a:t>
            </a:r>
            <a:r>
              <a:rPr lang="en-US" sz="2400" dirty="0" smtClean="0">
                <a:solidFill>
                  <a:schemeClr val="tx1"/>
                </a:solidFill>
              </a:rPr>
              <a:t> mod 589 = 333</a:t>
            </a:r>
          </a:p>
        </p:txBody>
      </p:sp>
      <p:sp>
        <p:nvSpPr>
          <p:cNvPr id="7" name="Rounded Rectangular Callout 6"/>
          <p:cNvSpPr/>
          <p:nvPr/>
        </p:nvSpPr>
        <p:spPr>
          <a:xfrm>
            <a:off x="3276600" y="2900265"/>
            <a:ext cx="3505200" cy="1447800"/>
          </a:xfrm>
          <a:prstGeom prst="wedgeRoundRectCallout">
            <a:avLst>
              <a:gd name="adj1" fmla="val -48473"/>
              <a:gd name="adj2" fmla="val -7589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Now, imagine that p and q are enormous (1024-bit) primes…</a:t>
            </a:r>
          </a:p>
        </p:txBody>
      </p:sp>
      <p:sp>
        <p:nvSpPr>
          <p:cNvPr id="8" name="Rounded Rectangular Callout 7"/>
          <p:cNvSpPr/>
          <p:nvPr/>
        </p:nvSpPr>
        <p:spPr>
          <a:xfrm>
            <a:off x="1371600" y="4038600"/>
            <a:ext cx="5029200" cy="1447800"/>
          </a:xfrm>
          <a:prstGeom prst="wedgeRoundRectCallout">
            <a:avLst>
              <a:gd name="adj1" fmla="val -38640"/>
              <a:gd name="adj2" fmla="val -12809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See: </a:t>
            </a:r>
            <a:r>
              <a:rPr lang="en-US" sz="2400" dirty="0">
                <a:hlinkClick r:id="rId3"/>
              </a:rPr>
              <a:t>https://www.cs.drexel.edu/~jpopyack/IntroCS/HW/RSAWorksheet.html</a:t>
            </a:r>
            <a:endParaRPr lang="en-US" sz="2400" dirty="0" smtClean="0">
              <a:solidFill>
                <a:schemeClr val="tx1"/>
              </a:solidFill>
            </a:endParaRPr>
          </a:p>
        </p:txBody>
      </p:sp>
    </p:spTree>
    <p:extLst>
      <p:ext uri="{BB962C8B-B14F-4D97-AF65-F5344CB8AC3E}">
        <p14:creationId xmlns:p14="http://schemas.microsoft.com/office/powerpoint/2010/main" xmlns="" val="1233526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vs. Asymmetric</a:t>
            </a:r>
            <a:endParaRPr lang="en-US" dirty="0"/>
          </a:p>
        </p:txBody>
      </p:sp>
      <p:sp>
        <p:nvSpPr>
          <p:cNvPr id="3" name="Content Placeholder 2"/>
          <p:cNvSpPr>
            <a:spLocks noGrp="1"/>
          </p:cNvSpPr>
          <p:nvPr>
            <p:ph idx="1"/>
          </p:nvPr>
        </p:nvSpPr>
        <p:spPr/>
        <p:txBody>
          <a:bodyPr/>
          <a:lstStyle/>
          <a:p>
            <a:r>
              <a:rPr lang="en-US" dirty="0" smtClean="0"/>
              <a:t>Symmetric</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17951634"/>
              </p:ext>
            </p:extLst>
          </p:nvPr>
        </p:nvGraphicFramePr>
        <p:xfrm>
          <a:off x="1066800" y="1905000"/>
          <a:ext cx="7010400" cy="3663032"/>
        </p:xfrm>
        <a:graphic>
          <a:graphicData uri="http://schemas.openxmlformats.org/drawingml/2006/table">
            <a:tbl>
              <a:tblPr firstRow="1" bandRow="1">
                <a:tableStyleId>{073A0DAA-6AF3-43AB-8588-CEC1D06C72B9}</a:tableStyleId>
              </a:tblPr>
              <a:tblGrid>
                <a:gridCol w="3505200"/>
                <a:gridCol w="3505200"/>
              </a:tblGrid>
              <a:tr h="462632">
                <a:tc>
                  <a:txBody>
                    <a:bodyPr/>
                    <a:lstStyle/>
                    <a:p>
                      <a:r>
                        <a:rPr lang="en-US" sz="2400" dirty="0" smtClean="0"/>
                        <a:t>Advantages</a:t>
                      </a:r>
                      <a:endParaRPr lang="en-US" sz="2400" dirty="0"/>
                    </a:p>
                  </a:txBody>
                  <a:tcPr/>
                </a:tc>
                <a:tc>
                  <a:txBody>
                    <a:bodyPr/>
                    <a:lstStyle/>
                    <a:p>
                      <a:r>
                        <a:rPr lang="en-US" sz="2400" dirty="0" smtClean="0"/>
                        <a:t>Disadvantages</a:t>
                      </a:r>
                      <a:endParaRPr lang="en-US" sz="2400" dirty="0"/>
                    </a:p>
                  </a:txBody>
                  <a:tcPr/>
                </a:tc>
              </a:tr>
              <a:tr h="798516">
                <a:tc>
                  <a:txBody>
                    <a:bodyPr/>
                    <a:lstStyle/>
                    <a:p>
                      <a:r>
                        <a:rPr lang="en-US" sz="2400" dirty="0" smtClean="0"/>
                        <a:t>Fast, simple algorithms</a:t>
                      </a:r>
                      <a:endParaRPr lang="en-US" sz="2400" dirty="0"/>
                    </a:p>
                  </a:txBody>
                  <a:tcPr/>
                </a:tc>
                <a:tc>
                  <a:txBody>
                    <a:bodyPr/>
                    <a:lstStyle/>
                    <a:p>
                      <a:r>
                        <a:rPr lang="en-US" sz="2400" dirty="0" smtClean="0"/>
                        <a:t>Needs out-of-band key exchange</a:t>
                      </a:r>
                      <a:endParaRPr lang="en-US" sz="2400" dirty="0"/>
                    </a:p>
                  </a:txBody>
                  <a:tcPr/>
                </a:tc>
              </a:tr>
              <a:tr h="1140737">
                <a:tc>
                  <a:txBody>
                    <a:bodyPr/>
                    <a:lstStyle/>
                    <a:p>
                      <a:r>
                        <a:rPr lang="en-US" sz="2400" dirty="0" smtClean="0"/>
                        <a:t>Same</a:t>
                      </a:r>
                      <a:r>
                        <a:rPr lang="en-US" sz="2400" baseline="0" dirty="0" smtClean="0"/>
                        <a:t> key encrypts and decrypts</a:t>
                      </a:r>
                      <a:endParaRPr lang="en-US" sz="2400" dirty="0"/>
                    </a:p>
                  </a:txBody>
                  <a:tcPr/>
                </a:tc>
                <a:tc>
                  <a:txBody>
                    <a:bodyPr/>
                    <a:lstStyle/>
                    <a:p>
                      <a:r>
                        <a:rPr lang="en-US" sz="2400" dirty="0" smtClean="0"/>
                        <a:t>Need one key</a:t>
                      </a:r>
                      <a:r>
                        <a:rPr lang="en-US" sz="2400" baseline="0" dirty="0" smtClean="0"/>
                        <a:t> for every pair of communication endpoints (n</a:t>
                      </a:r>
                      <a:r>
                        <a:rPr lang="en-US" sz="2400" baseline="30000" dirty="0" smtClean="0"/>
                        <a:t>2</a:t>
                      </a:r>
                      <a:r>
                        <a:rPr lang="en-US" sz="2400" baseline="0" dirty="0" smtClean="0"/>
                        <a:t> keys for n nodes)</a:t>
                      </a:r>
                      <a:endParaRPr lang="en-US" sz="2400" dirty="0"/>
                    </a:p>
                  </a:txBody>
                  <a:tcPr/>
                </a:tc>
              </a:tr>
              <a:tr h="798516">
                <a:tc>
                  <a:txBody>
                    <a:bodyPr/>
                    <a:lstStyle/>
                    <a:p>
                      <a:r>
                        <a:rPr lang="en-US" sz="2400" dirty="0" smtClean="0"/>
                        <a:t>Uses</a:t>
                      </a:r>
                      <a:r>
                        <a:rPr lang="en-US" sz="2400" baseline="0" dirty="0" smtClean="0"/>
                        <a:t> fewer resources</a:t>
                      </a:r>
                      <a:endParaRPr lang="en-US" sz="2400" dirty="0"/>
                    </a:p>
                  </a:txBody>
                  <a:tcPr/>
                </a:tc>
                <a:tc>
                  <a:txBody>
                    <a:bodyPr/>
                    <a:lstStyle/>
                    <a:p>
                      <a:r>
                        <a:rPr lang="en-US" sz="2400" dirty="0" smtClean="0"/>
                        <a:t>Doesn’t guarantee authenticity</a:t>
                      </a:r>
                      <a:endParaRPr lang="en-US" sz="2400" dirty="0"/>
                    </a:p>
                  </a:txBody>
                  <a:tcPr/>
                </a:tc>
              </a:tr>
            </a:tbl>
          </a:graphicData>
        </a:graphic>
      </p:graphicFrame>
      <p:sp>
        <p:nvSpPr>
          <p:cNvPr id="6" name="TextBox 5"/>
          <p:cNvSpPr txBox="1"/>
          <p:nvPr/>
        </p:nvSpPr>
        <p:spPr>
          <a:xfrm>
            <a:off x="809418" y="6400800"/>
            <a:ext cx="6810582"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http://voices.yahoo.com/comparing-symmetric-asymmetric-key-encryption-6329400.html?cat=15</a:t>
            </a:r>
          </a:p>
        </p:txBody>
      </p:sp>
    </p:spTree>
    <p:extLst>
      <p:ext uri="{BB962C8B-B14F-4D97-AF65-F5344CB8AC3E}">
        <p14:creationId xmlns:p14="http://schemas.microsoft.com/office/powerpoint/2010/main" xmlns="" val="1137312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vs. Asymmetric</a:t>
            </a:r>
            <a:endParaRPr lang="en-US" dirty="0"/>
          </a:p>
        </p:txBody>
      </p:sp>
      <p:sp>
        <p:nvSpPr>
          <p:cNvPr id="3" name="Content Placeholder 2"/>
          <p:cNvSpPr>
            <a:spLocks noGrp="1"/>
          </p:cNvSpPr>
          <p:nvPr>
            <p:ph idx="1"/>
          </p:nvPr>
        </p:nvSpPr>
        <p:spPr/>
        <p:txBody>
          <a:bodyPr/>
          <a:lstStyle/>
          <a:p>
            <a:r>
              <a:rPr lang="en-US" dirty="0" smtClean="0"/>
              <a:t>Asymmetric</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954773801"/>
              </p:ext>
            </p:extLst>
          </p:nvPr>
        </p:nvGraphicFramePr>
        <p:xfrm>
          <a:off x="1066800" y="1905000"/>
          <a:ext cx="7010400" cy="3297272"/>
        </p:xfrm>
        <a:graphic>
          <a:graphicData uri="http://schemas.openxmlformats.org/drawingml/2006/table">
            <a:tbl>
              <a:tblPr firstRow="1" bandRow="1">
                <a:tableStyleId>{073A0DAA-6AF3-43AB-8588-CEC1D06C72B9}</a:tableStyleId>
              </a:tblPr>
              <a:tblGrid>
                <a:gridCol w="3505200"/>
                <a:gridCol w="3505200"/>
              </a:tblGrid>
              <a:tr h="462632">
                <a:tc>
                  <a:txBody>
                    <a:bodyPr/>
                    <a:lstStyle/>
                    <a:p>
                      <a:r>
                        <a:rPr lang="en-US" sz="2400" dirty="0" smtClean="0"/>
                        <a:t>Advantages</a:t>
                      </a:r>
                      <a:endParaRPr lang="en-US" sz="2400" dirty="0"/>
                    </a:p>
                  </a:txBody>
                  <a:tcPr/>
                </a:tc>
                <a:tc>
                  <a:txBody>
                    <a:bodyPr/>
                    <a:lstStyle/>
                    <a:p>
                      <a:r>
                        <a:rPr lang="en-US" sz="2400" dirty="0" smtClean="0"/>
                        <a:t>Disadvantages</a:t>
                      </a:r>
                      <a:endParaRPr lang="en-US" sz="2400" dirty="0"/>
                    </a:p>
                  </a:txBody>
                  <a:tcPr/>
                </a:tc>
              </a:tr>
              <a:tr h="798516">
                <a:tc>
                  <a:txBody>
                    <a:bodyPr/>
                    <a:lstStyle/>
                    <a:p>
                      <a:r>
                        <a:rPr lang="en-US" sz="2400" dirty="0" smtClean="0"/>
                        <a:t>Solves key distribution problems</a:t>
                      </a:r>
                      <a:endParaRPr lang="en-US" sz="2400" dirty="0"/>
                    </a:p>
                  </a:txBody>
                  <a:tcPr/>
                </a:tc>
                <a:tc>
                  <a:txBody>
                    <a:bodyPr/>
                    <a:lstStyle/>
                    <a:p>
                      <a:r>
                        <a:rPr lang="en-US" sz="2400" dirty="0" smtClean="0"/>
                        <a:t>Must verify identity out-of-band</a:t>
                      </a:r>
                      <a:endParaRPr lang="en-US" sz="2400" dirty="0"/>
                    </a:p>
                  </a:txBody>
                  <a:tcPr/>
                </a:tc>
              </a:tr>
              <a:tr h="1140737">
                <a:tc>
                  <a:txBody>
                    <a:bodyPr/>
                    <a:lstStyle/>
                    <a:p>
                      <a:r>
                        <a:rPr lang="en-US" sz="2400" dirty="0" smtClean="0"/>
                        <a:t>Can authenticate messages, detect tampering</a:t>
                      </a:r>
                      <a:endParaRPr lang="en-US" sz="2400" dirty="0"/>
                    </a:p>
                  </a:txBody>
                  <a:tcPr/>
                </a:tc>
                <a:tc>
                  <a:txBody>
                    <a:bodyPr/>
                    <a:lstStyle/>
                    <a:p>
                      <a:r>
                        <a:rPr lang="en-US" sz="2400" dirty="0" smtClean="0"/>
                        <a:t>Slow,</a:t>
                      </a:r>
                      <a:r>
                        <a:rPr lang="en-US" sz="2400" baseline="0" dirty="0" smtClean="0"/>
                        <a:t> resource intensive algorithms, longer key lengths</a:t>
                      </a:r>
                      <a:endParaRPr lang="en-US" sz="2400" dirty="0"/>
                    </a:p>
                  </a:txBody>
                  <a:tcPr/>
                </a:tc>
              </a:tr>
              <a:tr h="798516">
                <a:tc>
                  <a:txBody>
                    <a:bodyPr/>
                    <a:lstStyle/>
                    <a:p>
                      <a:r>
                        <a:rPr lang="en-US" sz="2400" dirty="0" smtClean="0"/>
                        <a:t>Provides non-repudiation</a:t>
                      </a:r>
                      <a:endParaRPr lang="en-US" sz="2400" dirty="0"/>
                    </a:p>
                  </a:txBody>
                  <a:tcPr/>
                </a:tc>
                <a:tc>
                  <a:txBody>
                    <a:bodyPr/>
                    <a:lstStyle/>
                    <a:p>
                      <a:r>
                        <a:rPr lang="en-US" sz="2400" dirty="0" smtClean="0"/>
                        <a:t>Lost,</a:t>
                      </a:r>
                      <a:r>
                        <a:rPr lang="en-US" sz="2400" baseline="0" dirty="0" smtClean="0"/>
                        <a:t> stolen keys cause spectacular damage</a:t>
                      </a:r>
                      <a:endParaRPr lang="en-US" sz="2400" dirty="0"/>
                    </a:p>
                  </a:txBody>
                  <a:tcPr/>
                </a:tc>
              </a:tr>
            </a:tbl>
          </a:graphicData>
        </a:graphic>
      </p:graphicFrame>
      <p:sp>
        <p:nvSpPr>
          <p:cNvPr id="6" name="TextBox 5"/>
          <p:cNvSpPr txBox="1"/>
          <p:nvPr/>
        </p:nvSpPr>
        <p:spPr>
          <a:xfrm>
            <a:off x="809418" y="6400800"/>
            <a:ext cx="6810582"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t>Source: http://voices.yahoo.com/comparing-symmetric-asymmetric-key-encryption-6329400.html?cat=15</a:t>
            </a:r>
          </a:p>
        </p:txBody>
      </p:sp>
    </p:spTree>
    <p:extLst>
      <p:ext uri="{BB962C8B-B14F-4D97-AF65-F5344CB8AC3E}">
        <p14:creationId xmlns:p14="http://schemas.microsoft.com/office/powerpoint/2010/main" xmlns="" val="1023395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Cryptography Systems</a:t>
            </a:r>
            <a:endParaRPr lang="en-US" dirty="0"/>
          </a:p>
        </p:txBody>
      </p:sp>
      <p:sp>
        <p:nvSpPr>
          <p:cNvPr id="3" name="Content Placeholder 2"/>
          <p:cNvSpPr>
            <a:spLocks noGrp="1"/>
          </p:cNvSpPr>
          <p:nvPr>
            <p:ph idx="1"/>
          </p:nvPr>
        </p:nvSpPr>
        <p:spPr/>
        <p:txBody>
          <a:bodyPr/>
          <a:lstStyle/>
          <a:p>
            <a:r>
              <a:rPr lang="en-US" dirty="0" smtClean="0"/>
              <a:t>Problem with asymmetric encryption</a:t>
            </a:r>
          </a:p>
          <a:p>
            <a:pPr lvl="1"/>
            <a:r>
              <a:rPr lang="en-US" dirty="0" smtClean="0"/>
              <a:t>Holding a two-party conversation requires four keys</a:t>
            </a:r>
          </a:p>
          <a:p>
            <a:r>
              <a:rPr lang="en-US" dirty="0" smtClean="0"/>
              <a:t>Diffie-Hellman key exchange</a:t>
            </a:r>
          </a:p>
          <a:p>
            <a:pPr lvl="1"/>
            <a:r>
              <a:rPr lang="en-US" dirty="0" smtClean="0"/>
              <a:t>Exchanging private keys using </a:t>
            </a:r>
            <a:r>
              <a:rPr lang="en-US" smtClean="0"/>
              <a:t>public-key encryption</a:t>
            </a:r>
            <a:endParaRPr lang="en-US" dirty="0" smtClean="0"/>
          </a:p>
        </p:txBody>
      </p:sp>
      <p:sp>
        <p:nvSpPr>
          <p:cNvPr id="5" name="Slide Number Placeholder 4"/>
          <p:cNvSpPr>
            <a:spLocks noGrp="1"/>
          </p:cNvSpPr>
          <p:nvPr>
            <p:ph type="sldNum" sz="quarter" idx="12"/>
          </p:nvPr>
        </p:nvSpPr>
        <p:spPr/>
        <p:txBody>
          <a:bodyPr/>
          <a:lstStyle/>
          <a:p>
            <a:fld id="{16D7F6B3-FE9A-4A71-A476-BA18060D4072}" type="slidenum">
              <a:rPr lang="en-US" smtClean="0"/>
              <a:pPr/>
              <a:t>47</a:t>
            </a:fld>
            <a:endParaRPr lang="en-US" dirty="0"/>
          </a:p>
        </p:txBody>
      </p:sp>
    </p:spTree>
    <p:extLst>
      <p:ext uri="{BB962C8B-B14F-4D97-AF65-F5344CB8AC3E}">
        <p14:creationId xmlns:p14="http://schemas.microsoft.com/office/powerpoint/2010/main" xmlns="" val="3796766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ustration of the Diffie-Hellman Key Exchan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533399"/>
            <a:ext cx="3619500" cy="54292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133600" y="6477000"/>
            <a:ext cx="4572000" cy="276999"/>
          </a:xfrm>
          <a:prstGeom prst="rect">
            <a:avLst/>
          </a:prstGeom>
        </p:spPr>
        <p:txBody>
          <a:bodyPr>
            <a:spAutoFit/>
          </a:bodyPr>
          <a:lstStyle/>
          <a:p>
            <a:r>
              <a:rPr lang="en-US" sz="1200" dirty="0"/>
              <a:t>http://en.wikipedia.org/wiki/Diffie%E2%80%93Hellman_key_exchange</a:t>
            </a:r>
          </a:p>
        </p:txBody>
      </p:sp>
      <p:sp>
        <p:nvSpPr>
          <p:cNvPr id="5" name="Slide Number Placeholder 4"/>
          <p:cNvSpPr>
            <a:spLocks noGrp="1"/>
          </p:cNvSpPr>
          <p:nvPr>
            <p:ph type="sldNum" sz="quarter" idx="12"/>
          </p:nvPr>
        </p:nvSpPr>
        <p:spPr/>
        <p:txBody>
          <a:bodyPr/>
          <a:lstStyle/>
          <a:p>
            <a:fld id="{16D7F6B3-FE9A-4A71-A476-BA18060D4072}" type="slidenum">
              <a:rPr lang="en-US" smtClean="0"/>
              <a:pPr/>
              <a:t>48</a:t>
            </a:fld>
            <a:endParaRPr lang="en-US" dirty="0"/>
          </a:p>
        </p:txBody>
      </p:sp>
    </p:spTree>
    <p:extLst>
      <p:ext uri="{BB962C8B-B14F-4D97-AF65-F5344CB8AC3E}">
        <p14:creationId xmlns:p14="http://schemas.microsoft.com/office/powerpoint/2010/main" xmlns="" val="368591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Key Size</a:t>
            </a:r>
            <a:endParaRPr lang="en-US" dirty="0"/>
          </a:p>
        </p:txBody>
      </p:sp>
      <p:sp>
        <p:nvSpPr>
          <p:cNvPr id="3" name="Content Placeholder 2"/>
          <p:cNvSpPr>
            <a:spLocks noGrp="1"/>
          </p:cNvSpPr>
          <p:nvPr>
            <p:ph idx="1"/>
          </p:nvPr>
        </p:nvSpPr>
        <p:spPr/>
        <p:txBody>
          <a:bodyPr/>
          <a:lstStyle/>
          <a:p>
            <a:r>
              <a:rPr lang="en-US" dirty="0" smtClean="0"/>
              <a:t>Strength of the encryption algorithm corresponds to key size</a:t>
            </a:r>
          </a:p>
          <a:p>
            <a:pPr lvl="1"/>
            <a:r>
              <a:rPr lang="en-US" dirty="0" smtClean="0"/>
              <a:t>Length increases number of random guesses required to break code</a:t>
            </a:r>
          </a:p>
          <a:p>
            <a:r>
              <a:rPr lang="en-US" dirty="0" smtClean="0"/>
              <a:t>Details of encrypting algorithms typically published</a:t>
            </a:r>
          </a:p>
          <a:p>
            <a:pPr lvl="1"/>
            <a:r>
              <a:rPr lang="en-US" dirty="0" smtClean="0"/>
              <a:t>Allows research to uncover weaknesses</a:t>
            </a:r>
          </a:p>
        </p:txBody>
      </p:sp>
      <p:sp>
        <p:nvSpPr>
          <p:cNvPr id="5" name="Slide Number Placeholder 4"/>
          <p:cNvSpPr>
            <a:spLocks noGrp="1"/>
          </p:cNvSpPr>
          <p:nvPr>
            <p:ph type="sldNum" sz="quarter" idx="12"/>
          </p:nvPr>
        </p:nvSpPr>
        <p:spPr/>
        <p:txBody>
          <a:bodyPr/>
          <a:lstStyle/>
          <a:p>
            <a:fld id="{16D7F6B3-FE9A-4A71-A476-BA18060D4072}" type="slidenum">
              <a:rPr lang="en-US" smtClean="0"/>
              <a:pPr/>
              <a:t>49</a:t>
            </a:fld>
            <a:endParaRPr lang="en-US" dirty="0"/>
          </a:p>
        </p:txBody>
      </p:sp>
    </p:spTree>
    <p:extLst>
      <p:ext uri="{BB962C8B-B14F-4D97-AF65-F5344CB8AC3E}">
        <p14:creationId xmlns:p14="http://schemas.microsoft.com/office/powerpoint/2010/main" xmlns="" val="419763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Secrets – Cryptography</a:t>
            </a:r>
            <a:endParaRPr lang="en-US" dirty="0"/>
          </a:p>
        </p:txBody>
      </p:sp>
      <p:sp>
        <p:nvSpPr>
          <p:cNvPr id="3" name="Content Placeholder 2"/>
          <p:cNvSpPr>
            <a:spLocks noGrp="1"/>
          </p:cNvSpPr>
          <p:nvPr>
            <p:ph idx="1"/>
          </p:nvPr>
        </p:nvSpPr>
        <p:spPr/>
        <p:txBody>
          <a:bodyPr/>
          <a:lstStyle/>
          <a:p>
            <a:r>
              <a:rPr lang="en-US" dirty="0" smtClean="0"/>
              <a:t>Confidentiality: one third of the CIA-triad</a:t>
            </a:r>
          </a:p>
          <a:p>
            <a:pPr lvl="1"/>
            <a:r>
              <a:rPr lang="en-US" dirty="0" smtClean="0"/>
              <a:t>Often handled by encryption</a:t>
            </a:r>
          </a:p>
          <a:p>
            <a:r>
              <a:rPr lang="en-US" dirty="0" smtClean="0"/>
              <a:t>Integrity: another third of the triad</a:t>
            </a:r>
          </a:p>
          <a:p>
            <a:pPr lvl="1"/>
            <a:r>
              <a:rPr lang="en-US" dirty="0" smtClean="0"/>
              <a:t>Often handled by authentication codes</a:t>
            </a:r>
          </a:p>
        </p:txBody>
      </p:sp>
      <p:sp>
        <p:nvSpPr>
          <p:cNvPr id="5" name="Slide Number Placeholder 4"/>
          <p:cNvSpPr>
            <a:spLocks noGrp="1"/>
          </p:cNvSpPr>
          <p:nvPr>
            <p:ph type="sldNum" sz="quarter" idx="12"/>
          </p:nvPr>
        </p:nvSpPr>
        <p:spPr/>
        <p:txBody>
          <a:bodyPr/>
          <a:lstStyle/>
          <a:p>
            <a:fld id="{16D7F6B3-FE9A-4A71-A476-BA18060D4072}" type="slidenum">
              <a:rPr lang="en-US" smtClean="0"/>
              <a:pPr/>
              <a:t>5</a:t>
            </a:fld>
            <a:endParaRPr lang="en-US" dirty="0"/>
          </a:p>
        </p:txBody>
      </p:sp>
      <p:sp>
        <p:nvSpPr>
          <p:cNvPr id="6" name="Rounded Rectangular Callout 5"/>
          <p:cNvSpPr/>
          <p:nvPr/>
        </p:nvSpPr>
        <p:spPr>
          <a:xfrm>
            <a:off x="5638800" y="3886200"/>
            <a:ext cx="3048000" cy="1457907"/>
          </a:xfrm>
          <a:prstGeom prst="wedgeRoundRectCallout">
            <a:avLst>
              <a:gd name="adj1" fmla="val -90980"/>
              <a:gd name="adj2" fmla="val -7392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Encryption and hashing are the topics for this week.</a:t>
            </a:r>
            <a:endParaRPr lang="en-US" sz="2400" dirty="0">
              <a:solidFill>
                <a:schemeClr val="tx1"/>
              </a:solidFill>
            </a:endParaRPr>
          </a:p>
        </p:txBody>
      </p:sp>
    </p:spTree>
    <p:extLst>
      <p:ext uri="{BB962C8B-B14F-4D97-AF65-F5344CB8AC3E}">
        <p14:creationId xmlns:p14="http://schemas.microsoft.com/office/powerpoint/2010/main" xmlns="" val="580239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600200"/>
            <a:ext cx="8610600" cy="3844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a:t>Encryption Key Size</a:t>
            </a:r>
          </a:p>
        </p:txBody>
      </p:sp>
      <p:sp>
        <p:nvSpPr>
          <p:cNvPr id="3" name="Slide Number Placeholder 2"/>
          <p:cNvSpPr>
            <a:spLocks noGrp="1"/>
          </p:cNvSpPr>
          <p:nvPr>
            <p:ph type="sldNum" sz="quarter" idx="12"/>
          </p:nvPr>
        </p:nvSpPr>
        <p:spPr/>
        <p:txBody>
          <a:bodyPr/>
          <a:lstStyle/>
          <a:p>
            <a:fld id="{16D7F6B3-FE9A-4A71-A476-BA18060D4072}" type="slidenum">
              <a:rPr lang="en-US" smtClean="0"/>
              <a:pPr/>
              <a:t>50</a:t>
            </a:fld>
            <a:endParaRPr lang="en-US" dirty="0"/>
          </a:p>
        </p:txBody>
      </p:sp>
    </p:spTree>
    <p:extLst>
      <p:ext uri="{BB962C8B-B14F-4D97-AF65-F5344CB8AC3E}">
        <p14:creationId xmlns:p14="http://schemas.microsoft.com/office/powerpoint/2010/main" xmlns="" val="673539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Encryption Methods</a:t>
            </a:r>
            <a:endParaRPr lang="en-US" dirty="0"/>
          </a:p>
        </p:txBody>
      </p:sp>
      <p:sp>
        <p:nvSpPr>
          <p:cNvPr id="3" name="Content Placeholder 2"/>
          <p:cNvSpPr>
            <a:spLocks noGrp="1"/>
          </p:cNvSpPr>
          <p:nvPr>
            <p:ph idx="1"/>
          </p:nvPr>
        </p:nvSpPr>
        <p:spPr/>
        <p:txBody>
          <a:bodyPr/>
          <a:lstStyle/>
          <a:p>
            <a:r>
              <a:rPr lang="en-US" dirty="0" smtClean="0"/>
              <a:t>Using </a:t>
            </a:r>
            <a:r>
              <a:rPr lang="en-US" dirty="0"/>
              <a:t>same operation (XOR, substitution, </a:t>
            </a:r>
            <a:r>
              <a:rPr lang="en-US" dirty="0" smtClean="0"/>
              <a:t>transposition) multiple times </a:t>
            </a:r>
          </a:p>
          <a:p>
            <a:pPr lvl="1"/>
            <a:r>
              <a:rPr lang="en-US" dirty="0" smtClean="0"/>
              <a:t>No additional benefit gained</a:t>
            </a:r>
          </a:p>
          <a:p>
            <a:r>
              <a:rPr lang="en-US" dirty="0" smtClean="0"/>
              <a:t>Using different operations (XOR, substitution, transposition)</a:t>
            </a:r>
          </a:p>
          <a:p>
            <a:pPr lvl="1"/>
            <a:r>
              <a:rPr lang="en-US" dirty="0" smtClean="0"/>
              <a:t>Dramatically scrambles plaintext</a:t>
            </a:r>
          </a:p>
        </p:txBody>
      </p:sp>
      <p:sp>
        <p:nvSpPr>
          <p:cNvPr id="5" name="Slide Number Placeholder 4"/>
          <p:cNvSpPr>
            <a:spLocks noGrp="1"/>
          </p:cNvSpPr>
          <p:nvPr>
            <p:ph type="sldNum" sz="quarter" idx="12"/>
          </p:nvPr>
        </p:nvSpPr>
        <p:spPr/>
        <p:txBody>
          <a:bodyPr/>
          <a:lstStyle/>
          <a:p>
            <a:fld id="{16D7F6B3-FE9A-4A71-A476-BA18060D4072}" type="slidenum">
              <a:rPr lang="en-US" smtClean="0"/>
              <a:pPr/>
              <a:t>51</a:t>
            </a:fld>
            <a:endParaRPr lang="en-US" dirty="0"/>
          </a:p>
        </p:txBody>
      </p:sp>
    </p:spTree>
    <p:extLst>
      <p:ext uri="{BB962C8B-B14F-4D97-AF65-F5344CB8AC3E}">
        <p14:creationId xmlns:p14="http://schemas.microsoft.com/office/powerpoint/2010/main" xmlns="" val="1168947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Hash Functions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Mathematical algorithms</a:t>
            </a:r>
          </a:p>
          <a:p>
            <a:r>
              <a:rPr lang="en-US" dirty="0" smtClean="0"/>
              <a:t>Generate a message summary or digest</a:t>
            </a:r>
          </a:p>
          <a:p>
            <a:pPr lvl="1"/>
            <a:r>
              <a:rPr lang="en-US" dirty="0" smtClean="0"/>
              <a:t>Used to confirm whether message content has changed</a:t>
            </a:r>
          </a:p>
          <a:p>
            <a:pPr lvl="1"/>
            <a:r>
              <a:rPr lang="en-US" dirty="0" smtClean="0"/>
              <a:t>Confirms message identity and integrity</a:t>
            </a:r>
          </a:p>
          <a:p>
            <a:pPr lvl="1"/>
            <a:r>
              <a:rPr lang="en-US" dirty="0" smtClean="0"/>
              <a:t>The same message always provides the same hash value</a:t>
            </a:r>
          </a:p>
          <a:p>
            <a:r>
              <a:rPr lang="en-US" dirty="0" smtClean="0"/>
              <a:t>Hash cannot be used to determine message contents</a:t>
            </a:r>
          </a:p>
          <a:p>
            <a:r>
              <a:rPr lang="en-US" dirty="0" smtClean="0"/>
              <a:t>Secure Hash Standard (SHS) issued by NIST</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52</a:t>
            </a:fld>
            <a:endParaRPr lang="en-US" dirty="0"/>
          </a:p>
        </p:txBody>
      </p:sp>
    </p:spTree>
    <p:extLst>
      <p:ext uri="{BB962C8B-B14F-4D97-AF65-F5344CB8AC3E}">
        <p14:creationId xmlns:p14="http://schemas.microsoft.com/office/powerpoint/2010/main" xmlns="" val="829564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Cryptographic Hash Functions</a:t>
            </a:r>
          </a:p>
        </p:txBody>
      </p:sp>
      <p:sp>
        <p:nvSpPr>
          <p:cNvPr id="3" name="Content Placeholder 2"/>
          <p:cNvSpPr>
            <a:spLocks noGrp="1"/>
          </p:cNvSpPr>
          <p:nvPr>
            <p:ph idx="1"/>
          </p:nvPr>
        </p:nvSpPr>
        <p:spPr/>
        <p:txBody>
          <a:bodyPr>
            <a:normAutofit/>
          </a:bodyPr>
          <a:lstStyle/>
          <a:p>
            <a:r>
              <a:rPr lang="en-US" dirty="0" smtClean="0"/>
              <a:t>Properties of hash functions</a:t>
            </a:r>
          </a:p>
          <a:p>
            <a:pPr lvl="1"/>
            <a:r>
              <a:rPr lang="en-US" dirty="0" smtClean="0"/>
              <a:t>Efficient: should not take much computational power to produce the hash</a:t>
            </a:r>
          </a:p>
          <a:p>
            <a:pPr lvl="1"/>
            <a:r>
              <a:rPr lang="en-US" dirty="0" smtClean="0"/>
              <a:t>One way: given H(M) it should be infeasible to determine M</a:t>
            </a:r>
          </a:p>
          <a:p>
            <a:pPr lvl="1"/>
            <a:r>
              <a:rPr lang="en-US" dirty="0" smtClean="0"/>
              <a:t>Collision resistant: it should be infeasible to determine M</a:t>
            </a:r>
            <a:r>
              <a:rPr lang="en-US" baseline="-25000" dirty="0" smtClean="0"/>
              <a:t>1</a:t>
            </a:r>
            <a:r>
              <a:rPr lang="en-US" dirty="0" smtClean="0"/>
              <a:t> and M</a:t>
            </a:r>
            <a:r>
              <a:rPr lang="en-US" baseline="-25000" dirty="0" smtClean="0"/>
              <a:t>2</a:t>
            </a:r>
            <a:r>
              <a:rPr lang="en-US" dirty="0" smtClean="0"/>
              <a:t> such that H(M</a:t>
            </a:r>
            <a:r>
              <a:rPr lang="en-US" baseline="-25000" dirty="0" smtClean="0"/>
              <a:t>1</a:t>
            </a:r>
            <a:r>
              <a:rPr lang="en-US" dirty="0" smtClean="0"/>
              <a:t>)=H(M</a:t>
            </a:r>
            <a:r>
              <a:rPr lang="en-US" baseline="-25000" dirty="0" smtClean="0"/>
              <a:t>2</a:t>
            </a:r>
            <a:r>
              <a:rPr lang="en-US" dirty="0" smtClean="0"/>
              <a:t>)</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53</a:t>
            </a:fld>
            <a:endParaRPr lang="en-US" dirty="0"/>
          </a:p>
        </p:txBody>
      </p:sp>
    </p:spTree>
    <p:extLst>
      <p:ext uri="{BB962C8B-B14F-4D97-AF65-F5344CB8AC3E}">
        <p14:creationId xmlns:p14="http://schemas.microsoft.com/office/powerpoint/2010/main" xmlns="" val="1390909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Cryptographic Hash Functions</a:t>
            </a:r>
          </a:p>
        </p:txBody>
      </p:sp>
      <p:sp>
        <p:nvSpPr>
          <p:cNvPr id="3" name="Content Placeholder 2"/>
          <p:cNvSpPr>
            <a:spLocks noGrp="1"/>
          </p:cNvSpPr>
          <p:nvPr>
            <p:ph idx="1"/>
          </p:nvPr>
        </p:nvSpPr>
        <p:spPr/>
        <p:txBody>
          <a:bodyPr>
            <a:normAutofit lnSpcReduction="10000"/>
          </a:bodyPr>
          <a:lstStyle/>
          <a:p>
            <a:r>
              <a:rPr lang="en-US" dirty="0"/>
              <a:t>Attack methods</a:t>
            </a:r>
          </a:p>
          <a:p>
            <a:pPr lvl="1"/>
            <a:r>
              <a:rPr lang="en-US" dirty="0"/>
              <a:t>Rainbow cracking</a:t>
            </a:r>
          </a:p>
          <a:p>
            <a:r>
              <a:rPr lang="en-US" dirty="0" smtClean="0"/>
              <a:t>Rainbow table</a:t>
            </a:r>
          </a:p>
          <a:p>
            <a:pPr lvl="1"/>
            <a:r>
              <a:rPr lang="en-US" dirty="0" smtClean="0"/>
              <a:t>Database of precomputed hashes from sequentially calculated passwords</a:t>
            </a:r>
          </a:p>
          <a:p>
            <a:r>
              <a:rPr lang="en-US" dirty="0" smtClean="0"/>
              <a:t>Protecting against rainbow cracking</a:t>
            </a:r>
          </a:p>
          <a:p>
            <a:pPr lvl="1"/>
            <a:r>
              <a:rPr lang="en-US" dirty="0" smtClean="0"/>
              <a:t>Protect the file of hashed passwords</a:t>
            </a:r>
          </a:p>
          <a:p>
            <a:pPr lvl="1"/>
            <a:r>
              <a:rPr lang="en-US" dirty="0" smtClean="0"/>
              <a:t>Limit login attempts</a:t>
            </a:r>
          </a:p>
          <a:p>
            <a:pPr lvl="1"/>
            <a:r>
              <a:rPr lang="en-US" dirty="0" smtClean="0"/>
              <a:t>Hash salting</a:t>
            </a:r>
          </a:p>
        </p:txBody>
      </p:sp>
      <p:sp>
        <p:nvSpPr>
          <p:cNvPr id="5" name="Slide Number Placeholder 4"/>
          <p:cNvSpPr>
            <a:spLocks noGrp="1"/>
          </p:cNvSpPr>
          <p:nvPr>
            <p:ph type="sldNum" sz="quarter" idx="12"/>
          </p:nvPr>
        </p:nvSpPr>
        <p:spPr/>
        <p:txBody>
          <a:bodyPr/>
          <a:lstStyle/>
          <a:p>
            <a:fld id="{16D7F6B3-FE9A-4A71-A476-BA18060D4072}" type="slidenum">
              <a:rPr lang="en-US" smtClean="0"/>
              <a:pPr/>
              <a:t>54</a:t>
            </a:fld>
            <a:endParaRPr lang="en-US" dirty="0"/>
          </a:p>
        </p:txBody>
      </p:sp>
    </p:spTree>
    <p:extLst>
      <p:ext uri="{BB962C8B-B14F-4D97-AF65-F5344CB8AC3E}">
        <p14:creationId xmlns:p14="http://schemas.microsoft.com/office/powerpoint/2010/main" xmlns="" val="38871278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Cryptographic Hash Functions</a:t>
            </a:r>
          </a:p>
        </p:txBody>
      </p:sp>
      <p:sp>
        <p:nvSpPr>
          <p:cNvPr id="3" name="Content Placeholder 2"/>
          <p:cNvSpPr>
            <a:spLocks noGrp="1"/>
          </p:cNvSpPr>
          <p:nvPr>
            <p:ph idx="1"/>
          </p:nvPr>
        </p:nvSpPr>
        <p:spPr/>
        <p:txBody>
          <a:bodyPr/>
          <a:lstStyle/>
          <a:p>
            <a:r>
              <a:rPr lang="en-US" dirty="0" smtClean="0"/>
              <a:t>Known weak functions</a:t>
            </a:r>
          </a:p>
          <a:p>
            <a:pPr lvl="1"/>
            <a:r>
              <a:rPr lang="en-US" dirty="0" smtClean="0"/>
              <a:t>MD2, MD4, MD5, SHA-0, SHA-1</a:t>
            </a:r>
          </a:p>
          <a:p>
            <a:r>
              <a:rPr lang="en-US" dirty="0" smtClean="0"/>
              <a:t>Theoretically weak functions</a:t>
            </a:r>
          </a:p>
          <a:p>
            <a:pPr lvl="1"/>
            <a:r>
              <a:rPr lang="en-US" dirty="0" smtClean="0"/>
              <a:t>SHA-256/224, SHA-512/384</a:t>
            </a:r>
          </a:p>
          <a:p>
            <a:r>
              <a:rPr lang="en-US" dirty="0" smtClean="0"/>
              <a:t>No known weaknesses</a:t>
            </a:r>
          </a:p>
          <a:p>
            <a:pPr lvl="1"/>
            <a:r>
              <a:rPr lang="en-US" dirty="0" smtClean="0"/>
              <a:t>SHA-3 in 224/256/384/512 varieties</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55</a:t>
            </a:fld>
            <a:endParaRPr lang="en-US" dirty="0"/>
          </a:p>
        </p:txBody>
      </p:sp>
    </p:spTree>
    <p:extLst>
      <p:ext uri="{BB962C8B-B14F-4D97-AF65-F5344CB8AC3E}">
        <p14:creationId xmlns:p14="http://schemas.microsoft.com/office/powerpoint/2010/main" xmlns="" val="2409740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Web Sites</a:t>
            </a:r>
            <a:endParaRPr lang="en-US" dirty="0"/>
          </a:p>
        </p:txBody>
      </p:sp>
      <p:sp>
        <p:nvSpPr>
          <p:cNvPr id="3" name="Content Placeholder 2"/>
          <p:cNvSpPr>
            <a:spLocks noGrp="1"/>
          </p:cNvSpPr>
          <p:nvPr>
            <p:ph idx="1"/>
          </p:nvPr>
        </p:nvSpPr>
        <p:spPr/>
        <p:txBody>
          <a:bodyPr/>
          <a:lstStyle/>
          <a:p>
            <a:r>
              <a:rPr lang="en-US" dirty="0" smtClean="0"/>
              <a:t>Private keys can also be used for </a:t>
            </a:r>
            <a:r>
              <a:rPr lang="en-US" i="1" dirty="0" smtClean="0"/>
              <a:t>signing</a:t>
            </a:r>
            <a:endParaRPr lang="en-US" dirty="0" smtClean="0"/>
          </a:p>
          <a:p>
            <a:pPr lvl="1"/>
            <a:r>
              <a:rPr lang="en-US" dirty="0" smtClean="0"/>
              <a:t>Signing is about authenticity (you are who you say you are)</a:t>
            </a:r>
          </a:p>
          <a:p>
            <a:pPr lvl="1"/>
            <a:r>
              <a:rPr lang="en-US" dirty="0" smtClean="0"/>
              <a:t>If I use my private key to sign your public key, then I am vouching for your identity.</a:t>
            </a:r>
          </a:p>
          <a:p>
            <a:pPr lvl="2"/>
            <a:r>
              <a:rPr lang="en-US" dirty="0" smtClean="0"/>
              <a:t>How? People can get my public key, decrypt what I encrypted, and compare it against your original public key.</a:t>
            </a:r>
          </a:p>
          <a:p>
            <a:pPr lvl="2"/>
            <a:r>
              <a:rPr lang="en-US" dirty="0" smtClean="0"/>
              <a:t>Thus, anyone who trusts me can trust you.</a:t>
            </a:r>
            <a:endParaRPr lang="en-US" dirty="0"/>
          </a:p>
        </p:txBody>
      </p:sp>
      <p:sp>
        <p:nvSpPr>
          <p:cNvPr id="4" name="Slide Number Placeholder 3"/>
          <p:cNvSpPr>
            <a:spLocks noGrp="1"/>
          </p:cNvSpPr>
          <p:nvPr>
            <p:ph type="sldNum" sz="quarter" idx="12"/>
          </p:nvPr>
        </p:nvSpPr>
        <p:spPr/>
        <p:txBody>
          <a:bodyPr/>
          <a:lstStyle/>
          <a:p>
            <a:fld id="{FFFEC41E-BB75-4A1B-997F-00F994A87BFD}" type="slidenum">
              <a:rPr lang="en-US" smtClean="0"/>
              <a:pPr/>
              <a:t>56</a:t>
            </a:fld>
            <a:endParaRPr lang="en-US" dirty="0"/>
          </a:p>
        </p:txBody>
      </p:sp>
    </p:spTree>
    <p:extLst>
      <p:ext uri="{BB962C8B-B14F-4D97-AF65-F5344CB8AC3E}">
        <p14:creationId xmlns:p14="http://schemas.microsoft.com/office/powerpoint/2010/main" xmlns="" val="1453057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Web Sites</a:t>
            </a:r>
            <a:endParaRPr lang="en-US" dirty="0"/>
          </a:p>
        </p:txBody>
      </p:sp>
      <p:sp>
        <p:nvSpPr>
          <p:cNvPr id="3" name="Content Placeholder 2"/>
          <p:cNvSpPr>
            <a:spLocks noGrp="1"/>
          </p:cNvSpPr>
          <p:nvPr>
            <p:ph idx="1"/>
          </p:nvPr>
        </p:nvSpPr>
        <p:spPr/>
        <p:txBody>
          <a:bodyPr/>
          <a:lstStyle/>
          <a:p>
            <a:r>
              <a:rPr lang="en-US" dirty="0" smtClean="0"/>
              <a:t>X.509 certificates</a:t>
            </a:r>
          </a:p>
          <a:p>
            <a:pPr lvl="1"/>
            <a:r>
              <a:rPr lang="en-US" dirty="0" smtClean="0"/>
              <a:t>Have the </a:t>
            </a:r>
            <a:r>
              <a:rPr lang="en-US" i="1" dirty="0" smtClean="0"/>
              <a:t>public key</a:t>
            </a:r>
            <a:r>
              <a:rPr lang="en-US" dirty="0" smtClean="0"/>
              <a:t> of the site wanting a valid HTTPS connection</a:t>
            </a:r>
          </a:p>
          <a:p>
            <a:pPr lvl="1"/>
            <a:r>
              <a:rPr lang="en-US" dirty="0" smtClean="0"/>
              <a:t>Signed using the </a:t>
            </a:r>
            <a:r>
              <a:rPr lang="en-US" i="1" dirty="0" smtClean="0"/>
              <a:t>private key</a:t>
            </a:r>
            <a:r>
              <a:rPr lang="en-US" dirty="0" smtClean="0"/>
              <a:t> of a signing authority</a:t>
            </a:r>
          </a:p>
        </p:txBody>
      </p:sp>
      <p:sp>
        <p:nvSpPr>
          <p:cNvPr id="4" name="Slide Number Placeholder 3"/>
          <p:cNvSpPr>
            <a:spLocks noGrp="1"/>
          </p:cNvSpPr>
          <p:nvPr>
            <p:ph type="sldNum" sz="quarter" idx="12"/>
          </p:nvPr>
        </p:nvSpPr>
        <p:spPr/>
        <p:txBody>
          <a:bodyPr/>
          <a:lstStyle/>
          <a:p>
            <a:fld id="{FFFEC41E-BB75-4A1B-997F-00F994A87BFD}" type="slidenum">
              <a:rPr lang="en-US" smtClean="0"/>
              <a:pPr/>
              <a:t>57</a:t>
            </a:fld>
            <a:endParaRPr lang="en-US" dirty="0"/>
          </a:p>
        </p:txBody>
      </p:sp>
      <p:sp>
        <p:nvSpPr>
          <p:cNvPr id="5" name="Rounded Rectangular Callout 4"/>
          <p:cNvSpPr/>
          <p:nvPr/>
        </p:nvSpPr>
        <p:spPr>
          <a:xfrm>
            <a:off x="4343400" y="3810000"/>
            <a:ext cx="4038600" cy="1828800"/>
          </a:xfrm>
          <a:prstGeom prst="wedgeRoundRectCallout">
            <a:avLst>
              <a:gd name="adj1" fmla="val -73531"/>
              <a:gd name="adj2" fmla="val -56892"/>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HTTPS requires certificates that are signed by a signing authority recognized by the browser.</a:t>
            </a:r>
          </a:p>
        </p:txBody>
      </p:sp>
    </p:spTree>
    <p:extLst>
      <p:ext uri="{BB962C8B-B14F-4D97-AF65-F5344CB8AC3E}">
        <p14:creationId xmlns:p14="http://schemas.microsoft.com/office/powerpoint/2010/main" xmlns="" val="42396885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Web Sites</a:t>
            </a:r>
            <a:endParaRPr lang="en-US" dirty="0"/>
          </a:p>
        </p:txBody>
      </p:sp>
      <p:sp>
        <p:nvSpPr>
          <p:cNvPr id="3" name="Content Placeholder 2"/>
          <p:cNvSpPr>
            <a:spLocks noGrp="1"/>
          </p:cNvSpPr>
          <p:nvPr>
            <p:ph idx="1"/>
          </p:nvPr>
        </p:nvSpPr>
        <p:spPr/>
        <p:txBody>
          <a:bodyPr/>
          <a:lstStyle/>
          <a:p>
            <a:r>
              <a:rPr lang="en-US" dirty="0" smtClean="0"/>
              <a:t>X.509 certificates</a:t>
            </a:r>
          </a:p>
          <a:p>
            <a:pPr lvl="1"/>
            <a:r>
              <a:rPr lang="en-US" dirty="0" smtClean="0"/>
              <a:t>Have the </a:t>
            </a:r>
            <a:r>
              <a:rPr lang="en-US" i="1" dirty="0" smtClean="0"/>
              <a:t>public key</a:t>
            </a:r>
            <a:r>
              <a:rPr lang="en-US" dirty="0" smtClean="0"/>
              <a:t> of the site wanting a valid HTTPS connection</a:t>
            </a:r>
          </a:p>
          <a:p>
            <a:pPr lvl="1"/>
            <a:r>
              <a:rPr lang="en-US" dirty="0" smtClean="0"/>
              <a:t>Signed using the </a:t>
            </a:r>
            <a:r>
              <a:rPr lang="en-US" i="1" dirty="0" smtClean="0"/>
              <a:t>private key</a:t>
            </a:r>
            <a:r>
              <a:rPr lang="en-US" dirty="0" smtClean="0"/>
              <a:t> of a signing authority</a:t>
            </a:r>
          </a:p>
        </p:txBody>
      </p:sp>
      <p:sp>
        <p:nvSpPr>
          <p:cNvPr id="4" name="Slide Number Placeholder 3"/>
          <p:cNvSpPr>
            <a:spLocks noGrp="1"/>
          </p:cNvSpPr>
          <p:nvPr>
            <p:ph type="sldNum" sz="quarter" idx="12"/>
          </p:nvPr>
        </p:nvSpPr>
        <p:spPr/>
        <p:txBody>
          <a:bodyPr/>
          <a:lstStyle/>
          <a:p>
            <a:fld id="{FFFEC41E-BB75-4A1B-997F-00F994A87BFD}" type="slidenum">
              <a:rPr lang="en-US" smtClean="0"/>
              <a:pPr/>
              <a:t>58</a:t>
            </a:fld>
            <a:endParaRPr lang="en-US" dirty="0"/>
          </a:p>
        </p:txBody>
      </p:sp>
      <p:sp>
        <p:nvSpPr>
          <p:cNvPr id="5" name="Rounded Rectangular Callout 4"/>
          <p:cNvSpPr/>
          <p:nvPr/>
        </p:nvSpPr>
        <p:spPr>
          <a:xfrm>
            <a:off x="4343400" y="3810000"/>
            <a:ext cx="4038600" cy="1828800"/>
          </a:xfrm>
          <a:prstGeom prst="wedgeRoundRectCallout">
            <a:avLst>
              <a:gd name="adj1" fmla="val -73531"/>
              <a:gd name="adj2" fmla="val -56892"/>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HTTPS requires certificates that are signed by a signing authority recognized by the browser.</a:t>
            </a:r>
          </a:p>
        </p:txBody>
      </p:sp>
      <p:pic>
        <p:nvPicPr>
          <p:cNvPr id="6" name="Picture 2" descr="http://4.bp.blogspot.com/_p1L-4AR1FE0/TKIc6fmqvjI/AAAAAAAABlI/dVqclc3YK0Q/s1600/Screenshot-SSL+Error+-+Google+Chrom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1524000"/>
            <a:ext cx="4130026" cy="28797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ular Callout 6"/>
          <p:cNvSpPr/>
          <p:nvPr/>
        </p:nvSpPr>
        <p:spPr>
          <a:xfrm>
            <a:off x="990600" y="4495800"/>
            <a:ext cx="2758426" cy="1676400"/>
          </a:xfrm>
          <a:prstGeom prst="wedgeRoundRectCallout">
            <a:avLst>
              <a:gd name="adj1" fmla="val 53595"/>
              <a:gd name="adj2" fmla="val -132620"/>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If the signing authority isn’t recognized, you get this!</a:t>
            </a:r>
          </a:p>
        </p:txBody>
      </p:sp>
    </p:spTree>
    <p:extLst>
      <p:ext uri="{BB962C8B-B14F-4D97-AF65-F5344CB8AC3E}">
        <p14:creationId xmlns:p14="http://schemas.microsoft.com/office/powerpoint/2010/main" xmlns="" val="2717272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Web Sites</a:t>
            </a:r>
            <a:endParaRPr lang="en-US" dirty="0"/>
          </a:p>
        </p:txBody>
      </p:sp>
      <p:sp>
        <p:nvSpPr>
          <p:cNvPr id="3" name="Content Placeholder 2"/>
          <p:cNvSpPr>
            <a:spLocks noGrp="1"/>
          </p:cNvSpPr>
          <p:nvPr>
            <p:ph idx="1"/>
          </p:nvPr>
        </p:nvSpPr>
        <p:spPr/>
        <p:txBody>
          <a:bodyPr/>
          <a:lstStyle/>
          <a:p>
            <a:r>
              <a:rPr lang="en-US" dirty="0" smtClean="0"/>
              <a:t>X.509 certificates</a:t>
            </a:r>
          </a:p>
          <a:p>
            <a:pPr lvl="1"/>
            <a:r>
              <a:rPr lang="en-US" dirty="0" smtClean="0"/>
              <a:t>Have the </a:t>
            </a:r>
            <a:r>
              <a:rPr lang="en-US" i="1" dirty="0" smtClean="0"/>
              <a:t>public key</a:t>
            </a:r>
            <a:r>
              <a:rPr lang="en-US" dirty="0" smtClean="0"/>
              <a:t> of the site wanting a valid HTTPS connection</a:t>
            </a:r>
          </a:p>
          <a:p>
            <a:pPr lvl="1"/>
            <a:r>
              <a:rPr lang="en-US" dirty="0" smtClean="0"/>
              <a:t>Signed using the </a:t>
            </a:r>
            <a:r>
              <a:rPr lang="en-US" i="1" dirty="0" smtClean="0"/>
              <a:t>private key</a:t>
            </a:r>
            <a:r>
              <a:rPr lang="en-US" dirty="0" smtClean="0"/>
              <a:t> of a signing authority</a:t>
            </a:r>
          </a:p>
        </p:txBody>
      </p:sp>
      <p:sp>
        <p:nvSpPr>
          <p:cNvPr id="4" name="Slide Number Placeholder 3"/>
          <p:cNvSpPr>
            <a:spLocks noGrp="1"/>
          </p:cNvSpPr>
          <p:nvPr>
            <p:ph type="sldNum" sz="quarter" idx="12"/>
          </p:nvPr>
        </p:nvSpPr>
        <p:spPr/>
        <p:txBody>
          <a:bodyPr/>
          <a:lstStyle/>
          <a:p>
            <a:fld id="{FFFEC41E-BB75-4A1B-997F-00F994A87BFD}" type="slidenum">
              <a:rPr lang="en-US" smtClean="0"/>
              <a:pPr/>
              <a:t>59</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FFEC41E-BB75-4A1B-997F-00F994A87BFD}" type="slidenum">
              <a:rPr lang="en-US" smtClean="0"/>
              <a:pPr/>
              <a:t>59</a:t>
            </a:fld>
            <a:endParaRPr lang="en-US" dirty="0"/>
          </a:p>
        </p:txBody>
      </p:sp>
      <p:sp>
        <p:nvSpPr>
          <p:cNvPr id="7" name="Text Box 4"/>
          <p:cNvSpPr txBox="1">
            <a:spLocks noChangeArrowheads="1"/>
          </p:cNvSpPr>
          <p:nvPr/>
        </p:nvSpPr>
        <p:spPr bwMode="auto">
          <a:xfrm>
            <a:off x="3124200" y="1371600"/>
            <a:ext cx="5638800" cy="5170646"/>
          </a:xfrm>
          <a:prstGeom prst="rect">
            <a:avLst/>
          </a:prstGeom>
          <a:solidFill>
            <a:schemeClr val="bg1"/>
          </a:solidFill>
          <a:ln w="25400" algn="ctr">
            <a:solidFill>
              <a:schemeClr val="tx1">
                <a:lumMod val="50000"/>
                <a:lumOff val="50000"/>
              </a:schemeClr>
            </a:solidFill>
            <a:prstDash val="solid"/>
            <a:miter lim="800000"/>
            <a:headEnd/>
            <a:tailEnd/>
          </a:ln>
          <a:effectLst>
            <a:outerShdw blurRad="50800" dist="38100" dir="2700000" algn="tl" rotWithShape="0">
              <a:prstClr val="black">
                <a:alpha val="40000"/>
              </a:prstClr>
            </a:outerShdw>
          </a:effectLst>
        </p:spPr>
        <p:txBody>
          <a:bodyPr wrap="square" tIns="91440" bIns="91440">
            <a:spAutoFit/>
          </a:bodyPr>
          <a:lstStyle/>
          <a:p>
            <a:r>
              <a:rPr lang="en-US" sz="900" dirty="0">
                <a:highlight>
                  <a:srgbClr val="FFFFFF"/>
                </a:highlight>
                <a:latin typeface="Consolas"/>
              </a:rPr>
              <a:t>Certificate:</a:t>
            </a:r>
          </a:p>
          <a:p>
            <a:r>
              <a:rPr lang="en-US" sz="900" dirty="0">
                <a:highlight>
                  <a:srgbClr val="FFFFFF"/>
                </a:highlight>
                <a:latin typeface="Consolas"/>
              </a:rPr>
              <a:t>   Data:</a:t>
            </a:r>
          </a:p>
          <a:p>
            <a:r>
              <a:rPr lang="en-US" sz="900" dirty="0">
                <a:highlight>
                  <a:srgbClr val="FFFFFF"/>
                </a:highlight>
                <a:latin typeface="Consolas"/>
              </a:rPr>
              <a:t>       Version: 1 (0x0)</a:t>
            </a:r>
          </a:p>
          <a:p>
            <a:r>
              <a:rPr lang="en-US" sz="900" dirty="0">
                <a:highlight>
                  <a:srgbClr val="FFFFFF"/>
                </a:highlight>
                <a:latin typeface="Consolas"/>
              </a:rPr>
              <a:t>       Serial Number: 7829 (0x1e95)</a:t>
            </a:r>
          </a:p>
          <a:p>
            <a:r>
              <a:rPr lang="en-US" sz="900" dirty="0">
                <a:highlight>
                  <a:srgbClr val="FFFFFF"/>
                </a:highlight>
                <a:latin typeface="Consolas"/>
              </a:rPr>
              <a:t>       Signature Algorithm: md5WithRSAEncryption</a:t>
            </a:r>
          </a:p>
          <a:p>
            <a:r>
              <a:rPr lang="en-US" sz="900" dirty="0">
                <a:highlight>
                  <a:srgbClr val="FFFFFF"/>
                </a:highlight>
                <a:latin typeface="Consolas"/>
              </a:rPr>
              <a:t>       Issuer: C=ZA, ST=Western Cape, L=Cape Town, O=</a:t>
            </a:r>
            <a:r>
              <a:rPr lang="en-US" sz="900" dirty="0" err="1">
                <a:highlight>
                  <a:srgbClr val="FFFFFF"/>
                </a:highlight>
                <a:latin typeface="Consolas"/>
              </a:rPr>
              <a:t>Thawte</a:t>
            </a:r>
            <a:r>
              <a:rPr lang="en-US" sz="900" dirty="0">
                <a:highlight>
                  <a:srgbClr val="FFFFFF"/>
                </a:highlight>
                <a:latin typeface="Consolas"/>
              </a:rPr>
              <a:t> Consulting cc,</a:t>
            </a:r>
          </a:p>
          <a:p>
            <a:r>
              <a:rPr lang="en-US" sz="900" dirty="0">
                <a:highlight>
                  <a:srgbClr val="FFFFFF"/>
                </a:highlight>
                <a:latin typeface="Consolas"/>
              </a:rPr>
              <a:t>               OU=Certification Services Division,</a:t>
            </a:r>
          </a:p>
          <a:p>
            <a:r>
              <a:rPr lang="en-US" sz="900" dirty="0">
                <a:highlight>
                  <a:srgbClr val="FFFFFF"/>
                </a:highlight>
                <a:latin typeface="Consolas"/>
              </a:rPr>
              <a:t>               CN=</a:t>
            </a:r>
            <a:r>
              <a:rPr lang="en-US" sz="900" dirty="0" err="1">
                <a:highlight>
                  <a:srgbClr val="FFFFFF"/>
                </a:highlight>
                <a:latin typeface="Consolas"/>
              </a:rPr>
              <a:t>Thawte</a:t>
            </a:r>
            <a:r>
              <a:rPr lang="en-US" sz="900" dirty="0">
                <a:highlight>
                  <a:srgbClr val="FFFFFF"/>
                </a:highlight>
                <a:latin typeface="Consolas"/>
              </a:rPr>
              <a:t> Server CA/emailAddress=server-certs@thawte.com</a:t>
            </a:r>
          </a:p>
          <a:p>
            <a:r>
              <a:rPr lang="en-US" sz="900" dirty="0">
                <a:highlight>
                  <a:srgbClr val="FFFFFF"/>
                </a:highlight>
                <a:latin typeface="Consolas"/>
              </a:rPr>
              <a:t>       Validity   </a:t>
            </a:r>
          </a:p>
          <a:p>
            <a:r>
              <a:rPr lang="en-US" sz="900" dirty="0">
                <a:highlight>
                  <a:srgbClr val="FFFFFF"/>
                </a:highlight>
                <a:latin typeface="Consolas"/>
              </a:rPr>
              <a:t>           Not Before: Jul  9 16:04:02 1998 GMT</a:t>
            </a:r>
          </a:p>
          <a:p>
            <a:r>
              <a:rPr lang="en-US" sz="900" dirty="0">
                <a:highlight>
                  <a:srgbClr val="FFFFFF"/>
                </a:highlight>
                <a:latin typeface="Consolas"/>
              </a:rPr>
              <a:t>           Not After : Jul  9 16:04:02 1999 GMT</a:t>
            </a:r>
          </a:p>
          <a:p>
            <a:r>
              <a:rPr lang="en-US" sz="900" dirty="0">
                <a:highlight>
                  <a:srgbClr val="FFFFFF"/>
                </a:highlight>
                <a:latin typeface="Consolas"/>
              </a:rPr>
              <a:t>       Subject: C=US, ST=Maryland, L=Pasadena, O=Brent </a:t>
            </a:r>
            <a:r>
              <a:rPr lang="en-US" sz="900" dirty="0" err="1">
                <a:highlight>
                  <a:srgbClr val="FFFFFF"/>
                </a:highlight>
                <a:latin typeface="Consolas"/>
              </a:rPr>
              <a:t>Baccala</a:t>
            </a:r>
            <a:r>
              <a:rPr lang="en-US" sz="900" dirty="0">
                <a:highlight>
                  <a:srgbClr val="FFFFFF"/>
                </a:highlight>
                <a:latin typeface="Consolas"/>
              </a:rPr>
              <a:t>,</a:t>
            </a:r>
          </a:p>
          <a:p>
            <a:r>
              <a:rPr lang="en-US" sz="900" dirty="0">
                <a:highlight>
                  <a:srgbClr val="FFFFFF"/>
                </a:highlight>
                <a:latin typeface="Consolas"/>
              </a:rPr>
              <a:t>                OU=</a:t>
            </a:r>
            <a:r>
              <a:rPr lang="en-US" sz="900" dirty="0" err="1">
                <a:highlight>
                  <a:srgbClr val="FFFFFF"/>
                </a:highlight>
                <a:latin typeface="Consolas"/>
              </a:rPr>
              <a:t>FreeSoft</a:t>
            </a:r>
            <a:r>
              <a:rPr lang="en-US" sz="900" dirty="0">
                <a:highlight>
                  <a:srgbClr val="FFFFFF"/>
                </a:highlight>
                <a:latin typeface="Consolas"/>
              </a:rPr>
              <a:t>, CN=www.freesoft.org/emailAddress=baccala@freesoft.org</a:t>
            </a:r>
          </a:p>
          <a:p>
            <a:r>
              <a:rPr lang="en-US" sz="900" dirty="0">
                <a:highlight>
                  <a:srgbClr val="FFFFFF"/>
                </a:highlight>
                <a:latin typeface="Consolas"/>
              </a:rPr>
              <a:t>       Subject Public Key Info:</a:t>
            </a:r>
          </a:p>
          <a:p>
            <a:r>
              <a:rPr lang="en-US" sz="900" dirty="0">
                <a:highlight>
                  <a:srgbClr val="FFFFFF"/>
                </a:highlight>
                <a:latin typeface="Consolas"/>
              </a:rPr>
              <a:t>           Public Key Algorithm: </a:t>
            </a:r>
            <a:r>
              <a:rPr lang="en-US" sz="900" dirty="0" err="1">
                <a:highlight>
                  <a:srgbClr val="FFFFFF"/>
                </a:highlight>
                <a:latin typeface="Consolas"/>
              </a:rPr>
              <a:t>rsaEncryption</a:t>
            </a:r>
            <a:endParaRPr lang="en-US" sz="900" dirty="0">
              <a:highlight>
                <a:srgbClr val="FFFFFF"/>
              </a:highlight>
              <a:latin typeface="Consolas"/>
            </a:endParaRPr>
          </a:p>
          <a:p>
            <a:r>
              <a:rPr lang="en-US" sz="900" dirty="0">
                <a:highlight>
                  <a:srgbClr val="FFFFFF"/>
                </a:highlight>
                <a:latin typeface="Consolas"/>
              </a:rPr>
              <a:t>           RSA Public Key: (1024 bit)</a:t>
            </a:r>
          </a:p>
          <a:p>
            <a:r>
              <a:rPr lang="en-US" sz="900" dirty="0">
                <a:highlight>
                  <a:srgbClr val="FFFFFF"/>
                </a:highlight>
                <a:latin typeface="Consolas"/>
              </a:rPr>
              <a:t>               Modulus (1024 bit):</a:t>
            </a:r>
          </a:p>
          <a:p>
            <a:r>
              <a:rPr lang="en-US" sz="900" dirty="0">
                <a:highlight>
                  <a:srgbClr val="FFFFFF"/>
                </a:highlight>
                <a:latin typeface="Consolas"/>
              </a:rPr>
              <a:t>                   00:b4:31:98:0a:c4:bc:62:c1:88:aa:dc:b0:c8:bb:</a:t>
            </a:r>
          </a:p>
          <a:p>
            <a:r>
              <a:rPr lang="en-US" sz="900" dirty="0">
                <a:highlight>
                  <a:srgbClr val="FFFFFF"/>
                </a:highlight>
                <a:latin typeface="Consolas"/>
              </a:rPr>
              <a:t>                   33:35:19:d5:0c:64:b9:3d:41:b2:96:fc:f3:31:e1:</a:t>
            </a:r>
          </a:p>
          <a:p>
            <a:r>
              <a:rPr lang="en-US" sz="900" dirty="0">
                <a:highlight>
                  <a:srgbClr val="FFFFFF"/>
                </a:highlight>
                <a:latin typeface="Consolas"/>
              </a:rPr>
              <a:t>                   66:36:d0:8e:56:12:44:ba:75:eb:e8:1c:9c:5b:66:</a:t>
            </a:r>
          </a:p>
          <a:p>
            <a:r>
              <a:rPr lang="en-US" sz="900" dirty="0">
                <a:highlight>
                  <a:srgbClr val="FFFFFF"/>
                </a:highlight>
                <a:latin typeface="Consolas"/>
              </a:rPr>
              <a:t>                   70:33:52:14:c9:ec:4f:91:51:70:39:de:53:85:17:</a:t>
            </a:r>
          </a:p>
          <a:p>
            <a:r>
              <a:rPr lang="en-US" sz="900" dirty="0">
                <a:highlight>
                  <a:srgbClr val="FFFFFF"/>
                </a:highlight>
                <a:latin typeface="Consolas"/>
              </a:rPr>
              <a:t>                   16:94:6e:ee:f4:d5:6f:d5:ca:b3:47:5e:1b:0c:7b:</a:t>
            </a:r>
          </a:p>
          <a:p>
            <a:r>
              <a:rPr lang="en-US" sz="900" dirty="0">
                <a:highlight>
                  <a:srgbClr val="FFFFFF"/>
                </a:highlight>
                <a:latin typeface="Consolas"/>
              </a:rPr>
              <a:t>                   c5:cc:2b:6b:c1:90:c3:16:31:0d:bf:7a:c7:47:77:</a:t>
            </a:r>
          </a:p>
          <a:p>
            <a:r>
              <a:rPr lang="en-US" sz="900" dirty="0">
                <a:highlight>
                  <a:srgbClr val="FFFFFF"/>
                </a:highlight>
                <a:latin typeface="Consolas"/>
              </a:rPr>
              <a:t>                   8f:a0:21:c7:4c:d0:16:65:00:c1:0f:d7:b8:80:e3:</a:t>
            </a:r>
          </a:p>
          <a:p>
            <a:r>
              <a:rPr lang="en-US" sz="900" dirty="0">
                <a:highlight>
                  <a:srgbClr val="FFFFFF"/>
                </a:highlight>
                <a:latin typeface="Consolas"/>
              </a:rPr>
              <a:t>                   d2:75:6b:c1:ea:9e:5c:5c:ea:7d:c1:a1:10:bc:b8:</a:t>
            </a:r>
          </a:p>
          <a:p>
            <a:r>
              <a:rPr lang="en-US" sz="900" dirty="0">
                <a:highlight>
                  <a:srgbClr val="FFFFFF"/>
                </a:highlight>
                <a:latin typeface="Consolas"/>
              </a:rPr>
              <a:t>                   e8:35:1c:9e:27:52:7e:41:8f</a:t>
            </a:r>
          </a:p>
          <a:p>
            <a:r>
              <a:rPr lang="en-US" sz="900" dirty="0">
                <a:highlight>
                  <a:srgbClr val="FFFFFF"/>
                </a:highlight>
                <a:latin typeface="Consolas"/>
              </a:rPr>
              <a:t>               Exponent: 65537 (0x10001)</a:t>
            </a:r>
          </a:p>
          <a:p>
            <a:r>
              <a:rPr lang="en-US" sz="900" dirty="0">
                <a:highlight>
                  <a:srgbClr val="FFFFFF"/>
                </a:highlight>
                <a:latin typeface="Consolas"/>
              </a:rPr>
              <a:t>   Signature Algorithm: md5WithRSAEncryption</a:t>
            </a:r>
          </a:p>
          <a:p>
            <a:r>
              <a:rPr lang="en-US" sz="900" dirty="0">
                <a:highlight>
                  <a:srgbClr val="FFFFFF"/>
                </a:highlight>
                <a:latin typeface="Consolas"/>
              </a:rPr>
              <a:t>       93:5f:8f:5f:c5:af:bf:0a:ab:a5:6d:fb:24:5f:b6:59:5d:9d:</a:t>
            </a:r>
          </a:p>
          <a:p>
            <a:r>
              <a:rPr lang="en-US" sz="900" dirty="0">
                <a:highlight>
                  <a:srgbClr val="FFFFFF"/>
                </a:highlight>
                <a:latin typeface="Consolas"/>
              </a:rPr>
              <a:t>       92:2e:4a:1b:8b:ac:7d:99:17:5d:cd:19:f6:ad:ef:63:2f:92:</a:t>
            </a:r>
          </a:p>
          <a:p>
            <a:r>
              <a:rPr lang="en-US" sz="900" dirty="0">
                <a:highlight>
                  <a:srgbClr val="FFFFFF"/>
                </a:highlight>
                <a:latin typeface="Consolas"/>
              </a:rPr>
              <a:t>       ab:2f:4b:cf:0a:13:90:ee:2c:0e:43:03:be:f6:ea:8e:9c:67:</a:t>
            </a:r>
          </a:p>
          <a:p>
            <a:r>
              <a:rPr lang="en-US" sz="900" dirty="0">
                <a:highlight>
                  <a:srgbClr val="FFFFFF"/>
                </a:highlight>
                <a:latin typeface="Consolas"/>
              </a:rPr>
              <a:t>       d0:a2:40:03:f7:ef:6a:15:09:79:a9:46:ed:b7:16:1b:41:72:</a:t>
            </a:r>
          </a:p>
          <a:p>
            <a:r>
              <a:rPr lang="en-US" sz="900" dirty="0">
                <a:highlight>
                  <a:srgbClr val="FFFFFF"/>
                </a:highlight>
                <a:latin typeface="Consolas"/>
              </a:rPr>
              <a:t>       0d:19:aa:ad:dd:9a:df:ab:97:50:65:f5:5e:85:a6:ef:19:d1:</a:t>
            </a:r>
          </a:p>
          <a:p>
            <a:r>
              <a:rPr lang="en-US" sz="900" dirty="0">
                <a:highlight>
                  <a:srgbClr val="FFFFFF"/>
                </a:highlight>
                <a:latin typeface="Consolas"/>
              </a:rPr>
              <a:t>       5a:de:9d:ea:63:cd:cb:cc:6d:5d:01:85:b5:6d:c8:f3:d9:f7:</a:t>
            </a:r>
          </a:p>
          <a:p>
            <a:r>
              <a:rPr lang="en-US" sz="900" dirty="0">
                <a:highlight>
                  <a:srgbClr val="FFFFFF"/>
                </a:highlight>
                <a:latin typeface="Consolas"/>
              </a:rPr>
              <a:t>       8f:0e:fc:ba:1f:34:e9:96:6e:6c:cf:f2:ef:9b:bf:de:b5:22:</a:t>
            </a:r>
          </a:p>
          <a:p>
            <a:r>
              <a:rPr lang="en-US" sz="900" dirty="0">
                <a:highlight>
                  <a:srgbClr val="FFFFFF"/>
                </a:highlight>
                <a:latin typeface="Consolas"/>
              </a:rPr>
              <a:t>       68:9f</a:t>
            </a:r>
          </a:p>
        </p:txBody>
      </p:sp>
      <p:sp>
        <p:nvSpPr>
          <p:cNvPr id="8" name="Rounded Rectangular Callout 7"/>
          <p:cNvSpPr/>
          <p:nvPr/>
        </p:nvSpPr>
        <p:spPr>
          <a:xfrm>
            <a:off x="533400" y="3200400"/>
            <a:ext cx="2133600" cy="1066800"/>
          </a:xfrm>
          <a:prstGeom prst="wedgeRoundRectCallout">
            <a:avLst>
              <a:gd name="adj1" fmla="val 129936"/>
              <a:gd name="adj2" fmla="val 2632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Public key of HTTPS site</a:t>
            </a:r>
          </a:p>
        </p:txBody>
      </p:sp>
      <p:sp>
        <p:nvSpPr>
          <p:cNvPr id="9" name="Rounded Rectangular Callout 8"/>
          <p:cNvSpPr/>
          <p:nvPr/>
        </p:nvSpPr>
        <p:spPr>
          <a:xfrm>
            <a:off x="228600" y="4572000"/>
            <a:ext cx="2743200" cy="1524000"/>
          </a:xfrm>
          <a:prstGeom prst="wedgeRoundRectCallout">
            <a:avLst>
              <a:gd name="adj1" fmla="val 75243"/>
              <a:gd name="adj2" fmla="val 8850"/>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Hash of the whole certificate by signing authority</a:t>
            </a:r>
          </a:p>
        </p:txBody>
      </p:sp>
      <p:sp>
        <p:nvSpPr>
          <p:cNvPr id="10" name="TextBox 9"/>
          <p:cNvSpPr txBox="1"/>
          <p:nvPr/>
        </p:nvSpPr>
        <p:spPr>
          <a:xfrm>
            <a:off x="4267200" y="6265247"/>
            <a:ext cx="3224213" cy="276999"/>
          </a:xfrm>
          <a:prstGeom prst="rect">
            <a:avLst/>
          </a:prstGeom>
          <a:noFill/>
        </p:spPr>
        <p:txBody>
          <a:bodyPr wrap="square" rtlCol="0">
            <a:spAutoFit/>
          </a:bodyPr>
          <a:lstStyle/>
          <a:p>
            <a:r>
              <a:rPr lang="en-US" sz="1200" dirty="0" smtClean="0"/>
              <a:t>Source </a:t>
            </a:r>
            <a:r>
              <a:rPr lang="en-US" sz="1200" dirty="0">
                <a:hlinkClick r:id="rId2"/>
              </a:rPr>
              <a:t>http://en.wikipedia.org/wiki/X.509</a:t>
            </a:r>
            <a:endParaRPr lang="en-US" sz="1200" dirty="0"/>
          </a:p>
        </p:txBody>
      </p:sp>
    </p:spTree>
    <p:extLst>
      <p:ext uri="{BB962C8B-B14F-4D97-AF65-F5344CB8AC3E}">
        <p14:creationId xmlns:p14="http://schemas.microsoft.com/office/powerpoint/2010/main" xmlns="" val="39344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 Methods</a:t>
            </a:r>
            <a:endParaRPr lang="en-US" dirty="0"/>
          </a:p>
        </p:txBody>
      </p:sp>
      <p:sp>
        <p:nvSpPr>
          <p:cNvPr id="3" name="Content Placeholder 2"/>
          <p:cNvSpPr>
            <a:spLocks noGrp="1"/>
          </p:cNvSpPr>
          <p:nvPr>
            <p:ph idx="1"/>
          </p:nvPr>
        </p:nvSpPr>
        <p:spPr/>
        <p:txBody>
          <a:bodyPr/>
          <a:lstStyle/>
          <a:p>
            <a:r>
              <a:rPr lang="en-US" dirty="0" smtClean="0"/>
              <a:t>Bit stream method</a:t>
            </a:r>
          </a:p>
          <a:p>
            <a:pPr lvl="1"/>
            <a:r>
              <a:rPr lang="en-US" dirty="0" smtClean="0"/>
              <a:t>Each bit in plaintext transformed, one bit at a time</a:t>
            </a:r>
          </a:p>
          <a:p>
            <a:pPr lvl="1"/>
            <a:r>
              <a:rPr lang="en-US" dirty="0" smtClean="0"/>
              <a:t>Commonly uses exclusive OR operation (XOR) </a:t>
            </a:r>
          </a:p>
          <a:p>
            <a:r>
              <a:rPr lang="en-US" dirty="0" smtClean="0"/>
              <a:t>Block cipher method</a:t>
            </a:r>
          </a:p>
          <a:p>
            <a:pPr lvl="1"/>
            <a:r>
              <a:rPr lang="en-US" dirty="0" smtClean="0"/>
              <a:t>Message divided into blocks</a:t>
            </a:r>
          </a:p>
          <a:p>
            <a:pPr lvl="1"/>
            <a:r>
              <a:rPr lang="en-US" dirty="0" smtClean="0"/>
              <a:t>Each block transformed into an encrypted block</a:t>
            </a:r>
          </a:p>
          <a:p>
            <a:pPr lvl="1"/>
            <a:r>
              <a:rPr lang="en-US" dirty="0" smtClean="0"/>
              <a:t>Commonly uses substitution, transposition, XOR or combination of these</a:t>
            </a:r>
          </a:p>
        </p:txBody>
      </p:sp>
      <p:sp>
        <p:nvSpPr>
          <p:cNvPr id="5" name="Slide Number Placeholder 4"/>
          <p:cNvSpPr>
            <a:spLocks noGrp="1"/>
          </p:cNvSpPr>
          <p:nvPr>
            <p:ph type="sldNum" sz="quarter" idx="12"/>
          </p:nvPr>
        </p:nvSpPr>
        <p:spPr/>
        <p:txBody>
          <a:bodyPr/>
          <a:lstStyle/>
          <a:p>
            <a:fld id="{16D7F6B3-FE9A-4A71-A476-BA18060D4072}" type="slidenum">
              <a:rPr lang="en-US" smtClean="0"/>
              <a:pPr/>
              <a:t>6</a:t>
            </a:fld>
            <a:endParaRPr lang="en-US" dirty="0"/>
          </a:p>
        </p:txBody>
      </p:sp>
    </p:spTree>
    <p:extLst>
      <p:ext uri="{BB962C8B-B14F-4D97-AF65-F5344CB8AC3E}">
        <p14:creationId xmlns:p14="http://schemas.microsoft.com/office/powerpoint/2010/main" xmlns="" val="8866700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Web Sites</a:t>
            </a:r>
            <a:endParaRPr lang="en-US" dirty="0"/>
          </a:p>
        </p:txBody>
      </p:sp>
      <p:sp>
        <p:nvSpPr>
          <p:cNvPr id="3" name="Content Placeholder 2"/>
          <p:cNvSpPr>
            <a:spLocks noGrp="1"/>
          </p:cNvSpPr>
          <p:nvPr>
            <p:ph idx="1"/>
          </p:nvPr>
        </p:nvSpPr>
        <p:spPr/>
        <p:txBody>
          <a:bodyPr/>
          <a:lstStyle/>
          <a:p>
            <a:r>
              <a:rPr lang="en-US" dirty="0" smtClean="0"/>
              <a:t>Problem</a:t>
            </a:r>
          </a:p>
          <a:p>
            <a:pPr lvl="1"/>
            <a:r>
              <a:rPr lang="en-US" dirty="0" smtClean="0"/>
              <a:t>Public/private key encryption is </a:t>
            </a:r>
            <a:r>
              <a:rPr lang="en-US" i="1" dirty="0" smtClean="0"/>
              <a:t>expensive </a:t>
            </a:r>
            <a:r>
              <a:rPr lang="en-US" dirty="0" smtClean="0"/>
              <a:t>computationally whereas symmetric key encryption is relatively </a:t>
            </a:r>
            <a:r>
              <a:rPr lang="en-US" i="1" dirty="0" smtClean="0"/>
              <a:t>inexpensive</a:t>
            </a:r>
            <a:r>
              <a:rPr lang="en-US" dirty="0" smtClean="0"/>
              <a:t>.</a:t>
            </a:r>
          </a:p>
          <a:p>
            <a:pPr lvl="1"/>
            <a:r>
              <a:rPr lang="en-US" dirty="0" smtClean="0"/>
              <a:t>But, we would need to securely exchange symmetric keys.</a:t>
            </a:r>
          </a:p>
          <a:p>
            <a:pPr lvl="1"/>
            <a:r>
              <a:rPr lang="en-US" dirty="0" smtClean="0"/>
              <a:t>Solution: encrypt a symmetric key using a public key!</a:t>
            </a:r>
          </a:p>
        </p:txBody>
      </p:sp>
      <p:sp>
        <p:nvSpPr>
          <p:cNvPr id="4" name="Slide Number Placeholder 3"/>
          <p:cNvSpPr>
            <a:spLocks noGrp="1"/>
          </p:cNvSpPr>
          <p:nvPr>
            <p:ph type="sldNum" sz="quarter" idx="12"/>
          </p:nvPr>
        </p:nvSpPr>
        <p:spPr/>
        <p:txBody>
          <a:bodyPr/>
          <a:lstStyle/>
          <a:p>
            <a:fld id="{FFFEC41E-BB75-4A1B-997F-00F994A87BFD}" type="slidenum">
              <a:rPr lang="en-US" smtClean="0"/>
              <a:pPr/>
              <a:t>60</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FFEC41E-BB75-4A1B-997F-00F994A87BFD}" type="slidenum">
              <a:rPr lang="en-US" smtClean="0"/>
              <a:pPr/>
              <a:t>60</a:t>
            </a:fld>
            <a:endParaRPr lang="en-US" dirty="0"/>
          </a:p>
        </p:txBody>
      </p:sp>
    </p:spTree>
    <p:extLst>
      <p:ext uri="{BB962C8B-B14F-4D97-AF65-F5344CB8AC3E}">
        <p14:creationId xmlns:p14="http://schemas.microsoft.com/office/powerpoint/2010/main" xmlns="" val="1463202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Web Sites</a:t>
            </a:r>
            <a:endParaRPr lang="en-US" dirty="0"/>
          </a:p>
        </p:txBody>
      </p:sp>
      <p:sp>
        <p:nvSpPr>
          <p:cNvPr id="3" name="Content Placeholder 2"/>
          <p:cNvSpPr>
            <a:spLocks noGrp="1"/>
          </p:cNvSpPr>
          <p:nvPr>
            <p:ph idx="1"/>
          </p:nvPr>
        </p:nvSpPr>
        <p:spPr/>
        <p:txBody>
          <a:bodyPr/>
          <a:lstStyle/>
          <a:p>
            <a:r>
              <a:rPr lang="en-US" dirty="0" smtClean="0"/>
              <a:t>HTTPS</a:t>
            </a:r>
          </a:p>
          <a:p>
            <a:pPr lvl="1"/>
            <a:r>
              <a:rPr lang="en-US" dirty="0" smtClean="0"/>
              <a:t>Get and verify the site’s certificate</a:t>
            </a:r>
          </a:p>
          <a:p>
            <a:pPr lvl="1"/>
            <a:r>
              <a:rPr lang="en-US" dirty="0" smtClean="0"/>
              <a:t>Use the public key in the certificate to encrypt a random secret key (generated by the browser) used for symmetric encryption.</a:t>
            </a:r>
          </a:p>
          <a:p>
            <a:pPr lvl="1"/>
            <a:r>
              <a:rPr lang="en-US" dirty="0" smtClean="0"/>
              <a:t>Send the symmetric key (encrypted) to the server.</a:t>
            </a:r>
          </a:p>
          <a:p>
            <a:pPr lvl="1"/>
            <a:r>
              <a:rPr lang="en-US" dirty="0" smtClean="0"/>
              <a:t>Use that key for the duration of the conversation.</a:t>
            </a:r>
          </a:p>
        </p:txBody>
      </p:sp>
      <p:sp>
        <p:nvSpPr>
          <p:cNvPr id="4" name="Slide Number Placeholder 3"/>
          <p:cNvSpPr>
            <a:spLocks noGrp="1"/>
          </p:cNvSpPr>
          <p:nvPr>
            <p:ph type="sldNum" sz="quarter" idx="12"/>
          </p:nvPr>
        </p:nvSpPr>
        <p:spPr/>
        <p:txBody>
          <a:bodyPr/>
          <a:lstStyle/>
          <a:p>
            <a:fld id="{FFFEC41E-BB75-4A1B-997F-00F994A87BFD}" type="slidenum">
              <a:rPr lang="en-US" smtClean="0"/>
              <a:pPr/>
              <a:t>61</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FFEC41E-BB75-4A1B-997F-00F994A87BFD}" type="slidenum">
              <a:rPr lang="en-US" smtClean="0"/>
              <a:pPr/>
              <a:t>61</a:t>
            </a:fld>
            <a:endParaRPr lang="en-US" dirty="0"/>
          </a:p>
        </p:txBody>
      </p:sp>
    </p:spTree>
    <p:extLst>
      <p:ext uri="{BB962C8B-B14F-4D97-AF65-F5344CB8AC3E}">
        <p14:creationId xmlns:p14="http://schemas.microsoft.com/office/powerpoint/2010/main" xmlns="" val="8385401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Authentication</a:t>
            </a:r>
            <a:endParaRPr lang="en-US" dirty="0"/>
          </a:p>
        </p:txBody>
      </p:sp>
      <p:sp>
        <p:nvSpPr>
          <p:cNvPr id="3" name="Content Placeholder 2"/>
          <p:cNvSpPr>
            <a:spLocks noGrp="1"/>
          </p:cNvSpPr>
          <p:nvPr>
            <p:ph idx="1"/>
          </p:nvPr>
        </p:nvSpPr>
        <p:spPr/>
        <p:txBody>
          <a:bodyPr/>
          <a:lstStyle/>
          <a:p>
            <a:r>
              <a:rPr lang="en-US" dirty="0" smtClean="0"/>
              <a:t>Remember HMACs?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62</a:t>
            </a:fld>
            <a:endParaRPr lang="en-US" dirty="0"/>
          </a:p>
        </p:txBody>
      </p:sp>
      <p:sp>
        <p:nvSpPr>
          <p:cNvPr id="5" name="TextBox 4"/>
          <p:cNvSpPr txBox="1"/>
          <p:nvPr/>
        </p:nvSpPr>
        <p:spPr>
          <a:xfrm>
            <a:off x="838200" y="2057400"/>
            <a:ext cx="7467600" cy="523220"/>
          </a:xfrm>
          <a:prstGeom prst="rect">
            <a:avLst/>
          </a:prstGeom>
          <a:noFill/>
        </p:spPr>
        <p:txBody>
          <a:bodyPr wrap="square" rtlCol="0">
            <a:spAutoFit/>
          </a:bodyPr>
          <a:lstStyle/>
          <a:p>
            <a:r>
              <a:rPr lang="en-US" sz="2800" i="1" dirty="0"/>
              <a:t>HMAC</a:t>
            </a:r>
            <a:r>
              <a:rPr lang="en-US" sz="2800" dirty="0"/>
              <a:t> (</a:t>
            </a:r>
            <a:r>
              <a:rPr lang="en-US" sz="2800" i="1" dirty="0" err="1"/>
              <a:t>K</a:t>
            </a:r>
            <a:r>
              <a:rPr lang="en-US" sz="2800" dirty="0" err="1"/>
              <a:t>,</a:t>
            </a:r>
            <a:r>
              <a:rPr lang="en-US" sz="2800" i="1" dirty="0" err="1"/>
              <a:t>m</a:t>
            </a:r>
            <a:r>
              <a:rPr lang="en-US" sz="2800" dirty="0"/>
              <a:t>) = </a:t>
            </a:r>
            <a:r>
              <a:rPr lang="en-US" sz="2800" i="1" dirty="0"/>
              <a:t>H</a:t>
            </a:r>
            <a:r>
              <a:rPr lang="en-US" sz="2800" dirty="0"/>
              <a:t>((</a:t>
            </a:r>
            <a:r>
              <a:rPr lang="en-US" sz="2800" i="1" dirty="0"/>
              <a:t>K</a:t>
            </a:r>
            <a:r>
              <a:rPr lang="en-US" sz="2800" dirty="0"/>
              <a:t> ⊕ </a:t>
            </a:r>
            <a:r>
              <a:rPr lang="en-US" sz="2800" i="1" dirty="0" err="1"/>
              <a:t>opad</a:t>
            </a:r>
            <a:r>
              <a:rPr lang="en-US" sz="2800" dirty="0"/>
              <a:t>) ∥ </a:t>
            </a:r>
            <a:r>
              <a:rPr lang="en-US" sz="2800" i="1" dirty="0"/>
              <a:t>H</a:t>
            </a:r>
            <a:r>
              <a:rPr lang="en-US" sz="2800" dirty="0"/>
              <a:t>((</a:t>
            </a:r>
            <a:r>
              <a:rPr lang="en-US" sz="2800" i="1" dirty="0"/>
              <a:t>K</a:t>
            </a:r>
            <a:r>
              <a:rPr lang="en-US" sz="2800" dirty="0"/>
              <a:t> ⊕ </a:t>
            </a:r>
            <a:r>
              <a:rPr lang="en-US" sz="2800" i="1" dirty="0" err="1"/>
              <a:t>ipad</a:t>
            </a:r>
            <a:r>
              <a:rPr lang="en-US" sz="2800" dirty="0"/>
              <a:t>) ∥ </a:t>
            </a:r>
            <a:r>
              <a:rPr lang="en-US" sz="2800" i="1" dirty="0"/>
              <a:t>m</a:t>
            </a:r>
            <a:r>
              <a:rPr lang="en-US" sz="2800" dirty="0"/>
              <a:t>))</a:t>
            </a:r>
          </a:p>
        </p:txBody>
      </p:sp>
      <p:sp>
        <p:nvSpPr>
          <p:cNvPr id="6" name="Rounded Rectangular Callout 5"/>
          <p:cNvSpPr/>
          <p:nvPr/>
        </p:nvSpPr>
        <p:spPr>
          <a:xfrm>
            <a:off x="2133600" y="3505200"/>
            <a:ext cx="4267200" cy="1676400"/>
          </a:xfrm>
          <a:prstGeom prst="wedgeRoundRectCallout">
            <a:avLst>
              <a:gd name="adj1" fmla="val -50676"/>
              <a:gd name="adj2" fmla="val -108368"/>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Remember K was a secret key.  A shared secret can be used to authenticate a message (no tampering or repudiation)</a:t>
            </a:r>
            <a:endParaRPr lang="en-US" sz="2400" dirty="0">
              <a:solidFill>
                <a:schemeClr val="tx1"/>
              </a:solidFill>
            </a:endParaRPr>
          </a:p>
        </p:txBody>
      </p:sp>
    </p:spTree>
    <p:extLst>
      <p:ext uri="{BB962C8B-B14F-4D97-AF65-F5344CB8AC3E}">
        <p14:creationId xmlns:p14="http://schemas.microsoft.com/office/powerpoint/2010/main" xmlns="" val="3078188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Authentication</a:t>
            </a:r>
            <a:endParaRPr lang="en-US" dirty="0"/>
          </a:p>
        </p:txBody>
      </p:sp>
      <p:sp>
        <p:nvSpPr>
          <p:cNvPr id="3" name="Content Placeholder 2"/>
          <p:cNvSpPr>
            <a:spLocks noGrp="1"/>
          </p:cNvSpPr>
          <p:nvPr>
            <p:ph idx="1"/>
          </p:nvPr>
        </p:nvSpPr>
        <p:spPr/>
        <p:txBody>
          <a:bodyPr/>
          <a:lstStyle/>
          <a:p>
            <a:r>
              <a:rPr lang="en-US" dirty="0" smtClean="0"/>
              <a:t>Remember HMACs?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63</a:t>
            </a:fld>
            <a:endParaRPr lang="en-US" dirty="0"/>
          </a:p>
        </p:txBody>
      </p:sp>
      <p:sp>
        <p:nvSpPr>
          <p:cNvPr id="5" name="TextBox 4"/>
          <p:cNvSpPr txBox="1"/>
          <p:nvPr/>
        </p:nvSpPr>
        <p:spPr>
          <a:xfrm>
            <a:off x="838200" y="2057400"/>
            <a:ext cx="7467600" cy="523220"/>
          </a:xfrm>
          <a:prstGeom prst="rect">
            <a:avLst/>
          </a:prstGeom>
          <a:noFill/>
        </p:spPr>
        <p:txBody>
          <a:bodyPr wrap="square" rtlCol="0">
            <a:spAutoFit/>
          </a:bodyPr>
          <a:lstStyle/>
          <a:p>
            <a:r>
              <a:rPr lang="en-US" sz="2800" i="1" dirty="0"/>
              <a:t>HMAC</a:t>
            </a:r>
            <a:r>
              <a:rPr lang="en-US" sz="2800" dirty="0"/>
              <a:t> (</a:t>
            </a:r>
            <a:r>
              <a:rPr lang="en-US" sz="2800" i="1" dirty="0" err="1"/>
              <a:t>K</a:t>
            </a:r>
            <a:r>
              <a:rPr lang="en-US" sz="2800" dirty="0" err="1"/>
              <a:t>,</a:t>
            </a:r>
            <a:r>
              <a:rPr lang="en-US" sz="2800" i="1" dirty="0" err="1"/>
              <a:t>m</a:t>
            </a:r>
            <a:r>
              <a:rPr lang="en-US" sz="2800" dirty="0"/>
              <a:t>) = </a:t>
            </a:r>
            <a:r>
              <a:rPr lang="en-US" sz="2800" i="1" dirty="0"/>
              <a:t>H</a:t>
            </a:r>
            <a:r>
              <a:rPr lang="en-US" sz="2800" dirty="0"/>
              <a:t>((</a:t>
            </a:r>
            <a:r>
              <a:rPr lang="en-US" sz="2800" i="1" dirty="0"/>
              <a:t>K</a:t>
            </a:r>
            <a:r>
              <a:rPr lang="en-US" sz="2800" dirty="0"/>
              <a:t> ⊕ </a:t>
            </a:r>
            <a:r>
              <a:rPr lang="en-US" sz="2800" i="1" dirty="0" err="1"/>
              <a:t>opad</a:t>
            </a:r>
            <a:r>
              <a:rPr lang="en-US" sz="2800" dirty="0"/>
              <a:t>) ∥ </a:t>
            </a:r>
            <a:r>
              <a:rPr lang="en-US" sz="2800" i="1" dirty="0"/>
              <a:t>H</a:t>
            </a:r>
            <a:r>
              <a:rPr lang="en-US" sz="2800" dirty="0"/>
              <a:t>((</a:t>
            </a:r>
            <a:r>
              <a:rPr lang="en-US" sz="2800" i="1" dirty="0"/>
              <a:t>K</a:t>
            </a:r>
            <a:r>
              <a:rPr lang="en-US" sz="2800" dirty="0"/>
              <a:t> ⊕ </a:t>
            </a:r>
            <a:r>
              <a:rPr lang="en-US" sz="2800" i="1" dirty="0" err="1"/>
              <a:t>ipad</a:t>
            </a:r>
            <a:r>
              <a:rPr lang="en-US" sz="2800" dirty="0"/>
              <a:t>) ∥ </a:t>
            </a:r>
            <a:r>
              <a:rPr lang="en-US" sz="2800" i="1" dirty="0"/>
              <a:t>m</a:t>
            </a:r>
            <a:r>
              <a:rPr lang="en-US" sz="2800" dirty="0"/>
              <a:t>))</a:t>
            </a:r>
          </a:p>
        </p:txBody>
      </p:sp>
      <p:sp>
        <p:nvSpPr>
          <p:cNvPr id="6" name="Rounded Rectangular Callout 5"/>
          <p:cNvSpPr/>
          <p:nvPr/>
        </p:nvSpPr>
        <p:spPr>
          <a:xfrm>
            <a:off x="2133600" y="3505200"/>
            <a:ext cx="4267200" cy="1676400"/>
          </a:xfrm>
          <a:prstGeom prst="wedgeRoundRectCallout">
            <a:avLst>
              <a:gd name="adj1" fmla="val -50676"/>
              <a:gd name="adj2" fmla="val -108368"/>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Remember K was a secret key.  A shared secret can be used to authenticate a message (no tampering or repudiation)</a:t>
            </a:r>
            <a:endParaRPr lang="en-US" sz="2400" dirty="0">
              <a:solidFill>
                <a:schemeClr val="tx1"/>
              </a:solidFill>
            </a:endParaRPr>
          </a:p>
        </p:txBody>
      </p:sp>
      <p:sp>
        <p:nvSpPr>
          <p:cNvPr id="7" name="Rounded Rectangular Callout 6"/>
          <p:cNvSpPr/>
          <p:nvPr/>
        </p:nvSpPr>
        <p:spPr>
          <a:xfrm>
            <a:off x="4259424" y="3086100"/>
            <a:ext cx="4267200" cy="2781300"/>
          </a:xfrm>
          <a:prstGeom prst="wedgeRoundRectCallout">
            <a:avLst>
              <a:gd name="adj1" fmla="val -100093"/>
              <a:gd name="adj2" fmla="val -69992"/>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Issue clients or users keys, and all messages must include an HMAC of the message.  </a:t>
            </a:r>
            <a:r>
              <a:rPr lang="en-US" sz="2400" dirty="0" err="1" smtClean="0">
                <a:solidFill>
                  <a:schemeClr val="tx1"/>
                </a:solidFill>
              </a:rPr>
              <a:t>Recompute</a:t>
            </a:r>
            <a:r>
              <a:rPr lang="en-US" sz="2400" dirty="0" smtClean="0">
                <a:solidFill>
                  <a:schemeClr val="tx1"/>
                </a:solidFill>
              </a:rPr>
              <a:t> the HMAC on your end, and if they match, the message is authentic (as long as the key is kept secret).</a:t>
            </a:r>
            <a:endParaRPr lang="en-US" sz="2400" dirty="0">
              <a:solidFill>
                <a:schemeClr val="tx1"/>
              </a:solidFill>
            </a:endParaRPr>
          </a:p>
        </p:txBody>
      </p:sp>
    </p:spTree>
    <p:extLst>
      <p:ext uri="{BB962C8B-B14F-4D97-AF65-F5344CB8AC3E}">
        <p14:creationId xmlns:p14="http://schemas.microsoft.com/office/powerpoint/2010/main" xmlns="" val="43661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deadlines</a:t>
            </a:r>
            <a:endParaRPr lang="en-US" dirty="0"/>
          </a:p>
        </p:txBody>
      </p:sp>
      <p:sp>
        <p:nvSpPr>
          <p:cNvPr id="3" name="Content Placeholder 2"/>
          <p:cNvSpPr>
            <a:spLocks noGrp="1"/>
          </p:cNvSpPr>
          <p:nvPr>
            <p:ph idx="1"/>
          </p:nvPr>
        </p:nvSpPr>
        <p:spPr/>
        <p:txBody>
          <a:bodyPr/>
          <a:lstStyle/>
          <a:p>
            <a:endParaRPr lang="en-US" dirty="0" smtClean="0"/>
          </a:p>
        </p:txBody>
      </p:sp>
      <p:sp>
        <p:nvSpPr>
          <p:cNvPr id="5" name="Slide Number Placeholder 4"/>
          <p:cNvSpPr>
            <a:spLocks noGrp="1"/>
          </p:cNvSpPr>
          <p:nvPr>
            <p:ph type="sldNum" sz="quarter" idx="12"/>
          </p:nvPr>
        </p:nvSpPr>
        <p:spPr/>
        <p:txBody>
          <a:bodyPr/>
          <a:lstStyle/>
          <a:p>
            <a:fld id="{16D7F6B3-FE9A-4A71-A476-BA18060D4072}" type="slidenum">
              <a:rPr lang="en-US" smtClean="0"/>
              <a:pPr/>
              <a:t>64</a:t>
            </a:fld>
            <a:endParaRPr lang="en-US" dirty="0"/>
          </a:p>
        </p:txBody>
      </p:sp>
    </p:spTree>
    <p:extLst>
      <p:ext uri="{BB962C8B-B14F-4D97-AF65-F5344CB8AC3E}">
        <p14:creationId xmlns:p14="http://schemas.microsoft.com/office/powerpoint/2010/main" xmlns="" val="817299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&amp; answer</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Comments?</a:t>
            </a:r>
          </a:p>
          <a:p>
            <a:r>
              <a:rPr lang="en-US" dirty="0" smtClean="0"/>
              <a:t>Concerns?</a:t>
            </a:r>
            <a:endParaRPr lang="en-US" dirty="0"/>
          </a:p>
        </p:txBody>
      </p:sp>
      <p:sp>
        <p:nvSpPr>
          <p:cNvPr id="5" name="Slide Number Placeholder 4"/>
          <p:cNvSpPr>
            <a:spLocks noGrp="1"/>
          </p:cNvSpPr>
          <p:nvPr>
            <p:ph type="sldNum" sz="quarter" idx="12"/>
          </p:nvPr>
        </p:nvSpPr>
        <p:spPr/>
        <p:txBody>
          <a:bodyPr/>
          <a:lstStyle/>
          <a:p>
            <a:fld id="{16D7F6B3-FE9A-4A71-A476-BA18060D4072}" type="slidenum">
              <a:rPr lang="en-US" smtClean="0"/>
              <a:pPr/>
              <a:t>65</a:t>
            </a:fld>
            <a:endParaRPr lang="en-US" dirty="0"/>
          </a:p>
        </p:txBody>
      </p:sp>
    </p:spTree>
    <p:extLst>
      <p:ext uri="{BB962C8B-B14F-4D97-AF65-F5344CB8AC3E}">
        <p14:creationId xmlns:p14="http://schemas.microsoft.com/office/powerpoint/2010/main" xmlns="" val="304914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Crypto Building Blocks</a:t>
            </a:r>
            <a:endParaRPr lang="en-US" dirty="0"/>
          </a:p>
        </p:txBody>
      </p:sp>
      <p:sp>
        <p:nvSpPr>
          <p:cNvPr id="3" name="Content Placeholder 2"/>
          <p:cNvSpPr>
            <a:spLocks noGrp="1"/>
          </p:cNvSpPr>
          <p:nvPr>
            <p:ph idx="1"/>
          </p:nvPr>
        </p:nvSpPr>
        <p:spPr/>
        <p:txBody>
          <a:bodyPr/>
          <a:lstStyle/>
          <a:p>
            <a:r>
              <a:rPr lang="en-US" dirty="0" smtClean="0"/>
              <a:t>Three primary operations</a:t>
            </a:r>
          </a:p>
          <a:p>
            <a:pPr lvl="1"/>
            <a:r>
              <a:rPr lang="en-US" dirty="0" smtClean="0"/>
              <a:t>Substitution: exchanging one pattern of bits for another (different) pattern of bits.</a:t>
            </a:r>
          </a:p>
          <a:p>
            <a:pPr lvl="1"/>
            <a:r>
              <a:rPr lang="en-US" dirty="0" smtClean="0"/>
              <a:t>Transposition (permutation): rearranging the ordering of the bits.</a:t>
            </a:r>
          </a:p>
          <a:p>
            <a:pPr lvl="1"/>
            <a:r>
              <a:rPr lang="en-US" dirty="0" smtClean="0"/>
              <a:t>Exclusive Or (XOR): transforming bits by using XOR against a second set of bits.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7</a:t>
            </a:fld>
            <a:endParaRPr lang="en-US" dirty="0"/>
          </a:p>
        </p:txBody>
      </p:sp>
    </p:spTree>
    <p:extLst>
      <p:ext uri="{BB962C8B-B14F-4D97-AF65-F5344CB8AC3E}">
        <p14:creationId xmlns:p14="http://schemas.microsoft.com/office/powerpoint/2010/main" xmlns="" val="393861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Cipher</a:t>
            </a:r>
            <a:endParaRPr lang="en-US" dirty="0"/>
          </a:p>
        </p:txBody>
      </p:sp>
      <p:sp>
        <p:nvSpPr>
          <p:cNvPr id="3" name="Content Placeholder 2"/>
          <p:cNvSpPr>
            <a:spLocks noGrp="1"/>
          </p:cNvSpPr>
          <p:nvPr>
            <p:ph idx="1"/>
          </p:nvPr>
        </p:nvSpPr>
        <p:spPr/>
        <p:txBody>
          <a:bodyPr>
            <a:normAutofit/>
          </a:bodyPr>
          <a:lstStyle/>
          <a:p>
            <a:r>
              <a:rPr lang="en-US" dirty="0" smtClean="0"/>
              <a:t>One value substituted for another</a:t>
            </a:r>
          </a:p>
          <a:p>
            <a:r>
              <a:rPr lang="en-US" dirty="0" err="1" smtClean="0"/>
              <a:t>Monoalphabetic</a:t>
            </a:r>
            <a:r>
              <a:rPr lang="en-US" dirty="0" smtClean="0"/>
              <a:t> substitution</a:t>
            </a:r>
          </a:p>
          <a:p>
            <a:pPr lvl="1"/>
            <a:r>
              <a:rPr lang="en-US" dirty="0" smtClean="0"/>
              <a:t>Uses one alphabet</a:t>
            </a:r>
          </a:p>
          <a:p>
            <a:r>
              <a:rPr lang="en-US" dirty="0" smtClean="0"/>
              <a:t>Polyalphabetic substitution</a:t>
            </a:r>
          </a:p>
          <a:p>
            <a:pPr lvl="1"/>
            <a:r>
              <a:rPr lang="en-US" dirty="0" smtClean="0"/>
              <a:t>Uses two or more alphabets</a:t>
            </a:r>
          </a:p>
          <a:p>
            <a:r>
              <a:rPr lang="en-US" dirty="0" smtClean="0"/>
              <a:t>Caesar cipher</a:t>
            </a:r>
          </a:p>
          <a:p>
            <a:pPr lvl="1"/>
            <a:r>
              <a:rPr lang="en-US" dirty="0" smtClean="0"/>
              <a:t>Three position shift to the right</a:t>
            </a:r>
          </a:p>
          <a:p>
            <a:r>
              <a:rPr lang="en-US" dirty="0" err="1" smtClean="0"/>
              <a:t>Vigenère</a:t>
            </a:r>
            <a:r>
              <a:rPr lang="en-US" dirty="0" smtClean="0"/>
              <a:t> cipher</a:t>
            </a:r>
          </a:p>
        </p:txBody>
      </p:sp>
      <p:sp>
        <p:nvSpPr>
          <p:cNvPr id="5" name="Slide Number Placeholder 4"/>
          <p:cNvSpPr>
            <a:spLocks noGrp="1"/>
          </p:cNvSpPr>
          <p:nvPr>
            <p:ph type="sldNum" sz="quarter" idx="12"/>
          </p:nvPr>
        </p:nvSpPr>
        <p:spPr/>
        <p:txBody>
          <a:bodyPr/>
          <a:lstStyle/>
          <a:p>
            <a:fld id="{16D7F6B3-FE9A-4A71-A476-BA18060D4072}" type="slidenum">
              <a:rPr lang="en-US" smtClean="0"/>
              <a:pPr/>
              <a:t>8</a:t>
            </a:fld>
            <a:endParaRPr lang="en-US" dirty="0"/>
          </a:p>
        </p:txBody>
      </p:sp>
    </p:spTree>
    <p:extLst>
      <p:ext uri="{BB962C8B-B14F-4D97-AF65-F5344CB8AC3E}">
        <p14:creationId xmlns:p14="http://schemas.microsoft.com/office/powerpoint/2010/main" xmlns="" val="5296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914400"/>
            <a:ext cx="4680253" cy="4572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6D7F6B3-FE9A-4A71-A476-BA18060D4072}" type="slidenum">
              <a:rPr lang="en-US" smtClean="0"/>
              <a:pPr/>
              <a:t>9</a:t>
            </a:fld>
            <a:endParaRPr lang="en-US" dirty="0"/>
          </a:p>
        </p:txBody>
      </p:sp>
      <p:sp>
        <p:nvSpPr>
          <p:cNvPr id="5" name="TextBox 4"/>
          <p:cNvSpPr txBox="1"/>
          <p:nvPr/>
        </p:nvSpPr>
        <p:spPr>
          <a:xfrm>
            <a:off x="5410200" y="1699230"/>
            <a:ext cx="2590774" cy="923330"/>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THE QUICK BROWN FOX</a:t>
            </a:r>
          </a:p>
          <a:p>
            <a:r>
              <a:rPr lang="en-US" u="sng" dirty="0" smtClean="0">
                <a:latin typeface="Consolas" panose="020B0609020204030204" pitchFamily="49" charset="0"/>
                <a:cs typeface="Consolas" panose="020B0609020204030204" pitchFamily="49" charset="0"/>
              </a:rPr>
              <a:t>SECRETSECRETSECRETS</a:t>
            </a:r>
          </a:p>
          <a:p>
            <a:r>
              <a:rPr lang="en-US" dirty="0" smtClean="0">
                <a:latin typeface="Consolas" panose="020B0609020204030204" pitchFamily="49" charset="0"/>
                <a:cs typeface="Consolas" panose="020B0609020204030204" pitchFamily="49" charset="0"/>
              </a:rPr>
              <a:t>LLG UNAGM FKGAP JHP</a:t>
            </a:r>
            <a:endParaRPr lang="en-US" dirty="0">
              <a:latin typeface="Consolas" panose="020B0609020204030204" pitchFamily="49" charset="0"/>
              <a:cs typeface="Consolas" panose="020B0609020204030204" pitchFamily="49" charset="0"/>
            </a:endParaRPr>
          </a:p>
        </p:txBody>
      </p:sp>
      <p:sp>
        <p:nvSpPr>
          <p:cNvPr id="6" name="Rectangle 5"/>
          <p:cNvSpPr/>
          <p:nvPr/>
        </p:nvSpPr>
        <p:spPr>
          <a:xfrm>
            <a:off x="228600" y="4295193"/>
            <a:ext cx="5181600" cy="1524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1295400" y="3276600"/>
            <a:ext cx="5181600" cy="1524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5715000" y="3114093"/>
            <a:ext cx="3048000" cy="2514600"/>
          </a:xfrm>
          <a:prstGeom prst="wedgeRoundRectCallout">
            <a:avLst>
              <a:gd name="adj1" fmla="val -44143"/>
              <a:gd name="adj2" fmla="val -7136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Use the plaintext to select the row and the key text to select the column.  Read the character at the intersection.</a:t>
            </a:r>
            <a:endParaRPr lang="en-US" sz="2400" dirty="0">
              <a:solidFill>
                <a:schemeClr val="tx1"/>
              </a:solidFill>
            </a:endParaRPr>
          </a:p>
        </p:txBody>
      </p:sp>
    </p:spTree>
    <p:extLst>
      <p:ext uri="{BB962C8B-B14F-4D97-AF65-F5344CB8AC3E}">
        <p14:creationId xmlns:p14="http://schemas.microsoft.com/office/powerpoint/2010/main" xmlns="" val="672006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odd's Franklin Template">
  <a:themeElements>
    <a:clrScheme name="Franklin University">
      <a:dk1>
        <a:sysClr val="windowText" lastClr="000000"/>
      </a:dk1>
      <a:lt1>
        <a:sysClr val="window" lastClr="FFFFFF"/>
      </a:lt1>
      <a:dk2>
        <a:srgbClr val="133C5D"/>
      </a:dk2>
      <a:lt2>
        <a:srgbClr val="EEECE1"/>
      </a:lt2>
      <a:accent1>
        <a:srgbClr val="4F749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Todd's Franklin Template</Template>
  <TotalTime>5915</TotalTime>
  <Words>2665</Words>
  <Application>Microsoft Office PowerPoint</Application>
  <PresentationFormat>On-screen Show (4:3)</PresentationFormat>
  <Paragraphs>575</Paragraphs>
  <Slides>65</Slides>
  <Notes>35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Todd's Franklin Template</vt:lpstr>
      <vt:lpstr>ISEC 400 Application Security Week 14</vt:lpstr>
      <vt:lpstr>Agenda</vt:lpstr>
      <vt:lpstr>Outcomes</vt:lpstr>
      <vt:lpstr>Keeping Secrets – Cryptography</vt:lpstr>
      <vt:lpstr>Keeping Secrets – Cryptography</vt:lpstr>
      <vt:lpstr>Cipher Methods</vt:lpstr>
      <vt:lpstr>Common Crypto Building Blocks</vt:lpstr>
      <vt:lpstr>Substitution Cipher</vt:lpstr>
      <vt:lpstr>Slide 9</vt:lpstr>
      <vt:lpstr>Transposition Cipher</vt:lpstr>
      <vt:lpstr>Transposition Cipher</vt:lpstr>
      <vt:lpstr>Transposition Cipher</vt:lpstr>
      <vt:lpstr>Exclusive OR Operation</vt:lpstr>
      <vt:lpstr>Exclusive OR Operation</vt:lpstr>
      <vt:lpstr>Exclusive OR Operation</vt:lpstr>
      <vt:lpstr>Exclusive OR Operation</vt:lpstr>
      <vt:lpstr>Exclusive OR Operation</vt:lpstr>
      <vt:lpstr>Exclusive OR Operation</vt:lpstr>
      <vt:lpstr>Exclusive OR Operation</vt:lpstr>
      <vt:lpstr>Vernam Cipher</vt:lpstr>
      <vt:lpstr>Vernam Cipher</vt:lpstr>
      <vt:lpstr>Book or Running Key Cipher</vt:lpstr>
      <vt:lpstr>Cryptographic Algorithms</vt:lpstr>
      <vt:lpstr>Cryptographic Notation</vt:lpstr>
      <vt:lpstr>Symmetric Encryption</vt:lpstr>
      <vt:lpstr>Slide 26</vt:lpstr>
      <vt:lpstr>Symmetric Encryption</vt:lpstr>
      <vt:lpstr>Symmetric Encryption</vt:lpstr>
      <vt:lpstr>Symmetric Encryption</vt:lpstr>
      <vt:lpstr>Symmetric Encryption</vt:lpstr>
      <vt:lpstr>Symmetric Encryption</vt:lpstr>
      <vt:lpstr>Symmetric Encryption</vt:lpstr>
      <vt:lpstr>Symmetric Encryption</vt:lpstr>
      <vt:lpstr>Symmetric Encryption</vt:lpstr>
      <vt:lpstr>Symmetric Encryption</vt:lpstr>
      <vt:lpstr>Symmetric Encryption</vt:lpstr>
      <vt:lpstr>Symmetric Encryption</vt:lpstr>
      <vt:lpstr>Asymmetric Encryption</vt:lpstr>
      <vt:lpstr>Slide 39</vt:lpstr>
      <vt:lpstr>Asymmetric Encryption</vt:lpstr>
      <vt:lpstr>Asymmetric Encryption</vt:lpstr>
      <vt:lpstr>Asymmetric Encryption</vt:lpstr>
      <vt:lpstr>Asymmetric Encryption</vt:lpstr>
      <vt:lpstr>Asymmetric Encryption</vt:lpstr>
      <vt:lpstr>Symmetric vs. Asymmetric</vt:lpstr>
      <vt:lpstr>Symmetric vs. Asymmetric</vt:lpstr>
      <vt:lpstr>Hybrid Cryptography Systems</vt:lpstr>
      <vt:lpstr>Slide 48</vt:lpstr>
      <vt:lpstr>Encryption Key Size</vt:lpstr>
      <vt:lpstr>Encryption Key Size</vt:lpstr>
      <vt:lpstr>Multiple Encryption Methods</vt:lpstr>
      <vt:lpstr>Cryptographic Hash Functions</vt:lpstr>
      <vt:lpstr>Cryptographic Hash Functions</vt:lpstr>
      <vt:lpstr>Cryptographic Hash Functions</vt:lpstr>
      <vt:lpstr>Cryptographic Hash Functions</vt:lpstr>
      <vt:lpstr>Securing Web Sites</vt:lpstr>
      <vt:lpstr>Securing Web Sites</vt:lpstr>
      <vt:lpstr>Securing Web Sites</vt:lpstr>
      <vt:lpstr>Securing Web Sites</vt:lpstr>
      <vt:lpstr>Securing Web Sites</vt:lpstr>
      <vt:lpstr>Securing Web Sites</vt:lpstr>
      <vt:lpstr>Message Authentication</vt:lpstr>
      <vt:lpstr>Message Authentication</vt:lpstr>
      <vt:lpstr>Upcoming deadlines</vt:lpstr>
      <vt:lpstr>Question &amp; answer</vt:lpstr>
    </vt:vector>
  </TitlesOfParts>
  <Company>Franklin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Course</dc:title>
  <dc:creator>Todd Whittaker</dc:creator>
  <cp:lastModifiedBy>Todd A. Whittaker</cp:lastModifiedBy>
  <cp:revision>181</cp:revision>
  <dcterms:created xsi:type="dcterms:W3CDTF">2013-09-23T19:29:49Z</dcterms:created>
  <dcterms:modified xsi:type="dcterms:W3CDTF">2013-12-10T23:59:49Z</dcterms:modified>
</cp:coreProperties>
</file>