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2"/>
  </p:notesMasterIdLst>
  <p:sldIdLst>
    <p:sldId id="257" r:id="rId2"/>
    <p:sldId id="264" r:id="rId3"/>
    <p:sldId id="256" r:id="rId4"/>
    <p:sldId id="263" r:id="rId5"/>
    <p:sldId id="275" r:id="rId6"/>
    <p:sldId id="265" r:id="rId7"/>
    <p:sldId id="277" r:id="rId8"/>
    <p:sldId id="278" r:id="rId9"/>
    <p:sldId id="267" r:id="rId10"/>
    <p:sldId id="271" r:id="rId11"/>
    <p:sldId id="268" r:id="rId12"/>
    <p:sldId id="270" r:id="rId13"/>
    <p:sldId id="276" r:id="rId14"/>
    <p:sldId id="274" r:id="rId15"/>
    <p:sldId id="259" r:id="rId16"/>
    <p:sldId id="260" r:id="rId17"/>
    <p:sldId id="261" r:id="rId18"/>
    <p:sldId id="269" r:id="rId19"/>
    <p:sldId id="262"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900" autoAdjust="0"/>
  </p:normalViewPr>
  <p:slideViewPr>
    <p:cSldViewPr snapToGrid="0">
      <p:cViewPr varScale="1">
        <p:scale>
          <a:sx n="60" d="100"/>
          <a:sy n="60" d="100"/>
        </p:scale>
        <p:origin x="72" y="9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4D5CD7-DC84-47E2-81B3-AB67178A190D}" type="datetimeFigureOut">
              <a:rPr lang="en-US" smtClean="0"/>
              <a:t>8/2/2017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1535D-33C2-4B29-93B6-F257F95A2E04}"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D1535D-33C2-4B29-93B6-F257F95A2E04}" type="slidenum">
              <a:rPr lang="en-US" smtClean="0"/>
              <a:t>1</a:t>
            </a:fld>
            <a:endParaRPr lang="en-US"/>
          </a:p>
        </p:txBody>
      </p:sp>
    </p:spTree>
    <p:extLst>
      <p:ext uri="{BB962C8B-B14F-4D97-AF65-F5344CB8AC3E}">
        <p14:creationId xmlns:p14="http://schemas.microsoft.com/office/powerpoint/2010/main" val="2521215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next step for Charlie’s Manufacturing would be an upgrade of machinery to devices that are IoT compatible. By utilizing the upgraded VoIP system, remote access to these devices would be to be utilized. Upgrading to IoT devices would allow Charlie’s Manufacturing to become more productive and cost efficient. Remote access to devices would allow for programmable settings and syncing of equipment to calendars. To accomplish this, an IoT gateway would provide a secure link between the devices and the VoIP infrastructure.</a:t>
            </a:r>
          </a:p>
          <a:p>
            <a:endParaRPr lang="en-US" dirty="0"/>
          </a:p>
        </p:txBody>
      </p:sp>
      <p:sp>
        <p:nvSpPr>
          <p:cNvPr id="4" name="Slide Number Placeholder 3"/>
          <p:cNvSpPr>
            <a:spLocks noGrp="1"/>
          </p:cNvSpPr>
          <p:nvPr>
            <p:ph type="sldNum" sz="quarter" idx="10"/>
          </p:nvPr>
        </p:nvSpPr>
        <p:spPr/>
        <p:txBody>
          <a:bodyPr/>
          <a:lstStyle/>
          <a:p>
            <a:fld id="{F9D1535D-33C2-4B29-93B6-F257F95A2E04}" type="slidenum">
              <a:rPr lang="en-US" smtClean="0"/>
              <a:t>13</a:t>
            </a:fld>
            <a:endParaRPr lang="en-US"/>
          </a:p>
        </p:txBody>
      </p:sp>
    </p:spTree>
    <p:extLst>
      <p:ext uri="{BB962C8B-B14F-4D97-AF65-F5344CB8AC3E}">
        <p14:creationId xmlns:p14="http://schemas.microsoft.com/office/powerpoint/2010/main" val="4012485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Throughout the course of study at Franklin we were taught concepts of networking, system administration, programming and general IT principles. We chose to do a voice based project to force our team to learn new concepts, that are relevant to today’s workforce yet are not included in general curriculum.</a:t>
            </a:r>
          </a:p>
          <a:p>
            <a:r>
              <a:rPr lang="en-US" sz="1200" b="0" i="0" kern="1200">
                <a:solidFill>
                  <a:schemeClr val="tx1"/>
                </a:solidFill>
                <a:effectLst/>
                <a:latin typeface="+mn-lt"/>
                <a:ea typeface="+mn-ea"/>
                <a:cs typeface="+mn-cs"/>
              </a:rPr>
              <a:t>An additional benefit as we move from graduation into the workforce, it is likely that we face a similar project in our professional careers. This is due to the aging telecommunications infrastructure and the rising costs of maintenance. This is also presented in FCC predictions of the Public Switched Telephone Network being reduced to 6% of the US Population (Werbach, 2014).</a:t>
            </a:r>
          </a:p>
          <a:p>
            <a:r>
              <a:rPr lang="en-US" sz="1200" b="0" i="0" kern="1200">
                <a:solidFill>
                  <a:schemeClr val="tx1"/>
                </a:solidFill>
                <a:effectLst/>
                <a:latin typeface="+mn-lt"/>
                <a:ea typeface="+mn-ea"/>
                <a:cs typeface="+mn-cs"/>
              </a:rPr>
              <a:t>Voice also presents a unique security exposure to a network, as we think of data networks we consider hacking, malware, and denial of service attacks. While these are still concerns of an VoIP infrastructure, additional concerns are presented due to method of connecting a call. Some of these concerns are presented as fraudulent calls, which can</a:t>
            </a:r>
          </a:p>
          <a:p>
            <a:r>
              <a:rPr lang="en-US" sz="1200" b="0" i="0" kern="1200">
                <a:solidFill>
                  <a:schemeClr val="tx1"/>
                </a:solidFill>
                <a:effectLst/>
                <a:latin typeface="+mn-lt"/>
                <a:ea typeface="+mn-ea"/>
                <a:cs typeface="+mn-cs"/>
              </a:rPr>
              <a:t>cause an unexpected increase of a corporate phone bill. Or the misconfiguration of the</a:t>
            </a:r>
          </a:p>
          <a:p>
            <a:endParaRPr lang="en-US"/>
          </a:p>
        </p:txBody>
      </p:sp>
      <p:sp>
        <p:nvSpPr>
          <p:cNvPr id="4" name="Slide Number Placeholder 3"/>
          <p:cNvSpPr>
            <a:spLocks noGrp="1"/>
          </p:cNvSpPr>
          <p:nvPr>
            <p:ph type="sldNum" sz="quarter" idx="10"/>
          </p:nvPr>
        </p:nvSpPr>
        <p:spPr/>
        <p:txBody>
          <a:bodyPr/>
          <a:lstStyle/>
          <a:p>
            <a:fld id="{F9D1535D-33C2-4B29-93B6-F257F95A2E04}" type="slidenum">
              <a:rPr lang="en-US" smtClean="0"/>
              <a:t>15</a:t>
            </a:fld>
            <a:endParaRPr lang="en-US"/>
          </a:p>
        </p:txBody>
      </p:sp>
    </p:spTree>
    <p:extLst>
      <p:ext uri="{BB962C8B-B14F-4D97-AF65-F5344CB8AC3E}">
        <p14:creationId xmlns:p14="http://schemas.microsoft.com/office/powerpoint/2010/main" val="3941833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During the course of this project, our major challenge was mostly due to schedule conflicts. This arose out of family emergencies and trips out of town. We were able to solve this problem by remaining in communication as a team throughout the course. The team leader provided minutes from each meeting so that we could all be in the same understanding.</a:t>
            </a:r>
          </a:p>
          <a:p>
            <a:r>
              <a:rPr lang="en-US" sz="1200" b="0" i="0" kern="1200">
                <a:solidFill>
                  <a:schemeClr val="tx1"/>
                </a:solidFill>
                <a:effectLst/>
                <a:latin typeface="+mn-lt"/>
                <a:ea typeface="+mn-ea"/>
                <a:cs typeface="+mn-cs"/>
              </a:rPr>
              <a:t>Work was divided </a:t>
            </a:r>
            <a:r>
              <a:rPr lang="en-US" sz="1200" b="0" i="0" kern="1200" err="1">
                <a:solidFill>
                  <a:schemeClr val="tx1"/>
                </a:solidFill>
                <a:effectLst/>
                <a:latin typeface="+mn-lt"/>
                <a:ea typeface="+mn-ea"/>
                <a:cs typeface="+mn-cs"/>
              </a:rPr>
              <a:t>umong</a:t>
            </a:r>
            <a:r>
              <a:rPr lang="en-US" sz="1200" b="0" i="0" kern="1200">
                <a:solidFill>
                  <a:schemeClr val="tx1"/>
                </a:solidFill>
                <a:effectLst/>
                <a:latin typeface="+mn-lt"/>
                <a:ea typeface="+mn-ea"/>
                <a:cs typeface="+mn-cs"/>
              </a:rPr>
              <a:t> the team members, and in the nature of the team project one of the team members was MIA for the entire course. This reduced our team to three vs the four members of the other teams, increasing the workload on an already stressed schedule.</a:t>
            </a:r>
          </a:p>
          <a:p>
            <a:r>
              <a:rPr lang="en-US" sz="1200" b="0" i="0" kern="1200">
                <a:solidFill>
                  <a:schemeClr val="tx1"/>
                </a:solidFill>
                <a:effectLst/>
                <a:latin typeface="+mn-lt"/>
                <a:ea typeface="+mn-ea"/>
                <a:cs typeface="+mn-cs"/>
              </a:rPr>
              <a:t>On the technical side of this endeavor, Voice was not a topic covered in more than a mention in the curriculum, forcing the team to do research into the technology and the requirements for implementation. Doing this research caused some minor delay in the beginning as we gained an understanding of the capabilities of VoIP and the systems available in the market capable of supporting a small enterprise system.</a:t>
            </a:r>
          </a:p>
          <a:p>
            <a:endParaRPr lang="en-US"/>
          </a:p>
        </p:txBody>
      </p:sp>
      <p:sp>
        <p:nvSpPr>
          <p:cNvPr id="4" name="Slide Number Placeholder 3"/>
          <p:cNvSpPr>
            <a:spLocks noGrp="1"/>
          </p:cNvSpPr>
          <p:nvPr>
            <p:ph type="sldNum" sz="quarter" idx="10"/>
          </p:nvPr>
        </p:nvSpPr>
        <p:spPr/>
        <p:txBody>
          <a:bodyPr/>
          <a:lstStyle/>
          <a:p>
            <a:fld id="{F9D1535D-33C2-4B29-93B6-F257F95A2E04}" type="slidenum">
              <a:rPr lang="en-US" smtClean="0"/>
              <a:t>16</a:t>
            </a:fld>
            <a:endParaRPr lang="en-US"/>
          </a:p>
        </p:txBody>
      </p:sp>
    </p:spTree>
    <p:extLst>
      <p:ext uri="{BB962C8B-B14F-4D97-AF65-F5344CB8AC3E}">
        <p14:creationId xmlns:p14="http://schemas.microsoft.com/office/powerpoint/2010/main" val="1058360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have to read whole chart, summarize it. </a:t>
            </a:r>
          </a:p>
        </p:txBody>
      </p:sp>
      <p:sp>
        <p:nvSpPr>
          <p:cNvPr id="4" name="Slide Number Placeholder 3"/>
          <p:cNvSpPr>
            <a:spLocks noGrp="1"/>
          </p:cNvSpPr>
          <p:nvPr>
            <p:ph type="sldNum" sz="quarter" idx="10"/>
          </p:nvPr>
        </p:nvSpPr>
        <p:spPr/>
        <p:txBody>
          <a:bodyPr/>
          <a:lstStyle/>
          <a:p>
            <a:fld id="{F9D1535D-33C2-4B29-93B6-F257F95A2E04}" type="slidenum">
              <a:rPr lang="en-US" smtClean="0"/>
              <a:t>2</a:t>
            </a:fld>
            <a:endParaRPr lang="en-US"/>
          </a:p>
        </p:txBody>
      </p:sp>
    </p:spTree>
    <p:extLst>
      <p:ext uri="{BB962C8B-B14F-4D97-AF65-F5344CB8AC3E}">
        <p14:creationId xmlns:p14="http://schemas.microsoft.com/office/powerpoint/2010/main" val="4273518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we operated as a team.</a:t>
            </a:r>
          </a:p>
        </p:txBody>
      </p:sp>
      <p:sp>
        <p:nvSpPr>
          <p:cNvPr id="4" name="Slide Number Placeholder 3"/>
          <p:cNvSpPr>
            <a:spLocks noGrp="1"/>
          </p:cNvSpPr>
          <p:nvPr>
            <p:ph type="sldNum" sz="quarter" idx="10"/>
          </p:nvPr>
        </p:nvSpPr>
        <p:spPr/>
        <p:txBody>
          <a:bodyPr/>
          <a:lstStyle/>
          <a:p>
            <a:fld id="{F9D1535D-33C2-4B29-93B6-F257F95A2E04}" type="slidenum">
              <a:rPr lang="en-US" smtClean="0"/>
              <a:t>3</a:t>
            </a:fld>
            <a:endParaRPr lang="en-US"/>
          </a:p>
        </p:txBody>
      </p:sp>
    </p:spTree>
    <p:extLst>
      <p:ext uri="{BB962C8B-B14F-4D97-AF65-F5344CB8AC3E}">
        <p14:creationId xmlns:p14="http://schemas.microsoft.com/office/powerpoint/2010/main" val="2430774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For this project, we were approached by Charlie’s Manufacturing. The problem they had stated was an antiquated phone system that was experiencing failures due to aging equipment. The projected outcome was to position their company to be competitive with other industry players. One such complaint was the existing solution did not support Caller-ID and other basic services that are customary in today’s solutions.</a:t>
            </a:r>
            <a:endParaRPr lang="en-US"/>
          </a:p>
        </p:txBody>
      </p:sp>
      <p:sp>
        <p:nvSpPr>
          <p:cNvPr id="4" name="Slide Number Placeholder 3"/>
          <p:cNvSpPr>
            <a:spLocks noGrp="1"/>
          </p:cNvSpPr>
          <p:nvPr>
            <p:ph type="sldNum" sz="quarter" idx="10"/>
          </p:nvPr>
        </p:nvSpPr>
        <p:spPr/>
        <p:txBody>
          <a:bodyPr/>
          <a:lstStyle/>
          <a:p>
            <a:fld id="{F9D1535D-33C2-4B29-93B6-F257F95A2E04}" type="slidenum">
              <a:rPr lang="en-US" smtClean="0"/>
              <a:t>4</a:t>
            </a:fld>
            <a:endParaRPr lang="en-US"/>
          </a:p>
        </p:txBody>
      </p:sp>
    </p:spTree>
    <p:extLst>
      <p:ext uri="{BB962C8B-B14F-4D97-AF65-F5344CB8AC3E}">
        <p14:creationId xmlns:p14="http://schemas.microsoft.com/office/powerpoint/2010/main" val="2878588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By choosing VoIP Solutions LLC, Charlie's Manufacturing received a refresh of the existing voice and network infrastructure. In the execution of this effort, VoIP Solutions LLC evaluated the existing architecture, identified areas requiring additional resources and improvements, and replaced components that have reached End of Life. This included infrastructure cabling systems within the administration facilities.</a:t>
            </a:r>
          </a:p>
          <a:p>
            <a:r>
              <a:rPr lang="en-US" sz="1200" b="0" i="0" kern="1200" dirty="0">
                <a:solidFill>
                  <a:schemeClr val="tx1"/>
                </a:solidFill>
                <a:effectLst/>
                <a:latin typeface="+mn-lt"/>
                <a:ea typeface="+mn-ea"/>
                <a:cs typeface="+mn-cs"/>
              </a:rPr>
              <a:t>The modernization of the internal components provided a unified communications platform. It was integrated into the existing Windows Server environment and offered more robust capabilities into the voice network. The project effort was accomplished in accordance with industry standard practices for installation and security.</a:t>
            </a:r>
          </a:p>
          <a:p>
            <a:endParaRPr lang="en-US" dirty="0"/>
          </a:p>
        </p:txBody>
      </p:sp>
      <p:sp>
        <p:nvSpPr>
          <p:cNvPr id="4" name="Slide Number Placeholder 3"/>
          <p:cNvSpPr>
            <a:spLocks noGrp="1"/>
          </p:cNvSpPr>
          <p:nvPr>
            <p:ph type="sldNum" sz="quarter" idx="10"/>
          </p:nvPr>
        </p:nvSpPr>
        <p:spPr/>
        <p:txBody>
          <a:bodyPr/>
          <a:lstStyle/>
          <a:p>
            <a:fld id="{F9D1535D-33C2-4B29-93B6-F257F95A2E04}" type="slidenum">
              <a:rPr lang="en-US" smtClean="0"/>
              <a:t>5</a:t>
            </a:fld>
            <a:endParaRPr lang="en-US"/>
          </a:p>
        </p:txBody>
      </p:sp>
    </p:spTree>
    <p:extLst>
      <p:ext uri="{BB962C8B-B14F-4D97-AF65-F5344CB8AC3E}">
        <p14:creationId xmlns:p14="http://schemas.microsoft.com/office/powerpoint/2010/main" val="2567670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By implementing VoIP solution, Charlie’s Manufacturing can implement a solution that exceeds the expectations of capabilities. The </a:t>
            </a:r>
            <a:r>
              <a:rPr lang="en-US" sz="1200" b="0" i="0" kern="1200" err="1">
                <a:solidFill>
                  <a:schemeClr val="tx1"/>
                </a:solidFill>
                <a:effectLst/>
                <a:latin typeface="+mn-lt"/>
                <a:ea typeface="+mn-ea"/>
                <a:cs typeface="+mn-cs"/>
              </a:rPr>
              <a:t>FreePBX</a:t>
            </a:r>
            <a:r>
              <a:rPr lang="en-US" sz="1200" b="0" i="0" kern="1200">
                <a:solidFill>
                  <a:schemeClr val="tx1"/>
                </a:solidFill>
                <a:effectLst/>
                <a:latin typeface="+mn-lt"/>
                <a:ea typeface="+mn-ea"/>
                <a:cs typeface="+mn-cs"/>
              </a:rPr>
              <a:t> system is modular by design so new features can be installed as the company matures with the product. Of the available features, we will design and configure the basic services and as requested integration into business software using the Customer Relations Module.</a:t>
            </a:r>
            <a:endParaRPr lang="en-US"/>
          </a:p>
        </p:txBody>
      </p:sp>
      <p:sp>
        <p:nvSpPr>
          <p:cNvPr id="4" name="Slide Number Placeholder 3"/>
          <p:cNvSpPr>
            <a:spLocks noGrp="1"/>
          </p:cNvSpPr>
          <p:nvPr>
            <p:ph type="sldNum" sz="quarter" idx="10"/>
          </p:nvPr>
        </p:nvSpPr>
        <p:spPr/>
        <p:txBody>
          <a:bodyPr/>
          <a:lstStyle/>
          <a:p>
            <a:fld id="{F9D1535D-33C2-4B29-93B6-F257F95A2E04}" type="slidenum">
              <a:rPr lang="en-US" smtClean="0"/>
              <a:t>6</a:t>
            </a:fld>
            <a:endParaRPr lang="en-US"/>
          </a:p>
        </p:txBody>
      </p:sp>
    </p:spTree>
    <p:extLst>
      <p:ext uri="{BB962C8B-B14F-4D97-AF65-F5344CB8AC3E}">
        <p14:creationId xmlns:p14="http://schemas.microsoft.com/office/powerpoint/2010/main" val="1860921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To meet the budgetary requirements of the customer we have recommended the use of software based phone clients vs. hardware phones where feasible. Through the course of the deployment we will provide user training on how to utilize the new features and devices including software.</a:t>
            </a:r>
          </a:p>
          <a:p>
            <a:r>
              <a:rPr lang="en-US" sz="1200" b="0" i="0" kern="1200">
                <a:solidFill>
                  <a:schemeClr val="tx1"/>
                </a:solidFill>
                <a:effectLst/>
                <a:latin typeface="+mn-lt"/>
                <a:ea typeface="+mn-ea"/>
                <a:cs typeface="+mn-cs"/>
              </a:rPr>
              <a:t>In the initial project meetings, it was determined to retain the use of the existing T1 for incoming voice due to an existing long-term lease. This aspect allows for a phased implementation, splitting costs across multiple years.</a:t>
            </a:r>
          </a:p>
          <a:p>
            <a:endParaRPr lang="en-US"/>
          </a:p>
        </p:txBody>
      </p:sp>
      <p:sp>
        <p:nvSpPr>
          <p:cNvPr id="4" name="Slide Number Placeholder 3"/>
          <p:cNvSpPr>
            <a:spLocks noGrp="1"/>
          </p:cNvSpPr>
          <p:nvPr>
            <p:ph type="sldNum" sz="quarter" idx="10"/>
          </p:nvPr>
        </p:nvSpPr>
        <p:spPr/>
        <p:txBody>
          <a:bodyPr/>
          <a:lstStyle/>
          <a:p>
            <a:fld id="{F9D1535D-33C2-4B29-93B6-F257F95A2E04}" type="slidenum">
              <a:rPr lang="en-US" smtClean="0"/>
              <a:t>9</a:t>
            </a:fld>
            <a:endParaRPr lang="en-US"/>
          </a:p>
        </p:txBody>
      </p:sp>
    </p:spTree>
    <p:extLst>
      <p:ext uri="{BB962C8B-B14F-4D97-AF65-F5344CB8AC3E}">
        <p14:creationId xmlns:p14="http://schemas.microsoft.com/office/powerpoint/2010/main" val="1844549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a:solidFill>
                  <a:schemeClr val="tx1"/>
                </a:solidFill>
                <a:effectLst/>
                <a:latin typeface="+mn-lt"/>
                <a:ea typeface="+mn-ea"/>
                <a:cs typeface="+mn-cs"/>
              </a:rPr>
              <a:t> This project had a tight schedule that had to be maintained. The timeframe will be from June 4, 2017 to August 5, 2017. Our team had to adapt, which will be discussed later on,  to be able to meet this schedule.</a:t>
            </a:r>
            <a:endParaRPr lang="en-US"/>
          </a:p>
        </p:txBody>
      </p:sp>
      <p:sp>
        <p:nvSpPr>
          <p:cNvPr id="4" name="Slide Number Placeholder 3"/>
          <p:cNvSpPr>
            <a:spLocks noGrp="1"/>
          </p:cNvSpPr>
          <p:nvPr>
            <p:ph type="sldNum" sz="quarter" idx="10"/>
          </p:nvPr>
        </p:nvSpPr>
        <p:spPr/>
        <p:txBody>
          <a:bodyPr/>
          <a:lstStyle/>
          <a:p>
            <a:fld id="{F9D1535D-33C2-4B29-93B6-F257F95A2E04}" type="slidenum">
              <a:rPr lang="en-US" smtClean="0"/>
              <a:t>11</a:t>
            </a:fld>
            <a:endParaRPr lang="en-US"/>
          </a:p>
        </p:txBody>
      </p:sp>
    </p:spTree>
    <p:extLst>
      <p:ext uri="{BB962C8B-B14F-4D97-AF65-F5344CB8AC3E}">
        <p14:creationId xmlns:p14="http://schemas.microsoft.com/office/powerpoint/2010/main" val="1533369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It is important to allocate funding going forward into security to maintain adequate protection of company data assets. The safety of the VoIP system and network overall will rely heavily on staying current with critical updates, patches, and new hardware technologies as they become available to help protect the infrastructure. Researching new security threats and remaining vigilant with penetration testing will give added reassurance against threats as they evolve. Maintaining layers of security throughout different entry points on the network will give added protection and allow for notice if a threat is detected. Making sure employees are trained against phishing and other types of social engineering attacks is vital since they are usually targeted first to gather information or find a vulnerable spot for attackers to exploit.</a:t>
            </a:r>
          </a:p>
          <a:p>
            <a:endParaRPr lang="en-US" dirty="0"/>
          </a:p>
        </p:txBody>
      </p:sp>
      <p:sp>
        <p:nvSpPr>
          <p:cNvPr id="4" name="Slide Number Placeholder 3"/>
          <p:cNvSpPr>
            <a:spLocks noGrp="1"/>
          </p:cNvSpPr>
          <p:nvPr>
            <p:ph type="sldNum" sz="quarter" idx="10"/>
          </p:nvPr>
        </p:nvSpPr>
        <p:spPr/>
        <p:txBody>
          <a:bodyPr/>
          <a:lstStyle/>
          <a:p>
            <a:fld id="{F9D1535D-33C2-4B29-93B6-F257F95A2E04}" type="slidenum">
              <a:rPr lang="en-US" smtClean="0"/>
              <a:t>12</a:t>
            </a:fld>
            <a:endParaRPr lang="en-US"/>
          </a:p>
        </p:txBody>
      </p:sp>
    </p:spTree>
    <p:extLst>
      <p:ext uri="{BB962C8B-B14F-4D97-AF65-F5344CB8AC3E}">
        <p14:creationId xmlns:p14="http://schemas.microsoft.com/office/powerpoint/2010/main" val="955606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266814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877594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159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742802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79099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253268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1807214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292535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307847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E77E41-2D5D-4A56-9D3D-B92DB01F1967}"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3746628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E77E41-2D5D-4A56-9D3D-B92DB01F1967}" type="datetimeFigureOut">
              <a:rPr lang="en-US" smtClean="0"/>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788472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E77E41-2D5D-4A56-9D3D-B92DB01F1967}" type="datetimeFigureOut">
              <a:rPr lang="en-US" smtClean="0"/>
              <a:t>8/2/2017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85478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4DE77E41-2D5D-4A56-9D3D-B92DB01F1967}" type="datetimeFigureOut">
              <a:rPr lang="en-US" smtClean="0"/>
              <a:t>8/2/2017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1786537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77E41-2D5D-4A56-9D3D-B92DB01F1967}" type="datetimeFigureOut">
              <a:rPr lang="en-US" smtClean="0"/>
              <a:t>8/2/2017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383815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E77E41-2D5D-4A56-9D3D-B92DB01F1967}" type="datetimeFigureOut">
              <a:rPr lang="en-US" smtClean="0"/>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7E1640-BB77-487F-A2A1-DF3C77502BDB}" type="slidenum">
              <a:rPr lang="en-US" smtClean="0"/>
              <a:t>‹#›</a:t>
            </a:fld>
            <a:endParaRPr lang="en-US"/>
          </a:p>
        </p:txBody>
      </p:sp>
    </p:spTree>
    <p:extLst>
      <p:ext uri="{BB962C8B-B14F-4D97-AF65-F5344CB8AC3E}">
        <p14:creationId xmlns:p14="http://schemas.microsoft.com/office/powerpoint/2010/main" val="1027009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7E1640-BB77-487F-A2A1-DF3C77502BDB}" type="slidenum">
              <a:rPr lang="en-US" smtClean="0"/>
              <a:t>‹#›</a:t>
            </a:fld>
            <a:endParaRPr lang="en-US"/>
          </a:p>
        </p:txBody>
      </p:sp>
      <p:sp>
        <p:nvSpPr>
          <p:cNvPr id="5" name="Date Placeholder 4"/>
          <p:cNvSpPr>
            <a:spLocks noGrp="1"/>
          </p:cNvSpPr>
          <p:nvPr>
            <p:ph type="dt" sz="half" idx="10"/>
          </p:nvPr>
        </p:nvSpPr>
        <p:spPr/>
        <p:txBody>
          <a:bodyPr/>
          <a:lstStyle/>
          <a:p>
            <a:fld id="{4DE77E41-2D5D-4A56-9D3D-B92DB01F1967}" type="datetimeFigureOut">
              <a:rPr lang="en-US" smtClean="0"/>
              <a:t>8/2/2017</a:t>
            </a:fld>
            <a:endParaRPr lang="en-US"/>
          </a:p>
        </p:txBody>
      </p:sp>
    </p:spTree>
    <p:extLst>
      <p:ext uri="{BB962C8B-B14F-4D97-AF65-F5344CB8AC3E}">
        <p14:creationId xmlns:p14="http://schemas.microsoft.com/office/powerpoint/2010/main" val="282214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DE77E41-2D5D-4A56-9D3D-B92DB01F1967}" type="datetimeFigureOut">
              <a:rPr lang="en-US" smtClean="0"/>
              <a:t>8/2/2017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97E1640-BB77-487F-A2A1-DF3C77502BDB}" type="slidenum">
              <a:rPr lang="en-US" smtClean="0"/>
              <a:t>‹#›</a:t>
            </a:fld>
            <a:endParaRPr lang="en-US"/>
          </a:p>
        </p:txBody>
      </p:sp>
    </p:spTree>
    <p:extLst>
      <p:ext uri="{BB962C8B-B14F-4D97-AF65-F5344CB8AC3E}">
        <p14:creationId xmlns:p14="http://schemas.microsoft.com/office/powerpoint/2010/main" val="225400159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https://youtu.be/gF1l12BWMZI"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0A13A-24A6-4354-81C5-CC6AAD82EFB5}"/>
              </a:ext>
            </a:extLst>
          </p:cNvPr>
          <p:cNvSpPr>
            <a:spLocks noGrp="1"/>
          </p:cNvSpPr>
          <p:nvPr>
            <p:ph type="ctrTitle"/>
          </p:nvPr>
        </p:nvSpPr>
        <p:spPr/>
        <p:txBody>
          <a:bodyPr/>
          <a:lstStyle/>
          <a:p>
            <a:r>
              <a:rPr lang="en-US"/>
              <a:t>Voice and Infrastructure Modernization</a:t>
            </a:r>
          </a:p>
        </p:txBody>
      </p:sp>
      <p:sp>
        <p:nvSpPr>
          <p:cNvPr id="6" name="Subtitle 5">
            <a:extLst>
              <a:ext uri="{FF2B5EF4-FFF2-40B4-BE49-F238E27FC236}">
                <a16:creationId xmlns:a16="http://schemas.microsoft.com/office/drawing/2014/main" id="{7A22E32F-F4C0-4404-A0FB-C8C87DD3E566}"/>
              </a:ext>
            </a:extLst>
          </p:cNvPr>
          <p:cNvSpPr>
            <a:spLocks noGrp="1"/>
          </p:cNvSpPr>
          <p:nvPr>
            <p:ph type="subTitle" idx="1"/>
          </p:nvPr>
        </p:nvSpPr>
        <p:spPr/>
        <p:txBody>
          <a:bodyPr>
            <a:normAutofit lnSpcReduction="10000"/>
          </a:bodyPr>
          <a:lstStyle/>
          <a:p>
            <a:r>
              <a:rPr lang="en-US" dirty="0"/>
              <a:t>ITEC495-Q1WW</a:t>
            </a:r>
          </a:p>
          <a:p>
            <a:r>
              <a:rPr lang="en-US" dirty="0"/>
              <a:t>Professor Wayne Smith</a:t>
            </a:r>
          </a:p>
          <a:p>
            <a:r>
              <a:rPr lang="en-US" dirty="0"/>
              <a:t>August 2, 2017</a:t>
            </a:r>
          </a:p>
        </p:txBody>
      </p:sp>
    </p:spTree>
    <p:extLst>
      <p:ext uri="{BB962C8B-B14F-4D97-AF65-F5344CB8AC3E}">
        <p14:creationId xmlns:p14="http://schemas.microsoft.com/office/powerpoint/2010/main" val="2502081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DC407-6E00-49C8-8541-D96D6F579D5F}"/>
              </a:ext>
            </a:extLst>
          </p:cNvPr>
          <p:cNvSpPr>
            <a:spLocks noGrp="1"/>
          </p:cNvSpPr>
          <p:nvPr>
            <p:ph type="title"/>
          </p:nvPr>
        </p:nvSpPr>
        <p:spPr/>
        <p:txBody>
          <a:bodyPr/>
          <a:lstStyle/>
          <a:p>
            <a:r>
              <a:rPr lang="en-US" dirty="0"/>
              <a:t>Budget (</a:t>
            </a:r>
            <a:r>
              <a:rPr lang="en-US" dirty="0" err="1"/>
              <a:t>cont</a:t>
            </a:r>
            <a:r>
              <a:rPr lang="en-US" dirty="0"/>
              <a:t>)</a:t>
            </a:r>
          </a:p>
        </p:txBody>
      </p:sp>
      <p:graphicFrame>
        <p:nvGraphicFramePr>
          <p:cNvPr id="6" name="Table 5">
            <a:extLst>
              <a:ext uri="{FF2B5EF4-FFF2-40B4-BE49-F238E27FC236}">
                <a16:creationId xmlns:a16="http://schemas.microsoft.com/office/drawing/2014/main" id="{79F31E33-CEA7-40CE-855B-CF47A4A46C36}"/>
              </a:ext>
            </a:extLst>
          </p:cNvPr>
          <p:cNvGraphicFramePr>
            <a:graphicFrameLocks noGrp="1"/>
          </p:cNvGraphicFramePr>
          <p:nvPr>
            <p:extLst>
              <p:ext uri="{D42A27DB-BD31-4B8C-83A1-F6EECF244321}">
                <p14:modId xmlns:p14="http://schemas.microsoft.com/office/powerpoint/2010/main" val="2408797840"/>
              </p:ext>
            </p:extLst>
          </p:nvPr>
        </p:nvGraphicFramePr>
        <p:xfrm>
          <a:off x="1053248" y="1583072"/>
          <a:ext cx="9346131" cy="3701655"/>
        </p:xfrm>
        <a:graphic>
          <a:graphicData uri="http://schemas.openxmlformats.org/drawingml/2006/table">
            <a:tbl>
              <a:tblPr/>
              <a:tblGrid>
                <a:gridCol w="2222994">
                  <a:extLst>
                    <a:ext uri="{9D8B030D-6E8A-4147-A177-3AD203B41FA5}">
                      <a16:colId xmlns:a16="http://schemas.microsoft.com/office/drawing/2014/main" val="3908442464"/>
                    </a:ext>
                  </a:extLst>
                </a:gridCol>
                <a:gridCol w="1290770">
                  <a:extLst>
                    <a:ext uri="{9D8B030D-6E8A-4147-A177-3AD203B41FA5}">
                      <a16:colId xmlns:a16="http://schemas.microsoft.com/office/drawing/2014/main" val="1435889118"/>
                    </a:ext>
                  </a:extLst>
                </a:gridCol>
                <a:gridCol w="1458091">
                  <a:extLst>
                    <a:ext uri="{9D8B030D-6E8A-4147-A177-3AD203B41FA5}">
                      <a16:colId xmlns:a16="http://schemas.microsoft.com/office/drawing/2014/main" val="1270440608"/>
                    </a:ext>
                  </a:extLst>
                </a:gridCol>
                <a:gridCol w="1075642">
                  <a:extLst>
                    <a:ext uri="{9D8B030D-6E8A-4147-A177-3AD203B41FA5}">
                      <a16:colId xmlns:a16="http://schemas.microsoft.com/office/drawing/2014/main" val="509201545"/>
                    </a:ext>
                  </a:extLst>
                </a:gridCol>
                <a:gridCol w="1864446">
                  <a:extLst>
                    <a:ext uri="{9D8B030D-6E8A-4147-A177-3AD203B41FA5}">
                      <a16:colId xmlns:a16="http://schemas.microsoft.com/office/drawing/2014/main" val="2165523950"/>
                    </a:ext>
                  </a:extLst>
                </a:gridCol>
                <a:gridCol w="1434188">
                  <a:extLst>
                    <a:ext uri="{9D8B030D-6E8A-4147-A177-3AD203B41FA5}">
                      <a16:colId xmlns:a16="http://schemas.microsoft.com/office/drawing/2014/main" val="3121928853"/>
                    </a:ext>
                  </a:extLst>
                </a:gridCol>
              </a:tblGrid>
              <a:tr h="228108">
                <a:tc>
                  <a:txBody>
                    <a:bodyPr/>
                    <a:lstStyle/>
                    <a:p>
                      <a:pPr algn="l" rtl="0" fontAlgn="b"/>
                      <a:r>
                        <a:rPr lang="en-US" sz="2000" b="1" i="0" u="none" strike="noStrike" kern="1200" dirty="0">
                          <a:solidFill>
                            <a:srgbClr val="FFFFFF"/>
                          </a:solidFill>
                          <a:effectLst/>
                          <a:latin typeface="Calibri" panose="020F0502020204030204" pitchFamily="34" charset="0"/>
                          <a:ea typeface="+mn-ea"/>
                          <a:cs typeface="+mn-cs"/>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chemeClr val="accent1"/>
                    </a:solidFill>
                  </a:tcPr>
                </a:tc>
                <a:tc>
                  <a:txBody>
                    <a:bodyPr/>
                    <a:lstStyle/>
                    <a:p>
                      <a:pPr algn="ctr" rtl="0" fontAlgn="b"/>
                      <a:r>
                        <a:rPr lang="en-US" sz="2000" b="1" i="0" u="none" strike="noStrike" kern="1200" dirty="0">
                          <a:solidFill>
                            <a:srgbClr val="FFFFFF"/>
                          </a:solidFill>
                          <a:effectLst/>
                          <a:latin typeface="Calibri" panose="020F0502020204030204" pitchFamily="34" charset="0"/>
                          <a:ea typeface="+mn-ea"/>
                          <a:cs typeface="+mn-cs"/>
                        </a:rPr>
                        <a:t># Units/Hrs.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algn="ctr" rtl="0" fontAlgn="b"/>
                      <a:r>
                        <a:rPr lang="en-US" sz="2000" b="1" i="0" u="none" strike="noStrike" kern="1200" dirty="0">
                          <a:solidFill>
                            <a:srgbClr val="FFFFFF"/>
                          </a:solidFill>
                          <a:effectLst/>
                          <a:latin typeface="Calibri" panose="020F0502020204030204" pitchFamily="34" charset="0"/>
                          <a:ea typeface="+mn-ea"/>
                          <a:cs typeface="+mn-cs"/>
                        </a:rPr>
                        <a:t>Cost/Unit/Hr.</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algn="ctr" rtl="0" fontAlgn="b"/>
                      <a:r>
                        <a:rPr lang="en-US" sz="2000" b="1" i="0" u="none" strike="noStrike" kern="1200" dirty="0">
                          <a:solidFill>
                            <a:srgbClr val="FFFFFF"/>
                          </a:solidFill>
                          <a:effectLst/>
                          <a:latin typeface="Calibri" panose="020F0502020204030204" pitchFamily="34" charset="0"/>
                          <a:ea typeface="+mn-ea"/>
                          <a:cs typeface="+mn-cs"/>
                        </a:rPr>
                        <a:t>Subtotals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algn="ctr" rtl="0" fontAlgn="b"/>
                      <a:r>
                        <a:rPr lang="en-US" sz="2000" b="1" i="0" u="none" strike="noStrike" kern="1200" dirty="0">
                          <a:solidFill>
                            <a:srgbClr val="FFFFFF"/>
                          </a:solidFill>
                          <a:effectLst/>
                          <a:latin typeface="Calibri" panose="020F0502020204030204" pitchFamily="34" charset="0"/>
                          <a:ea typeface="+mn-ea"/>
                          <a:cs typeface="+mn-cs"/>
                        </a:rPr>
                        <a:t>WBS Level 2 totals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solidFill>
                  </a:tcPr>
                </a:tc>
                <a:tc>
                  <a:txBody>
                    <a:bodyPr/>
                    <a:lstStyle/>
                    <a:p>
                      <a:pPr algn="ctr" rtl="0" fontAlgn="b"/>
                      <a:r>
                        <a:rPr lang="en-US" sz="2000" b="1" i="0" u="none" strike="noStrike" kern="1200" dirty="0">
                          <a:solidFill>
                            <a:srgbClr val="FFFFFF"/>
                          </a:solidFill>
                          <a:effectLst/>
                          <a:latin typeface="Calibri" panose="020F0502020204030204" pitchFamily="34" charset="0"/>
                          <a:ea typeface="+mn-ea"/>
                          <a:cs typeface="+mn-cs"/>
                        </a:rPr>
                        <a:t>Expense Type</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chemeClr val="accent1"/>
                    </a:solidFill>
                  </a:tcPr>
                </a:tc>
                <a:extLst>
                  <a:ext uri="{0D108BD9-81ED-4DB2-BD59-A6C34878D82A}">
                    <a16:rowId xmlns:a16="http://schemas.microsoft.com/office/drawing/2014/main" val="3441940468"/>
                  </a:ext>
                </a:extLst>
              </a:tr>
              <a:tr h="228108">
                <a:tc>
                  <a:txBody>
                    <a:bodyPr/>
                    <a:lstStyle/>
                    <a:p>
                      <a:pPr algn="l" rtl="0" fontAlgn="b"/>
                      <a:r>
                        <a:rPr lang="en-US" sz="2000" b="1" i="0" u="none" strike="noStrike" dirty="0">
                          <a:solidFill>
                            <a:srgbClr val="000000"/>
                          </a:solidFill>
                          <a:effectLst/>
                          <a:latin typeface="Calibri" panose="020F0502020204030204" pitchFamily="34" charset="0"/>
                        </a:rPr>
                        <a:t>Software</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a:solidFill>
                            <a:srgbClr val="000000"/>
                          </a:solidFill>
                          <a:effectLst/>
                          <a:latin typeface="Calibri" panose="020F0502020204030204" pitchFamily="34" charset="0"/>
                        </a:rPr>
                        <a:t> $1,100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Expense</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2375909417"/>
                  </a:ext>
                </a:extLst>
              </a:tr>
              <a:tr h="228108">
                <a:tc>
                  <a:txBody>
                    <a:bodyPr/>
                    <a:lstStyle/>
                    <a:p>
                      <a:pPr algn="r" rtl="0" fontAlgn="b"/>
                      <a:r>
                        <a:rPr lang="en-US" sz="2000" b="0" i="0" u="none" strike="noStrike" dirty="0" err="1">
                          <a:solidFill>
                            <a:srgbClr val="000000"/>
                          </a:solidFill>
                          <a:effectLst/>
                          <a:latin typeface="Calibri" panose="020F0502020204030204" pitchFamily="34" charset="0"/>
                        </a:rPr>
                        <a:t>FreePBX</a:t>
                      </a:r>
                      <a:r>
                        <a:rPr lang="en-US" sz="2000" b="0" i="0" u="none" strike="noStrike" dirty="0">
                          <a:solidFill>
                            <a:srgbClr val="000000"/>
                          </a:solidFill>
                          <a:effectLst/>
                          <a:latin typeface="Calibri" panose="020F0502020204030204" pitchFamily="34" charset="0"/>
                        </a:rPr>
                        <a:t> Support</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$800/year</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163093684"/>
                  </a:ext>
                </a:extLst>
              </a:tr>
              <a:tr h="228108">
                <a:tc>
                  <a:txBody>
                    <a:bodyPr/>
                    <a:lstStyle/>
                    <a:p>
                      <a:pPr algn="r" rtl="0" fontAlgn="b"/>
                      <a:r>
                        <a:rPr lang="en-US" sz="2000" b="0" i="0" u="none" strike="noStrike" dirty="0">
                          <a:solidFill>
                            <a:srgbClr val="000000"/>
                          </a:solidFill>
                          <a:effectLst/>
                          <a:latin typeface="Calibri" panose="020F0502020204030204" pitchFamily="34" charset="0"/>
                        </a:rPr>
                        <a:t>Development</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$300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3293724383"/>
                  </a:ext>
                </a:extLst>
              </a:tr>
              <a:tr h="228108">
                <a:tc>
                  <a:txBody>
                    <a:bodyPr/>
                    <a:lstStyle/>
                    <a:p>
                      <a:pPr algn="l" rtl="0" fontAlgn="b"/>
                      <a:r>
                        <a:rPr lang="en-US" sz="2000" b="1" i="0" u="none" strike="noStrike">
                          <a:solidFill>
                            <a:srgbClr val="000000"/>
                          </a:solidFill>
                          <a:effectLst/>
                          <a:latin typeface="Calibri" panose="020F0502020204030204" pitchFamily="34" charset="0"/>
                        </a:rPr>
                        <a:t>Testing</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dirty="0">
                          <a:solidFill>
                            <a:srgbClr val="000000"/>
                          </a:solidFill>
                          <a:effectLst/>
                          <a:latin typeface="Calibri" panose="020F0502020204030204" pitchFamily="34" charset="0"/>
                        </a:rPr>
                        <a:t>$1,213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Expense</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1068645946"/>
                  </a:ext>
                </a:extLst>
              </a:tr>
              <a:tr h="228108">
                <a:tc>
                  <a:txBody>
                    <a:bodyPr/>
                    <a:lstStyle/>
                    <a:p>
                      <a:pPr algn="l" rtl="0" fontAlgn="b"/>
                      <a:r>
                        <a:rPr lang="en-US" sz="2000" b="1" i="0" u="none" strike="noStrike">
                          <a:solidFill>
                            <a:srgbClr val="000000"/>
                          </a:solidFill>
                          <a:effectLst/>
                          <a:latin typeface="Calibri" panose="020F0502020204030204" pitchFamily="34" charset="0"/>
                        </a:rPr>
                        <a:t>Training and Support</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dirty="0">
                          <a:solidFill>
                            <a:srgbClr val="000000"/>
                          </a:solidFill>
                          <a:effectLst/>
                          <a:latin typeface="Calibri" panose="020F0502020204030204" pitchFamily="34" charset="0"/>
                        </a:rPr>
                        <a:t>$3,500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Expense</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2408506345"/>
                  </a:ext>
                </a:extLst>
              </a:tr>
              <a:tr h="228108">
                <a:tc>
                  <a:txBody>
                    <a:bodyPr/>
                    <a:lstStyle/>
                    <a:p>
                      <a:pPr algn="r" rtl="0" fontAlgn="b"/>
                      <a:r>
                        <a:rPr lang="en-US" sz="2000" b="0" i="0" u="none" strike="noStrike">
                          <a:solidFill>
                            <a:srgbClr val="000000"/>
                          </a:solidFill>
                          <a:effectLst/>
                          <a:latin typeface="Calibri" panose="020F0502020204030204" pitchFamily="34" charset="0"/>
                        </a:rPr>
                        <a:t>Training Material</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20</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$100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$2,000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3086715804"/>
                  </a:ext>
                </a:extLst>
              </a:tr>
              <a:tr h="228108">
                <a:tc>
                  <a:txBody>
                    <a:bodyPr/>
                    <a:lstStyle/>
                    <a:p>
                      <a:pPr algn="r" rtl="0" fontAlgn="b"/>
                      <a:r>
                        <a:rPr lang="en-US" sz="2000" b="0" i="0" u="none" strike="noStrike">
                          <a:solidFill>
                            <a:srgbClr val="000000"/>
                          </a:solidFill>
                          <a:effectLst/>
                          <a:latin typeface="Calibri" panose="020F0502020204030204" pitchFamily="34" charset="0"/>
                        </a:rPr>
                        <a:t>Trainer Expense</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20</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$75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$1,500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3470493934"/>
                  </a:ext>
                </a:extLst>
              </a:tr>
              <a:tr h="228108">
                <a:tc>
                  <a:txBody>
                    <a:bodyPr/>
                    <a:lstStyle/>
                    <a:p>
                      <a:pPr algn="l" rtl="0" fontAlgn="b"/>
                      <a:r>
                        <a:rPr lang="en-US" sz="2000" b="1" i="0" u="none" strike="noStrike">
                          <a:solidFill>
                            <a:srgbClr val="000000"/>
                          </a:solidFill>
                          <a:effectLst/>
                          <a:latin typeface="Calibri" panose="020F0502020204030204" pitchFamily="34" charset="0"/>
                        </a:rPr>
                        <a:t>Reserves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dirty="0">
                          <a:solidFill>
                            <a:srgbClr val="000000"/>
                          </a:solidFill>
                          <a:effectLst/>
                          <a:latin typeface="Calibri" panose="020F0502020204030204" pitchFamily="34" charset="0"/>
                        </a:rPr>
                        <a:t>$13,368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2578206351"/>
                  </a:ext>
                </a:extLst>
              </a:tr>
              <a:tr h="419898">
                <a:tc gridSpan="4">
                  <a:txBody>
                    <a:bodyPr/>
                    <a:lstStyle/>
                    <a:p>
                      <a:pPr algn="l" rtl="0" fontAlgn="b"/>
                      <a:r>
                        <a:rPr lang="en-US" sz="2000" b="1" i="0" u="none" strike="noStrike" dirty="0">
                          <a:solidFill>
                            <a:srgbClr val="000000"/>
                          </a:solidFill>
                          <a:effectLst/>
                          <a:latin typeface="Calibri" panose="020F0502020204030204" pitchFamily="34" charset="0"/>
                        </a:rPr>
                        <a:t>Total Project cost estimate</a:t>
                      </a:r>
                    </a:p>
                  </a:txBody>
                  <a:tcPr marL="3167" marR="3167" marT="3167" marB="22806" anchor="b">
                    <a:lnL w="12700" cap="flat" cmpd="sng" algn="ctr">
                      <a:solidFill>
                        <a:srgbClr val="FFFFFF"/>
                      </a:solidFill>
                      <a:prstDash val="solid"/>
                      <a:round/>
                      <a:headEnd type="none" w="med" len="med"/>
                      <a:tailEnd type="none" w="med" len="med"/>
                    </a:lnL>
                    <a:lnR>
                      <a:noFill/>
                    </a:lnR>
                    <a:lnT>
                      <a:noFill/>
                    </a:lnT>
                    <a:lnB w="12700" cap="flat" cmpd="sng" algn="ctr">
                      <a:solidFill>
                        <a:srgbClr val="FFFFFF"/>
                      </a:solidFill>
                      <a:prstDash val="solid"/>
                      <a:round/>
                      <a:headEnd type="none" w="med" len="med"/>
                      <a:tailEnd type="none" w="med" len="med"/>
                    </a:lnB>
                    <a:solidFill>
                      <a:srgbClr val="D0D3E3"/>
                    </a:solidFill>
                  </a:tcPr>
                </a:tc>
                <a:tc hMerge="1">
                  <a:txBody>
                    <a:bodyPr/>
                    <a:lstStyle/>
                    <a:p>
                      <a:pPr algn="l" rtl="0" fontAlgn="b"/>
                      <a:endParaRPr lang="en-US" sz="2000" b="1" i="0" u="none" strike="noStrike">
                        <a:solidFill>
                          <a:srgbClr val="000000"/>
                        </a:solidFill>
                        <a:effectLst/>
                        <a:latin typeface="Calibri" panose="020F0502020204030204" pitchFamily="34" charset="0"/>
                      </a:endParaRPr>
                    </a:p>
                  </a:txBody>
                  <a:tcPr marL="3167" marR="3167" marT="3167" marB="22806"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hMerge="1">
                  <a:txBody>
                    <a:bodyPr/>
                    <a:lstStyle/>
                    <a:p>
                      <a:pPr algn="l" rtl="0" fontAlgn="b"/>
                      <a:endParaRPr lang="en-US" sz="2000" b="1" i="0" u="none" strike="noStrike" dirty="0">
                        <a:solidFill>
                          <a:srgbClr val="000000"/>
                        </a:solidFill>
                        <a:effectLst/>
                        <a:latin typeface="Calibri" panose="020F0502020204030204" pitchFamily="34" charset="0"/>
                      </a:endParaRPr>
                    </a:p>
                  </a:txBody>
                  <a:tcPr marL="3167" marR="3167" marT="3167" marB="22806"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hMerge="1">
                  <a:txBody>
                    <a:bodyPr/>
                    <a:lstStyle/>
                    <a:p>
                      <a:pPr algn="ctr" rtl="0" fontAlgn="b"/>
                      <a:endParaRPr lang="en-US" sz="2000" b="0" i="0" u="none" strike="noStrike" dirty="0">
                        <a:solidFill>
                          <a:srgbClr val="000000"/>
                        </a:solidFill>
                        <a:effectLst/>
                        <a:latin typeface="Calibri" panose="020F0502020204030204" pitchFamily="34" charset="0"/>
                      </a:endParaRPr>
                    </a:p>
                  </a:txBody>
                  <a:tcPr marL="3167" marR="3167" marT="3167" marB="22806"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dirty="0">
                          <a:solidFill>
                            <a:srgbClr val="000000"/>
                          </a:solidFill>
                          <a:effectLst/>
                          <a:latin typeface="Calibri" panose="020F0502020204030204" pitchFamily="34" charset="0"/>
                        </a:rPr>
                        <a:t>$80,211 </a:t>
                      </a:r>
                    </a:p>
                  </a:txBody>
                  <a:tcPr marL="3167" marR="3167" marT="3167" marB="22806"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a:noFill/>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0D3E3"/>
                    </a:solidFill>
                  </a:tcPr>
                </a:tc>
                <a:extLst>
                  <a:ext uri="{0D108BD9-81ED-4DB2-BD59-A6C34878D82A}">
                    <a16:rowId xmlns:a16="http://schemas.microsoft.com/office/drawing/2014/main" val="4036005388"/>
                  </a:ext>
                </a:extLst>
              </a:tr>
            </a:tbl>
          </a:graphicData>
        </a:graphic>
      </p:graphicFrame>
    </p:spTree>
    <p:extLst>
      <p:ext uri="{BB962C8B-B14F-4D97-AF65-F5344CB8AC3E}">
        <p14:creationId xmlns:p14="http://schemas.microsoft.com/office/powerpoint/2010/main" val="9681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AD493-73F6-46D9-A3FB-ABDB50004AD3}"/>
              </a:ext>
            </a:extLst>
          </p:cNvPr>
          <p:cNvSpPr>
            <a:spLocks noGrp="1"/>
          </p:cNvSpPr>
          <p:nvPr>
            <p:ph type="title"/>
          </p:nvPr>
        </p:nvSpPr>
        <p:spPr/>
        <p:txBody>
          <a:bodyPr/>
          <a:lstStyle/>
          <a:p>
            <a:r>
              <a:rPr lang="en-US" dirty="0"/>
              <a:t>Schedule</a:t>
            </a:r>
          </a:p>
        </p:txBody>
      </p:sp>
      <p:pic>
        <p:nvPicPr>
          <p:cNvPr id="4" name="Content Placeholder 3">
            <a:extLst>
              <a:ext uri="{FF2B5EF4-FFF2-40B4-BE49-F238E27FC236}">
                <a16:creationId xmlns:a16="http://schemas.microsoft.com/office/drawing/2014/main" id="{8B51D179-7018-4479-BBE8-5887D6C10668}"/>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58802" y="0"/>
            <a:ext cx="6311578" cy="6648449"/>
          </a:xfrm>
          <a:prstGeom prst="rect">
            <a:avLst/>
          </a:prstGeom>
          <a:noFill/>
          <a:ln>
            <a:noFill/>
          </a:ln>
        </p:spPr>
      </p:pic>
    </p:spTree>
    <p:extLst>
      <p:ext uri="{BB962C8B-B14F-4D97-AF65-F5344CB8AC3E}">
        <p14:creationId xmlns:p14="http://schemas.microsoft.com/office/powerpoint/2010/main" val="722773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76B93-942C-44D9-AA77-E4FF6FBFF3BD}"/>
              </a:ext>
            </a:extLst>
          </p:cNvPr>
          <p:cNvSpPr>
            <a:spLocks noGrp="1"/>
          </p:cNvSpPr>
          <p:nvPr>
            <p:ph type="title"/>
          </p:nvPr>
        </p:nvSpPr>
        <p:spPr/>
        <p:txBody>
          <a:bodyPr/>
          <a:lstStyle/>
          <a:p>
            <a:r>
              <a:rPr lang="en-US"/>
              <a:t>Future Directions</a:t>
            </a:r>
          </a:p>
        </p:txBody>
      </p:sp>
      <p:sp>
        <p:nvSpPr>
          <p:cNvPr id="3" name="Text Placeholder 2">
            <a:extLst>
              <a:ext uri="{FF2B5EF4-FFF2-40B4-BE49-F238E27FC236}">
                <a16:creationId xmlns:a16="http://schemas.microsoft.com/office/drawing/2014/main" id="{162F72B1-4FCD-4F4E-87D5-9E86884682C7}"/>
              </a:ext>
            </a:extLst>
          </p:cNvPr>
          <p:cNvSpPr>
            <a:spLocks noGrp="1"/>
          </p:cNvSpPr>
          <p:nvPr>
            <p:ph type="body" idx="1"/>
          </p:nvPr>
        </p:nvSpPr>
        <p:spPr>
          <a:xfrm>
            <a:off x="676274" y="1598600"/>
            <a:ext cx="4185623" cy="576262"/>
          </a:xfrm>
        </p:spPr>
        <p:txBody>
          <a:bodyPr/>
          <a:lstStyle/>
          <a:p>
            <a:pPr algn="ctr"/>
            <a:r>
              <a:rPr lang="en-US" dirty="0"/>
              <a:t>Future Security impacts	</a:t>
            </a:r>
          </a:p>
        </p:txBody>
      </p:sp>
      <p:pic>
        <p:nvPicPr>
          <p:cNvPr id="10" name="Content Placeholder 9">
            <a:extLst>
              <a:ext uri="{FF2B5EF4-FFF2-40B4-BE49-F238E27FC236}">
                <a16:creationId xmlns:a16="http://schemas.microsoft.com/office/drawing/2014/main" id="{A70B1E15-65D2-4D62-B06F-A2FC06571730}"/>
              </a:ext>
            </a:extLst>
          </p:cNvPr>
          <p:cNvPicPr>
            <a:picLocks noGrp="1" noChangeAspect="1"/>
          </p:cNvPicPr>
          <p:nvPr>
            <p:ph sz="half" idx="2"/>
          </p:nvPr>
        </p:nvPicPr>
        <p:blipFill>
          <a:blip r:embed="rId3"/>
          <a:stretch>
            <a:fillRect/>
          </a:stretch>
        </p:blipFill>
        <p:spPr>
          <a:xfrm>
            <a:off x="300131" y="2361236"/>
            <a:ext cx="5776819" cy="3131608"/>
          </a:xfrm>
          <a:prstGeom prst="rect">
            <a:avLst/>
          </a:prstGeom>
        </p:spPr>
      </p:pic>
      <p:sp>
        <p:nvSpPr>
          <p:cNvPr id="5" name="Text Placeholder 4">
            <a:extLst>
              <a:ext uri="{FF2B5EF4-FFF2-40B4-BE49-F238E27FC236}">
                <a16:creationId xmlns:a16="http://schemas.microsoft.com/office/drawing/2014/main" id="{59BC575D-0E6E-4852-9472-49843D91DB62}"/>
              </a:ext>
            </a:extLst>
          </p:cNvPr>
          <p:cNvSpPr>
            <a:spLocks noGrp="1"/>
          </p:cNvSpPr>
          <p:nvPr>
            <p:ph type="body" sz="quarter" idx="3"/>
          </p:nvPr>
        </p:nvSpPr>
        <p:spPr>
          <a:xfrm>
            <a:off x="6207368" y="1598600"/>
            <a:ext cx="3539885" cy="576262"/>
          </a:xfrm>
        </p:spPr>
        <p:txBody>
          <a:bodyPr/>
          <a:lstStyle/>
          <a:p>
            <a:pPr algn="ctr"/>
            <a:r>
              <a:rPr lang="en-US" dirty="0"/>
              <a:t>Overview</a:t>
            </a:r>
          </a:p>
        </p:txBody>
      </p:sp>
      <p:sp>
        <p:nvSpPr>
          <p:cNvPr id="4" name="Content Placeholder 3">
            <a:extLst>
              <a:ext uri="{FF2B5EF4-FFF2-40B4-BE49-F238E27FC236}">
                <a16:creationId xmlns:a16="http://schemas.microsoft.com/office/drawing/2014/main" id="{88E4BB82-713C-41F8-A689-4C6F5C6DCF8A}"/>
              </a:ext>
            </a:extLst>
          </p:cNvPr>
          <p:cNvSpPr>
            <a:spLocks noGrp="1"/>
          </p:cNvSpPr>
          <p:nvPr>
            <p:ph sz="quarter" idx="4"/>
          </p:nvPr>
        </p:nvSpPr>
        <p:spPr>
          <a:xfrm>
            <a:off x="6076950" y="2737245"/>
            <a:ext cx="3858358" cy="3304117"/>
          </a:xfrm>
        </p:spPr>
        <p:txBody>
          <a:bodyPr/>
          <a:lstStyle/>
          <a:p>
            <a:r>
              <a:rPr lang="en-US" dirty="0"/>
              <a:t>Each component in a VoIP system offers a potential threat for hackers to exploit (Butcher, et al, 2007).</a:t>
            </a:r>
          </a:p>
          <a:p>
            <a:r>
              <a:rPr lang="en-US" dirty="0"/>
              <a:t>Multi-layered security approach is most effective</a:t>
            </a:r>
          </a:p>
          <a:p>
            <a:r>
              <a:rPr lang="en-US" dirty="0"/>
              <a:t>Two security models that provide this approach is Cisco and Nortel</a:t>
            </a:r>
          </a:p>
        </p:txBody>
      </p:sp>
    </p:spTree>
    <p:extLst>
      <p:ext uri="{BB962C8B-B14F-4D97-AF65-F5344CB8AC3E}">
        <p14:creationId xmlns:p14="http://schemas.microsoft.com/office/powerpoint/2010/main" val="1612428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DA8-6B42-4DE2-8989-C305FCE322AB}"/>
              </a:ext>
            </a:extLst>
          </p:cNvPr>
          <p:cNvSpPr>
            <a:spLocks noGrp="1"/>
          </p:cNvSpPr>
          <p:nvPr>
            <p:ph type="title"/>
          </p:nvPr>
        </p:nvSpPr>
        <p:spPr/>
        <p:txBody>
          <a:bodyPr/>
          <a:lstStyle/>
          <a:p>
            <a:r>
              <a:rPr lang="en-US" dirty="0"/>
              <a:t>Future Directions cont.</a:t>
            </a:r>
          </a:p>
        </p:txBody>
      </p:sp>
      <p:sp>
        <p:nvSpPr>
          <p:cNvPr id="3" name="Text Placeholder 2">
            <a:extLst>
              <a:ext uri="{FF2B5EF4-FFF2-40B4-BE49-F238E27FC236}">
                <a16:creationId xmlns:a16="http://schemas.microsoft.com/office/drawing/2014/main" id="{64F2FD7C-1286-4848-B449-759CFC919F3A}"/>
              </a:ext>
            </a:extLst>
          </p:cNvPr>
          <p:cNvSpPr>
            <a:spLocks noGrp="1"/>
          </p:cNvSpPr>
          <p:nvPr>
            <p:ph type="body" idx="1"/>
          </p:nvPr>
        </p:nvSpPr>
        <p:spPr/>
        <p:txBody>
          <a:bodyPr/>
          <a:lstStyle/>
          <a:p>
            <a:pPr algn="ctr"/>
            <a:r>
              <a:rPr lang="en-US" b="1" dirty="0"/>
              <a:t>Upgrade to IoT Devices</a:t>
            </a:r>
          </a:p>
          <a:p>
            <a:endParaRPr lang="en-US" dirty="0"/>
          </a:p>
        </p:txBody>
      </p:sp>
      <p:sp>
        <p:nvSpPr>
          <p:cNvPr id="5" name="Text Placeholder 4">
            <a:extLst>
              <a:ext uri="{FF2B5EF4-FFF2-40B4-BE49-F238E27FC236}">
                <a16:creationId xmlns:a16="http://schemas.microsoft.com/office/drawing/2014/main" id="{AA7FBE5D-7E98-4B80-A05A-6E43F16CEC1E}"/>
              </a:ext>
            </a:extLst>
          </p:cNvPr>
          <p:cNvSpPr>
            <a:spLocks noGrp="1"/>
          </p:cNvSpPr>
          <p:nvPr>
            <p:ph type="body" sz="quarter" idx="3"/>
          </p:nvPr>
        </p:nvSpPr>
        <p:spPr/>
        <p:txBody>
          <a:bodyPr/>
          <a:lstStyle/>
          <a:p>
            <a:r>
              <a:rPr lang="en-US" dirty="0"/>
              <a:t>Benefits</a:t>
            </a:r>
          </a:p>
        </p:txBody>
      </p:sp>
      <p:sp>
        <p:nvSpPr>
          <p:cNvPr id="6" name="Content Placeholder 5">
            <a:extLst>
              <a:ext uri="{FF2B5EF4-FFF2-40B4-BE49-F238E27FC236}">
                <a16:creationId xmlns:a16="http://schemas.microsoft.com/office/drawing/2014/main" id="{3110CB36-CB84-4A28-8F0E-76FF7125BC80}"/>
              </a:ext>
            </a:extLst>
          </p:cNvPr>
          <p:cNvSpPr>
            <a:spLocks noGrp="1"/>
          </p:cNvSpPr>
          <p:nvPr>
            <p:ph sz="quarter" idx="4"/>
          </p:nvPr>
        </p:nvSpPr>
        <p:spPr/>
        <p:txBody>
          <a:bodyPr/>
          <a:lstStyle/>
          <a:p>
            <a:r>
              <a:rPr lang="en-US" dirty="0"/>
              <a:t>Increase power of IoT devices by utilizing VoIP upgrade (</a:t>
            </a:r>
            <a:r>
              <a:rPr lang="en-US" dirty="0" err="1"/>
              <a:t>Callari</a:t>
            </a:r>
            <a:r>
              <a:rPr lang="en-US" dirty="0"/>
              <a:t>, 2016).</a:t>
            </a:r>
          </a:p>
          <a:p>
            <a:r>
              <a:rPr lang="en-US" dirty="0"/>
              <a:t>Provide greater functionality, cost savings, and increased productivity (Mae, 2016).</a:t>
            </a:r>
          </a:p>
          <a:p>
            <a:r>
              <a:rPr lang="en-US" dirty="0"/>
              <a:t>Remotely Control machinery, sync calendars with machines, or send maintenance alerts (Mae, 2016).</a:t>
            </a:r>
          </a:p>
          <a:p>
            <a:endParaRPr lang="en-US" dirty="0"/>
          </a:p>
        </p:txBody>
      </p:sp>
      <p:pic>
        <p:nvPicPr>
          <p:cNvPr id="9" name="Content Placeholder 8">
            <a:extLst>
              <a:ext uri="{FF2B5EF4-FFF2-40B4-BE49-F238E27FC236}">
                <a16:creationId xmlns:a16="http://schemas.microsoft.com/office/drawing/2014/main" id="{453FCB65-50E1-4E31-AF4E-D3C586D12724}"/>
              </a:ext>
            </a:extLst>
          </p:cNvPr>
          <p:cNvPicPr>
            <a:picLocks noGrp="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448730" y="2276219"/>
            <a:ext cx="4012442" cy="4226168"/>
          </a:xfrm>
          <a:prstGeom prst="rect">
            <a:avLst/>
          </a:prstGeom>
          <a:noFill/>
          <a:ln>
            <a:noFill/>
          </a:ln>
        </p:spPr>
      </p:pic>
    </p:spTree>
    <p:extLst>
      <p:ext uri="{BB962C8B-B14F-4D97-AF65-F5344CB8AC3E}">
        <p14:creationId xmlns:p14="http://schemas.microsoft.com/office/powerpoint/2010/main" val="2749400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2D44E-1D1B-4D15-91F4-36856059549F}"/>
              </a:ext>
            </a:extLst>
          </p:cNvPr>
          <p:cNvSpPr>
            <a:spLocks noGrp="1"/>
          </p:cNvSpPr>
          <p:nvPr>
            <p:ph type="title"/>
          </p:nvPr>
        </p:nvSpPr>
        <p:spPr/>
        <p:txBody>
          <a:bodyPr/>
          <a:lstStyle/>
          <a:p>
            <a:r>
              <a:rPr lang="en-US" dirty="0"/>
              <a:t>Future Directions cont.</a:t>
            </a:r>
          </a:p>
        </p:txBody>
      </p:sp>
      <p:sp>
        <p:nvSpPr>
          <p:cNvPr id="3" name="Text Placeholder 2">
            <a:extLst>
              <a:ext uri="{FF2B5EF4-FFF2-40B4-BE49-F238E27FC236}">
                <a16:creationId xmlns:a16="http://schemas.microsoft.com/office/drawing/2014/main" id="{422ED35A-0F87-47E0-A7D6-743F116A5CFF}"/>
              </a:ext>
            </a:extLst>
          </p:cNvPr>
          <p:cNvSpPr>
            <a:spLocks noGrp="1"/>
          </p:cNvSpPr>
          <p:nvPr>
            <p:ph type="body" idx="1"/>
          </p:nvPr>
        </p:nvSpPr>
        <p:spPr/>
        <p:txBody>
          <a:bodyPr/>
          <a:lstStyle/>
          <a:p>
            <a:pPr algn="ctr"/>
            <a:r>
              <a:rPr lang="en-US" b="1" dirty="0"/>
              <a:t>QoS Implementation</a:t>
            </a:r>
          </a:p>
        </p:txBody>
      </p:sp>
      <p:sp>
        <p:nvSpPr>
          <p:cNvPr id="5" name="Text Placeholder 4">
            <a:extLst>
              <a:ext uri="{FF2B5EF4-FFF2-40B4-BE49-F238E27FC236}">
                <a16:creationId xmlns:a16="http://schemas.microsoft.com/office/drawing/2014/main" id="{34FCECEF-C259-4829-BCA0-69F0F9214755}"/>
              </a:ext>
            </a:extLst>
          </p:cNvPr>
          <p:cNvSpPr>
            <a:spLocks noGrp="1"/>
          </p:cNvSpPr>
          <p:nvPr>
            <p:ph type="body" sz="quarter" idx="3"/>
          </p:nvPr>
        </p:nvSpPr>
        <p:spPr/>
        <p:txBody>
          <a:bodyPr/>
          <a:lstStyle/>
          <a:p>
            <a:pPr algn="ctr"/>
            <a:r>
              <a:rPr lang="en-US" dirty="0"/>
              <a:t>Solutions</a:t>
            </a:r>
          </a:p>
        </p:txBody>
      </p:sp>
      <p:sp>
        <p:nvSpPr>
          <p:cNvPr id="8" name="Content Placeholder 7">
            <a:extLst>
              <a:ext uri="{FF2B5EF4-FFF2-40B4-BE49-F238E27FC236}">
                <a16:creationId xmlns:a16="http://schemas.microsoft.com/office/drawing/2014/main" id="{D85A2893-1F22-4807-B312-3EFB02711980}"/>
              </a:ext>
            </a:extLst>
          </p:cNvPr>
          <p:cNvSpPr>
            <a:spLocks noGrp="1"/>
          </p:cNvSpPr>
          <p:nvPr>
            <p:ph sz="quarter" idx="4"/>
          </p:nvPr>
        </p:nvSpPr>
        <p:spPr/>
        <p:txBody>
          <a:bodyPr/>
          <a:lstStyle/>
          <a:p>
            <a:r>
              <a:rPr lang="en-US" dirty="0"/>
              <a:t>Shaping network traffic (</a:t>
            </a:r>
            <a:r>
              <a:rPr lang="en-US" dirty="0" err="1"/>
              <a:t>Cisoc</a:t>
            </a:r>
            <a:r>
              <a:rPr lang="en-US" dirty="0"/>
              <a:t>, 2001)</a:t>
            </a:r>
          </a:p>
          <a:p>
            <a:r>
              <a:rPr lang="en-US" dirty="0"/>
              <a:t>Utilize software defined networking (IETF, 2015)</a:t>
            </a:r>
          </a:p>
          <a:p>
            <a:endParaRPr lang="en-US" dirty="0"/>
          </a:p>
          <a:p>
            <a:r>
              <a:rPr lang="en-US" dirty="0"/>
              <a:t>For Charlie’s Manufacturing size, shaping network traffic would be the best solution</a:t>
            </a:r>
          </a:p>
        </p:txBody>
      </p:sp>
      <p:pic>
        <p:nvPicPr>
          <p:cNvPr id="9" name="Content Placeholder 6">
            <a:extLst>
              <a:ext uri="{FF2B5EF4-FFF2-40B4-BE49-F238E27FC236}">
                <a16:creationId xmlns:a16="http://schemas.microsoft.com/office/drawing/2014/main" id="{9A857E09-E571-4075-BCA6-32CCCD3E86ED}"/>
              </a:ext>
            </a:extLst>
          </p:cNvPr>
          <p:cNvPicPr>
            <a:picLocks noGrp="1" noChangeAspect="1"/>
          </p:cNvPicPr>
          <p:nvPr>
            <p:ph sz="half" idx="2"/>
          </p:nvPr>
        </p:nvPicPr>
        <p:blipFill>
          <a:blip r:embed="rId2"/>
          <a:stretch>
            <a:fillRect/>
          </a:stretch>
        </p:blipFill>
        <p:spPr>
          <a:xfrm>
            <a:off x="675744" y="2736850"/>
            <a:ext cx="3464898" cy="3968750"/>
          </a:xfrm>
          <a:prstGeom prst="rect">
            <a:avLst/>
          </a:prstGeom>
        </p:spPr>
      </p:pic>
    </p:spTree>
    <p:extLst>
      <p:ext uri="{BB962C8B-B14F-4D97-AF65-F5344CB8AC3E}">
        <p14:creationId xmlns:p14="http://schemas.microsoft.com/office/powerpoint/2010/main" val="3560742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C403E-414C-4497-9FD4-49FF2733F6B9}"/>
              </a:ext>
            </a:extLst>
          </p:cNvPr>
          <p:cNvSpPr>
            <a:spLocks noGrp="1"/>
          </p:cNvSpPr>
          <p:nvPr>
            <p:ph type="title"/>
          </p:nvPr>
        </p:nvSpPr>
        <p:spPr/>
        <p:txBody>
          <a:bodyPr/>
          <a:lstStyle/>
          <a:p>
            <a:r>
              <a:rPr lang="en-US" i="1"/>
              <a:t>Explain why you chose this project and how it is novel in its approach.</a:t>
            </a:r>
          </a:p>
        </p:txBody>
      </p:sp>
      <p:sp>
        <p:nvSpPr>
          <p:cNvPr id="3" name="Content Placeholder 2">
            <a:extLst>
              <a:ext uri="{FF2B5EF4-FFF2-40B4-BE49-F238E27FC236}">
                <a16:creationId xmlns:a16="http://schemas.microsoft.com/office/drawing/2014/main" id="{44AC9EBB-B827-4906-800A-AFAFD45861CF}"/>
              </a:ext>
            </a:extLst>
          </p:cNvPr>
          <p:cNvSpPr>
            <a:spLocks noGrp="1"/>
          </p:cNvSpPr>
          <p:nvPr>
            <p:ph sz="half" idx="1"/>
          </p:nvPr>
        </p:nvSpPr>
        <p:spPr/>
        <p:txBody>
          <a:bodyPr/>
          <a:lstStyle/>
          <a:p>
            <a:r>
              <a:rPr lang="en-US"/>
              <a:t>Learn new concepts relevant to today’s workforce</a:t>
            </a:r>
          </a:p>
          <a:p>
            <a:pPr lvl="1"/>
            <a:r>
              <a:rPr lang="en-US"/>
              <a:t>Ready for real world project</a:t>
            </a:r>
          </a:p>
          <a:p>
            <a:r>
              <a:rPr lang="en-US"/>
              <a:t>Unique security exposure to a network</a:t>
            </a:r>
          </a:p>
        </p:txBody>
      </p:sp>
      <p:sp>
        <p:nvSpPr>
          <p:cNvPr id="4" name="Content Placeholder 3">
            <a:extLst>
              <a:ext uri="{FF2B5EF4-FFF2-40B4-BE49-F238E27FC236}">
                <a16:creationId xmlns:a16="http://schemas.microsoft.com/office/drawing/2014/main" id="{8515962D-B84C-44A8-8376-D337249C44E9}"/>
              </a:ext>
            </a:extLst>
          </p:cNvPr>
          <p:cNvSpPr>
            <a:spLocks noGrp="1"/>
          </p:cNvSpPr>
          <p:nvPr>
            <p:ph sz="half" idx="2"/>
          </p:nvPr>
        </p:nvSpPr>
        <p:spPr/>
        <p:txBody>
          <a:bodyPr>
            <a:normAutofit/>
          </a:bodyPr>
          <a:lstStyle/>
          <a:p>
            <a:pPr marL="0" indent="0">
              <a:lnSpc>
                <a:spcPct val="150000"/>
              </a:lnSpc>
              <a:buNone/>
            </a:pPr>
            <a:r>
              <a:rPr lang="en-US" i="1"/>
              <a:t>As voice transitions to yet another application on the never ending expanse of Everything over IP (</a:t>
            </a:r>
            <a:r>
              <a:rPr lang="en-US" i="1" err="1"/>
              <a:t>EoIP</a:t>
            </a:r>
            <a:r>
              <a:rPr lang="en-US" i="1"/>
              <a:t>) technicians who are not familiar of the technology can unravel a complex network due to misconfiguration.</a:t>
            </a:r>
          </a:p>
        </p:txBody>
      </p:sp>
    </p:spTree>
    <p:extLst>
      <p:ext uri="{BB962C8B-B14F-4D97-AF65-F5344CB8AC3E}">
        <p14:creationId xmlns:p14="http://schemas.microsoft.com/office/powerpoint/2010/main" val="2271334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66471-239A-45F0-A46F-F4A87CB6CF82}"/>
              </a:ext>
            </a:extLst>
          </p:cNvPr>
          <p:cNvSpPr>
            <a:spLocks noGrp="1"/>
          </p:cNvSpPr>
          <p:nvPr>
            <p:ph type="title"/>
          </p:nvPr>
        </p:nvSpPr>
        <p:spPr/>
        <p:txBody>
          <a:bodyPr/>
          <a:lstStyle/>
          <a:p>
            <a:r>
              <a:rPr lang="en-US" i="1"/>
              <a:t>Discuss the major challenges you faced and how you solved them</a:t>
            </a:r>
          </a:p>
        </p:txBody>
      </p:sp>
      <p:sp>
        <p:nvSpPr>
          <p:cNvPr id="4" name="Text Placeholder 3">
            <a:extLst>
              <a:ext uri="{FF2B5EF4-FFF2-40B4-BE49-F238E27FC236}">
                <a16:creationId xmlns:a16="http://schemas.microsoft.com/office/drawing/2014/main" id="{1E436422-3C1D-4E22-BFA7-9CBA201D810A}"/>
              </a:ext>
            </a:extLst>
          </p:cNvPr>
          <p:cNvSpPr>
            <a:spLocks noGrp="1"/>
          </p:cNvSpPr>
          <p:nvPr>
            <p:ph type="body" idx="1"/>
          </p:nvPr>
        </p:nvSpPr>
        <p:spPr/>
        <p:txBody>
          <a:bodyPr/>
          <a:lstStyle/>
          <a:p>
            <a:r>
              <a:rPr lang="en-US"/>
              <a:t>Challenges	</a:t>
            </a:r>
          </a:p>
        </p:txBody>
      </p:sp>
      <p:sp>
        <p:nvSpPr>
          <p:cNvPr id="3" name="Content Placeholder 2">
            <a:extLst>
              <a:ext uri="{FF2B5EF4-FFF2-40B4-BE49-F238E27FC236}">
                <a16:creationId xmlns:a16="http://schemas.microsoft.com/office/drawing/2014/main" id="{6FD2CB51-6314-4CCC-AC29-CCBCFD4C986B}"/>
              </a:ext>
            </a:extLst>
          </p:cNvPr>
          <p:cNvSpPr>
            <a:spLocks noGrp="1"/>
          </p:cNvSpPr>
          <p:nvPr>
            <p:ph sz="half" idx="2"/>
          </p:nvPr>
        </p:nvSpPr>
        <p:spPr/>
        <p:txBody>
          <a:bodyPr/>
          <a:lstStyle/>
          <a:p>
            <a:r>
              <a:rPr lang="en-US"/>
              <a:t>Schedule Conflicts</a:t>
            </a:r>
          </a:p>
          <a:p>
            <a:r>
              <a:rPr lang="en-US"/>
              <a:t>Workload balance</a:t>
            </a:r>
          </a:p>
          <a:p>
            <a:r>
              <a:rPr lang="en-US"/>
              <a:t>Family emergencies</a:t>
            </a:r>
          </a:p>
          <a:p>
            <a:r>
              <a:rPr lang="en-US"/>
              <a:t>Out of town obligations</a:t>
            </a:r>
          </a:p>
          <a:p>
            <a:r>
              <a:rPr lang="en-US"/>
              <a:t>Short a team member</a:t>
            </a:r>
          </a:p>
          <a:p>
            <a:r>
              <a:rPr lang="en-US"/>
              <a:t>Unfamiliarity with topic</a:t>
            </a:r>
          </a:p>
        </p:txBody>
      </p:sp>
      <p:sp>
        <p:nvSpPr>
          <p:cNvPr id="5" name="Text Placeholder 4">
            <a:extLst>
              <a:ext uri="{FF2B5EF4-FFF2-40B4-BE49-F238E27FC236}">
                <a16:creationId xmlns:a16="http://schemas.microsoft.com/office/drawing/2014/main" id="{610739B7-6D4A-4201-B511-3C690C686BDC}"/>
              </a:ext>
            </a:extLst>
          </p:cNvPr>
          <p:cNvSpPr>
            <a:spLocks noGrp="1"/>
          </p:cNvSpPr>
          <p:nvPr>
            <p:ph type="body" sz="quarter" idx="3"/>
          </p:nvPr>
        </p:nvSpPr>
        <p:spPr/>
        <p:txBody>
          <a:bodyPr/>
          <a:lstStyle/>
          <a:p>
            <a:r>
              <a:rPr lang="en-US"/>
              <a:t>Solutions</a:t>
            </a:r>
          </a:p>
        </p:txBody>
      </p:sp>
      <p:sp>
        <p:nvSpPr>
          <p:cNvPr id="6" name="Content Placeholder 5">
            <a:extLst>
              <a:ext uri="{FF2B5EF4-FFF2-40B4-BE49-F238E27FC236}">
                <a16:creationId xmlns:a16="http://schemas.microsoft.com/office/drawing/2014/main" id="{D96DE362-26C4-4E16-A08B-1D5ED60D9486}"/>
              </a:ext>
            </a:extLst>
          </p:cNvPr>
          <p:cNvSpPr>
            <a:spLocks noGrp="1"/>
          </p:cNvSpPr>
          <p:nvPr>
            <p:ph sz="quarter" idx="4"/>
          </p:nvPr>
        </p:nvSpPr>
        <p:spPr/>
        <p:txBody>
          <a:bodyPr/>
          <a:lstStyle/>
          <a:p>
            <a:r>
              <a:rPr lang="en-US"/>
              <a:t>Communication</a:t>
            </a:r>
          </a:p>
          <a:p>
            <a:pPr lvl="1"/>
            <a:r>
              <a:rPr lang="en-US"/>
              <a:t>Email</a:t>
            </a:r>
          </a:p>
          <a:p>
            <a:pPr lvl="1"/>
            <a:r>
              <a:rPr lang="en-US"/>
              <a:t>Meeting minutes</a:t>
            </a:r>
          </a:p>
          <a:p>
            <a:pPr lvl="1"/>
            <a:r>
              <a:rPr lang="en-US"/>
              <a:t>Business Skype</a:t>
            </a:r>
          </a:p>
          <a:p>
            <a:r>
              <a:rPr lang="en-US"/>
              <a:t>Divide work as needed</a:t>
            </a:r>
          </a:p>
        </p:txBody>
      </p:sp>
    </p:spTree>
    <p:extLst>
      <p:ext uri="{BB962C8B-B14F-4D97-AF65-F5344CB8AC3E}">
        <p14:creationId xmlns:p14="http://schemas.microsoft.com/office/powerpoint/2010/main" val="4107686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8113-3139-4760-A413-7771CCB390DB}"/>
              </a:ext>
            </a:extLst>
          </p:cNvPr>
          <p:cNvSpPr>
            <a:spLocks noGrp="1"/>
          </p:cNvSpPr>
          <p:nvPr>
            <p:ph type="title"/>
            <p:extLst>
              <p:ext uri="{D42A27DB-BD31-4B8C-83A1-F6EECF244321}">
                <p14:modId xmlns:p14="http://schemas.microsoft.com/office/powerpoint/2010/main" val="1550330039"/>
              </p:ext>
            </p:extLst>
          </p:nvPr>
        </p:nvSpPr>
        <p:spPr/>
        <p:txBody>
          <a:bodyPr/>
          <a:lstStyle/>
          <a:p>
            <a:r>
              <a:rPr lang="en-US"/>
              <a:t>Demonstration of Installation  </a:t>
            </a:r>
          </a:p>
        </p:txBody>
      </p:sp>
      <p:sp>
        <p:nvSpPr>
          <p:cNvPr id="3" name="Content Placeholder 2">
            <a:extLst>
              <a:ext uri="{FF2B5EF4-FFF2-40B4-BE49-F238E27FC236}">
                <a16:creationId xmlns:a16="http://schemas.microsoft.com/office/drawing/2014/main" id="{5E8FEDDC-F430-49F9-8A7E-EB38A5AE8036}"/>
              </a:ext>
            </a:extLst>
          </p:cNvPr>
          <p:cNvSpPr>
            <a:spLocks noGrp="1"/>
          </p:cNvSpPr>
          <p:nvPr>
            <p:ph idx="1"/>
            <p:extLst>
              <p:ext uri="{D42A27DB-BD31-4B8C-83A1-F6EECF244321}">
                <p14:modId xmlns:p14="http://schemas.microsoft.com/office/powerpoint/2010/main" val="1302996793"/>
              </p:ext>
            </p:extLst>
          </p:nvPr>
        </p:nvSpPr>
        <p:spPr/>
        <p:txBody>
          <a:bodyPr vert="horz" lIns="91440" tIns="45720" rIns="91440" bIns="45720" rtlCol="0" anchor="t">
            <a:normAutofit/>
          </a:bodyPr>
          <a:lstStyle/>
          <a:p>
            <a:r>
              <a:rPr lang="en-US" dirty="0">
                <a:solidFill>
                  <a:srgbClr val="1155CC"/>
                </a:solidFill>
                <a:latin typeface="Calibri"/>
                <a:hlinkClick r:id="rId2"/>
              </a:rPr>
              <a:t>https://youtu.be/gF1l12BWMZI</a:t>
            </a:r>
          </a:p>
          <a:p>
            <a:pPr marL="0" indent="0">
              <a:buNone/>
            </a:pPr>
            <a:endParaRPr lang="en-US" dirty="0">
              <a:solidFill>
                <a:srgbClr val="1155CC"/>
              </a:solidFill>
              <a:latin typeface="Calibri"/>
            </a:endParaRPr>
          </a:p>
        </p:txBody>
      </p:sp>
    </p:spTree>
    <p:extLst>
      <p:ext uri="{BB962C8B-B14F-4D97-AF65-F5344CB8AC3E}">
        <p14:creationId xmlns:p14="http://schemas.microsoft.com/office/powerpoint/2010/main" val="592227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DD29E-3887-43B8-BE52-60EE77B4F722}"/>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21457DD7-F9A0-4617-A228-13A2D0C05BC0}"/>
              </a:ext>
            </a:extLst>
          </p:cNvPr>
          <p:cNvSpPr>
            <a:spLocks noGrp="1"/>
          </p:cNvSpPr>
          <p:nvPr>
            <p:ph idx="1"/>
          </p:nvPr>
        </p:nvSpPr>
        <p:spPr>
          <a:xfrm>
            <a:off x="677334" y="1257300"/>
            <a:ext cx="8333316" cy="5257800"/>
          </a:xfrm>
        </p:spPr>
        <p:txBody>
          <a:bodyPr>
            <a:normAutofit fontScale="92500" lnSpcReduction="20000"/>
          </a:bodyPr>
          <a:lstStyle/>
          <a:p>
            <a:pPr marL="457200" indent="-457200">
              <a:buNone/>
            </a:pPr>
            <a:r>
              <a:rPr lang="en-US" dirty="0"/>
              <a:t>Butcher, D., Li, X., &amp; Guo, J. (2007). </a:t>
            </a:r>
            <a:r>
              <a:rPr lang="en-US" i="1" dirty="0"/>
              <a:t>Security challenge and defense in VoIP infrastructures. </a:t>
            </a:r>
            <a:r>
              <a:rPr lang="en-US" dirty="0"/>
              <a:t>IEEE Transactions on Systems, Man, and Cybernetics, Part C (Applications and Reviews), 37(6), 1152-1162.</a:t>
            </a:r>
          </a:p>
          <a:p>
            <a:pPr marL="457200" indent="-457200">
              <a:buNone/>
            </a:pPr>
            <a:r>
              <a:rPr lang="en-US" dirty="0"/>
              <a:t>Callari, R. (2016, January 21). </a:t>
            </a:r>
            <a:r>
              <a:rPr lang="en-US" i="1" dirty="0"/>
              <a:t>IoT and VoIP are talking to each other. </a:t>
            </a:r>
            <a:r>
              <a:rPr lang="en-US" dirty="0"/>
              <a:t>Retrieved on June 24, 2016 from https://telzio.com/blog/iot-voip-are-talking-to-each-other/</a:t>
            </a:r>
          </a:p>
          <a:p>
            <a:pPr marL="457200" indent="-457200">
              <a:buNone/>
            </a:pPr>
            <a:r>
              <a:rPr lang="en-US" dirty="0"/>
              <a:t>Cisco. (2001, April 13). Quality of Service for Voice over IP. Retrieved from Cisco Support : http://www.cisco.com/c/en/us/td/docs/ios/solutions_docs/qos_solutions/QoSVoIP/QoSVoIP.html#wp1015327</a:t>
            </a:r>
          </a:p>
          <a:p>
            <a:pPr marL="457200" indent="-457200">
              <a:buNone/>
            </a:pPr>
            <a:r>
              <a:rPr lang="en-US" dirty="0"/>
              <a:t>IETF. (2015). Software-Defined Networking (SDN): Layers and Architecture Terminology (RFC 7426). IETF. Retrieved from https://www.rfc-editor.org/rfc/pdfrfc/rfc7426.txt.pdf</a:t>
            </a:r>
          </a:p>
          <a:p>
            <a:pPr marL="457200" indent="-457200">
              <a:buNone/>
            </a:pPr>
            <a:r>
              <a:rPr lang="en-US" dirty="0"/>
              <a:t>Mae, I. (2016, September 12). </a:t>
            </a:r>
            <a:r>
              <a:rPr lang="en-US" i="1" dirty="0"/>
              <a:t>VoIP and the internet of Things: can they transform your business?</a:t>
            </a:r>
            <a:r>
              <a:rPr lang="en-US" dirty="0"/>
              <a:t> Retrieved on June 20, 2016 from https://www.voipreview.org/blog/voip-and-internet-things-can-they-transform-your-business</a:t>
            </a:r>
          </a:p>
          <a:p>
            <a:pPr marL="457200" indent="-457200">
              <a:buNone/>
            </a:pPr>
            <a:r>
              <a:rPr lang="en-US" dirty="0"/>
              <a:t>Werbach, K. (2014, June).</a:t>
            </a:r>
            <a:r>
              <a:rPr lang="en-US" i="1" dirty="0"/>
              <a:t> No </a:t>
            </a:r>
            <a:r>
              <a:rPr lang="en-US" i="1" dirty="0" err="1"/>
              <a:t>Dialtone</a:t>
            </a:r>
            <a:r>
              <a:rPr lang="en-US" i="1" dirty="0"/>
              <a:t>: The End of the Public Switched Telephone Network. </a:t>
            </a:r>
            <a:r>
              <a:rPr lang="en-US" dirty="0"/>
              <a:t>FEDERAL COMMUNICATIONS LAW JOURNAL, 66(2). Retrieved from http://www.fclj.org/wp-content/uploads/2014/06/66.2.1_Werbach-Final.pdf</a:t>
            </a:r>
          </a:p>
        </p:txBody>
      </p:sp>
    </p:spTree>
    <p:extLst>
      <p:ext uri="{BB962C8B-B14F-4D97-AF65-F5344CB8AC3E}">
        <p14:creationId xmlns:p14="http://schemas.microsoft.com/office/powerpoint/2010/main" val="2948187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DA6B4-BD38-4075-BC74-5F717FC4FA83}"/>
              </a:ext>
            </a:extLst>
          </p:cNvPr>
          <p:cNvSpPr>
            <a:spLocks noGrp="1"/>
          </p:cNvSpPr>
          <p:nvPr>
            <p:ph type="title"/>
          </p:nvPr>
        </p:nvSpPr>
        <p:spPr/>
        <p:txBody>
          <a:bodyPr/>
          <a:lstStyle/>
          <a:p>
            <a:r>
              <a:rPr lang="en-US"/>
              <a:t>Questions?</a:t>
            </a:r>
          </a:p>
        </p:txBody>
      </p:sp>
      <p:sp>
        <p:nvSpPr>
          <p:cNvPr id="3" name="Text Placeholder 2">
            <a:extLst>
              <a:ext uri="{FF2B5EF4-FFF2-40B4-BE49-F238E27FC236}">
                <a16:creationId xmlns:a16="http://schemas.microsoft.com/office/drawing/2014/main" id="{BEA2EED4-CF91-4995-B2A9-8A2817CB3D9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13399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3B0C5-3B8B-41C7-A3BE-435A86DBDEBE}"/>
              </a:ext>
            </a:extLst>
          </p:cNvPr>
          <p:cNvSpPr>
            <a:spLocks noGrp="1"/>
          </p:cNvSpPr>
          <p:nvPr>
            <p:ph type="title"/>
          </p:nvPr>
        </p:nvSpPr>
        <p:spPr/>
        <p:txBody>
          <a:bodyPr/>
          <a:lstStyle/>
          <a:p>
            <a:r>
              <a:rPr lang="en-US" dirty="0"/>
              <a:t>VoIP Solutions LLC, Team 2</a:t>
            </a:r>
          </a:p>
        </p:txBody>
      </p:sp>
      <p:graphicFrame>
        <p:nvGraphicFramePr>
          <p:cNvPr id="9" name="Content Placeholder 8">
            <a:extLst>
              <a:ext uri="{FF2B5EF4-FFF2-40B4-BE49-F238E27FC236}">
                <a16:creationId xmlns:a16="http://schemas.microsoft.com/office/drawing/2014/main" id="{67EA81C1-05CC-4317-BD83-7E3B022D620F}"/>
              </a:ext>
            </a:extLst>
          </p:cNvPr>
          <p:cNvGraphicFramePr>
            <a:graphicFrameLocks noGrp="1"/>
          </p:cNvGraphicFramePr>
          <p:nvPr>
            <p:ph idx="1"/>
            <p:extLst>
              <p:ext uri="{D42A27DB-BD31-4B8C-83A1-F6EECF244321}">
                <p14:modId xmlns:p14="http://schemas.microsoft.com/office/powerpoint/2010/main" val="1031877367"/>
              </p:ext>
            </p:extLst>
          </p:nvPr>
        </p:nvGraphicFramePr>
        <p:xfrm>
          <a:off x="677334" y="1357163"/>
          <a:ext cx="10035583" cy="4858335"/>
        </p:xfrm>
        <a:graphic>
          <a:graphicData uri="http://schemas.openxmlformats.org/drawingml/2006/table">
            <a:tbl>
              <a:tblPr firstRow="1" bandRow="1">
                <a:tableStyleId>{5C22544A-7EE6-4342-B048-85BDC9FD1C3A}</a:tableStyleId>
              </a:tblPr>
              <a:tblGrid>
                <a:gridCol w="1460295">
                  <a:extLst>
                    <a:ext uri="{9D8B030D-6E8A-4147-A177-3AD203B41FA5}">
                      <a16:colId xmlns:a16="http://schemas.microsoft.com/office/drawing/2014/main" val="3549309954"/>
                    </a:ext>
                  </a:extLst>
                </a:gridCol>
                <a:gridCol w="1616224">
                  <a:extLst>
                    <a:ext uri="{9D8B030D-6E8A-4147-A177-3AD203B41FA5}">
                      <a16:colId xmlns:a16="http://schemas.microsoft.com/office/drawing/2014/main" val="1152200936"/>
                    </a:ext>
                  </a:extLst>
                </a:gridCol>
                <a:gridCol w="2671420">
                  <a:extLst>
                    <a:ext uri="{9D8B030D-6E8A-4147-A177-3AD203B41FA5}">
                      <a16:colId xmlns:a16="http://schemas.microsoft.com/office/drawing/2014/main" val="1465362236"/>
                    </a:ext>
                  </a:extLst>
                </a:gridCol>
                <a:gridCol w="2143822">
                  <a:extLst>
                    <a:ext uri="{9D8B030D-6E8A-4147-A177-3AD203B41FA5}">
                      <a16:colId xmlns:a16="http://schemas.microsoft.com/office/drawing/2014/main" val="3929107213"/>
                    </a:ext>
                  </a:extLst>
                </a:gridCol>
                <a:gridCol w="2143822">
                  <a:extLst>
                    <a:ext uri="{9D8B030D-6E8A-4147-A177-3AD203B41FA5}">
                      <a16:colId xmlns:a16="http://schemas.microsoft.com/office/drawing/2014/main" val="3173037169"/>
                    </a:ext>
                  </a:extLst>
                </a:gridCol>
              </a:tblGrid>
              <a:tr h="442218">
                <a:tc>
                  <a:txBody>
                    <a:bodyPr/>
                    <a:lstStyle/>
                    <a:p>
                      <a:pPr marL="0" marR="0">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Name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b="1">
                          <a:effectLst/>
                          <a:latin typeface="Calibri" panose="020F0502020204030204" pitchFamily="34" charset="0"/>
                          <a:ea typeface="Times New Roman" panose="02020603050405020304" pitchFamily="18" charset="0"/>
                          <a:cs typeface="Times New Roman" panose="02020603050405020304" pitchFamily="18" charset="0"/>
                        </a:rPr>
                        <a:t>Role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b="1">
                          <a:effectLst/>
                          <a:latin typeface="Calibri" panose="020F0502020204030204" pitchFamily="34" charset="0"/>
                          <a:ea typeface="Times New Roman" panose="02020603050405020304" pitchFamily="18" charset="0"/>
                          <a:cs typeface="Times New Roman" panose="02020603050405020304" pitchFamily="18" charset="0"/>
                        </a:rPr>
                        <a:t>Responsibilities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b="1">
                          <a:effectLst/>
                          <a:latin typeface="Calibri" panose="020F0502020204030204" pitchFamily="34" charset="0"/>
                          <a:ea typeface="Times New Roman" panose="02020603050405020304" pitchFamily="18" charset="0"/>
                          <a:cs typeface="Times New Roman" panose="02020603050405020304" pitchFamily="18" charset="0"/>
                        </a:rPr>
                        <a:t>Skills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b="1">
                          <a:effectLst/>
                          <a:latin typeface="Calibri" panose="020F0502020204030204" pitchFamily="34" charset="0"/>
                          <a:ea typeface="Times New Roman" panose="02020603050405020304" pitchFamily="18" charset="0"/>
                          <a:cs typeface="Times New Roman" panose="02020603050405020304" pitchFamily="18" charset="0"/>
                        </a:rPr>
                        <a:t>Attributes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45569396"/>
                  </a:ext>
                </a:extLst>
              </a:tr>
              <a:tr h="1962719">
                <a:tc>
                  <a:txBody>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Dawn Bissell</a:t>
                      </a:r>
                    </a:p>
                  </a:txBody>
                  <a:tcPr marL="68580" marR="68580" marT="0" marB="0"/>
                </a:tc>
                <a:tc>
                  <a:txBody>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Project Manager</a:t>
                      </a:r>
                    </a:p>
                  </a:txBody>
                  <a:tcPr marL="68580" marR="68580" marT="0" marB="0"/>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Facilitate team communication. Perform quality control of deliverables. Provide documentation and help where needed on deliverables.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Quality Control, Virtual Machines, Windows System Administration</a:t>
                      </a:r>
                    </a:p>
                  </a:txBody>
                  <a:tcPr marL="68580" marR="68580" marT="0" marB="0"/>
                </a:tc>
                <a:tc>
                  <a:txBody>
                    <a:bodyPr/>
                    <a:lstStyle/>
                    <a:p>
                      <a:pPr marL="0" marR="0">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Detailed oriented, Introverted, Opened minded, Myers-Briggs: INTP-T</a:t>
                      </a:r>
                    </a:p>
                  </a:txBody>
                  <a:tcPr marL="68580" marR="68580" marT="0" marB="0"/>
                </a:tc>
                <a:extLst>
                  <a:ext uri="{0D108BD9-81ED-4DB2-BD59-A6C34878D82A}">
                    <a16:rowId xmlns:a16="http://schemas.microsoft.com/office/drawing/2014/main" val="817471015"/>
                  </a:ext>
                </a:extLst>
              </a:tr>
              <a:tr h="981359">
                <a:tc>
                  <a:txBody>
                    <a:bodyPr/>
                    <a:lstStyle/>
                    <a:p>
                      <a:pPr marL="0" marR="0">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Michael Hristovski</a:t>
                      </a:r>
                    </a:p>
                  </a:txBody>
                  <a:tcPr marL="68580" marR="68580" marT="0" marB="0"/>
                </a:tc>
                <a:tc>
                  <a:txBody>
                    <a:bodyPr/>
                    <a:lstStyle/>
                    <a:p>
                      <a:pPr marL="0" marR="0">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Team Member</a:t>
                      </a:r>
                    </a:p>
                  </a:txBody>
                  <a:tcPr marL="68580" marR="68580" marT="0" marB="0"/>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Provide networking and help where needed on deliverables.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Networking, Virtual Machines, Cabling</a:t>
                      </a:r>
                    </a:p>
                  </a:txBody>
                  <a:tcPr marL="68580" marR="68580" marT="0" marB="0"/>
                </a:tc>
                <a:tc>
                  <a:txBody>
                    <a:bodyPr/>
                    <a:lstStyle/>
                    <a:p>
                      <a:pPr marL="0" marR="0">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Detailed, critical thinker, organized</a:t>
                      </a:r>
                    </a:p>
                  </a:txBody>
                  <a:tcPr marL="68580" marR="68580" marT="0" marB="0"/>
                </a:tc>
                <a:extLst>
                  <a:ext uri="{0D108BD9-81ED-4DB2-BD59-A6C34878D82A}">
                    <a16:rowId xmlns:a16="http://schemas.microsoft.com/office/drawing/2014/main" val="44347044"/>
                  </a:ext>
                </a:extLst>
              </a:tr>
              <a:tr h="1472039">
                <a:tc>
                  <a:txBody>
                    <a:bodyPr/>
                    <a:lstStyle/>
                    <a:p>
                      <a:pPr marL="0" marR="0">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Tom Troup</a:t>
                      </a:r>
                    </a:p>
                  </a:txBody>
                  <a:tcPr marL="68580" marR="68580" marT="0" marB="0"/>
                </a:tc>
                <a:tc>
                  <a:txBody>
                    <a:bodyPr/>
                    <a:lstStyle/>
                    <a:p>
                      <a:pPr marL="0" marR="0">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Team Member</a:t>
                      </a:r>
                    </a:p>
                  </a:txBody>
                  <a:tcPr marL="68580" marR="68580" marT="0" marB="0"/>
                </a:tc>
                <a:tc>
                  <a:txBody>
                    <a:bodyPr/>
                    <a:lstStyle/>
                    <a:p>
                      <a:pPr marL="0" marR="0">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main contact for VoIP related technology, help develop deliverables and help where needed.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Traditional and IP Telecommunications, Networking, and Interior Wiring</a:t>
                      </a:r>
                    </a:p>
                  </a:txBody>
                  <a:tcPr marL="68580" marR="68580" marT="0" marB="0"/>
                </a:tc>
                <a:tc>
                  <a:txBody>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Quiet and reserved, big picture thinker</a:t>
                      </a:r>
                    </a:p>
                  </a:txBody>
                  <a:tcPr marL="68580" marR="68580" marT="0" marB="0"/>
                </a:tc>
                <a:extLst>
                  <a:ext uri="{0D108BD9-81ED-4DB2-BD59-A6C34878D82A}">
                    <a16:rowId xmlns:a16="http://schemas.microsoft.com/office/drawing/2014/main" val="1710153421"/>
                  </a:ext>
                </a:extLst>
              </a:tr>
            </a:tbl>
          </a:graphicData>
        </a:graphic>
      </p:graphicFrame>
    </p:spTree>
    <p:extLst>
      <p:ext uri="{BB962C8B-B14F-4D97-AF65-F5344CB8AC3E}">
        <p14:creationId xmlns:p14="http://schemas.microsoft.com/office/powerpoint/2010/main" val="870422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0D845-F04B-4661-80C1-41276F3C4511}"/>
              </a:ext>
            </a:extLst>
          </p:cNvPr>
          <p:cNvSpPr>
            <a:spLocks noGrp="1"/>
          </p:cNvSpPr>
          <p:nvPr>
            <p:ph type="title"/>
          </p:nvPr>
        </p:nvSpPr>
        <p:spPr/>
        <p:txBody>
          <a:bodyPr/>
          <a:lstStyle/>
          <a:p>
            <a:r>
              <a:rPr lang="en-US" dirty="0"/>
              <a:t>Response to Reviewers</a:t>
            </a:r>
          </a:p>
        </p:txBody>
      </p:sp>
      <p:sp>
        <p:nvSpPr>
          <p:cNvPr id="3" name="Text Placeholder 2">
            <a:extLst>
              <a:ext uri="{FF2B5EF4-FFF2-40B4-BE49-F238E27FC236}">
                <a16:creationId xmlns:a16="http://schemas.microsoft.com/office/drawing/2014/main" id="{484BC0C8-A407-458A-A149-345958912816}"/>
              </a:ext>
            </a:extLst>
          </p:cNvPr>
          <p:cNvSpPr>
            <a:spLocks noGrp="1"/>
          </p:cNvSpPr>
          <p:nvPr>
            <p:ph type="body" idx="1"/>
          </p:nvPr>
        </p:nvSpPr>
        <p:spPr/>
        <p:txBody>
          <a:bodyPr/>
          <a:lstStyle/>
          <a:p>
            <a:r>
              <a:rPr lang="en-US" dirty="0"/>
              <a:t>Summary</a:t>
            </a:r>
          </a:p>
        </p:txBody>
      </p:sp>
      <p:sp>
        <p:nvSpPr>
          <p:cNvPr id="4" name="Content Placeholder 3">
            <a:extLst>
              <a:ext uri="{FF2B5EF4-FFF2-40B4-BE49-F238E27FC236}">
                <a16:creationId xmlns:a16="http://schemas.microsoft.com/office/drawing/2014/main" id="{A666B441-3CAA-41DB-B7A5-2971C41AFAE8}"/>
              </a:ext>
            </a:extLst>
          </p:cNvPr>
          <p:cNvSpPr>
            <a:spLocks noGrp="1"/>
          </p:cNvSpPr>
          <p:nvPr>
            <p:ph sz="half" idx="2"/>
          </p:nvPr>
        </p:nvSpPr>
        <p:spPr/>
        <p:txBody>
          <a:bodyPr/>
          <a:lstStyle/>
          <a:p>
            <a:r>
              <a:rPr lang="en-US" dirty="0"/>
              <a:t>Overall, positive feedback. The presentation was originally lacking in references which was pointed out consistently.</a:t>
            </a:r>
          </a:p>
          <a:p>
            <a:r>
              <a:rPr lang="en-US" dirty="0"/>
              <a:t> Furthermore, two reviewers marked our presentation as “inadequate” or “needs work” because they did not like the presenter notes added to the notes section below the slides. </a:t>
            </a:r>
          </a:p>
        </p:txBody>
      </p:sp>
      <p:sp>
        <p:nvSpPr>
          <p:cNvPr id="5" name="Text Placeholder 4">
            <a:extLst>
              <a:ext uri="{FF2B5EF4-FFF2-40B4-BE49-F238E27FC236}">
                <a16:creationId xmlns:a16="http://schemas.microsoft.com/office/drawing/2014/main" id="{7310723B-A9DE-402E-8E5A-EFB44D7396F6}"/>
              </a:ext>
            </a:extLst>
          </p:cNvPr>
          <p:cNvSpPr>
            <a:spLocks noGrp="1"/>
          </p:cNvSpPr>
          <p:nvPr>
            <p:ph type="body" sz="quarter" idx="3"/>
          </p:nvPr>
        </p:nvSpPr>
        <p:spPr/>
        <p:txBody>
          <a:bodyPr/>
          <a:lstStyle/>
          <a:p>
            <a:r>
              <a:rPr lang="en-US" dirty="0"/>
              <a:t>Items Addressed</a:t>
            </a:r>
          </a:p>
        </p:txBody>
      </p:sp>
      <p:sp>
        <p:nvSpPr>
          <p:cNvPr id="6" name="Content Placeholder 5">
            <a:extLst>
              <a:ext uri="{FF2B5EF4-FFF2-40B4-BE49-F238E27FC236}">
                <a16:creationId xmlns:a16="http://schemas.microsoft.com/office/drawing/2014/main" id="{DA264103-17A6-48B7-9BED-B95883960591}"/>
              </a:ext>
            </a:extLst>
          </p:cNvPr>
          <p:cNvSpPr>
            <a:spLocks noGrp="1"/>
          </p:cNvSpPr>
          <p:nvPr>
            <p:ph sz="quarter" idx="4"/>
          </p:nvPr>
        </p:nvSpPr>
        <p:spPr/>
        <p:txBody>
          <a:bodyPr/>
          <a:lstStyle/>
          <a:p>
            <a:r>
              <a:rPr lang="en-US" dirty="0"/>
              <a:t>Proper introduction</a:t>
            </a:r>
          </a:p>
          <a:p>
            <a:r>
              <a:rPr lang="en-US" dirty="0"/>
              <a:t>Add citations</a:t>
            </a:r>
          </a:p>
          <a:p>
            <a:r>
              <a:rPr lang="en-US" dirty="0"/>
              <a:t>Divide future directions into three slides</a:t>
            </a:r>
          </a:p>
          <a:p>
            <a:r>
              <a:rPr lang="en-US" dirty="0"/>
              <a:t>Fix budget slide</a:t>
            </a:r>
          </a:p>
          <a:p>
            <a:r>
              <a:rPr lang="en-US" dirty="0"/>
              <a:t>More detail on slides instead of relying on speech</a:t>
            </a:r>
          </a:p>
          <a:p>
            <a:pPr marL="0" indent="0">
              <a:buNone/>
            </a:pPr>
            <a:endParaRPr lang="en-US" dirty="0"/>
          </a:p>
        </p:txBody>
      </p:sp>
    </p:spTree>
    <p:extLst>
      <p:ext uri="{BB962C8B-B14F-4D97-AF65-F5344CB8AC3E}">
        <p14:creationId xmlns:p14="http://schemas.microsoft.com/office/powerpoint/2010/main" val="320444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0353AA-B6DE-471C-9029-9CE413FD5031}"/>
              </a:ext>
            </a:extLst>
          </p:cNvPr>
          <p:cNvSpPr>
            <a:spLocks noGrp="1"/>
          </p:cNvSpPr>
          <p:nvPr>
            <p:ph type="title"/>
          </p:nvPr>
        </p:nvSpPr>
        <p:spPr/>
        <p:txBody>
          <a:bodyPr/>
          <a:lstStyle/>
          <a:p>
            <a:r>
              <a:rPr lang="en-US" dirty="0"/>
              <a:t>Communication Methods</a:t>
            </a:r>
          </a:p>
        </p:txBody>
      </p:sp>
      <p:sp>
        <p:nvSpPr>
          <p:cNvPr id="10" name="Content Placeholder 9">
            <a:extLst>
              <a:ext uri="{FF2B5EF4-FFF2-40B4-BE49-F238E27FC236}">
                <a16:creationId xmlns:a16="http://schemas.microsoft.com/office/drawing/2014/main" id="{A564DF3F-9FCB-4DAC-9279-05CE8DF589C0}"/>
              </a:ext>
            </a:extLst>
          </p:cNvPr>
          <p:cNvSpPr>
            <a:spLocks noGrp="1"/>
          </p:cNvSpPr>
          <p:nvPr>
            <p:ph sz="quarter" idx="4"/>
          </p:nvPr>
        </p:nvSpPr>
        <p:spPr>
          <a:xfrm>
            <a:off x="790051" y="2024975"/>
            <a:ext cx="8209570" cy="3345922"/>
          </a:xfrm>
        </p:spPr>
        <p:txBody>
          <a:bodyPr/>
          <a:lstStyle/>
          <a:p>
            <a:r>
              <a:rPr lang="en-US" dirty="0"/>
              <a:t>Business Skype</a:t>
            </a:r>
          </a:p>
          <a:p>
            <a:pPr lvl="1"/>
            <a:r>
              <a:rPr lang="en-US" dirty="0"/>
              <a:t>Conducted weekly meetings to discuss progress and issue tracking</a:t>
            </a:r>
          </a:p>
          <a:p>
            <a:r>
              <a:rPr lang="en-US" dirty="0"/>
              <a:t>Email</a:t>
            </a:r>
          </a:p>
          <a:p>
            <a:pPr lvl="1"/>
            <a:r>
              <a:rPr lang="en-US" dirty="0"/>
              <a:t>Email was used to coordinate between team meetings, used to distribute meeting minutes</a:t>
            </a:r>
          </a:p>
          <a:p>
            <a:r>
              <a:rPr lang="en-US" dirty="0"/>
              <a:t>OneDrive</a:t>
            </a:r>
          </a:p>
          <a:p>
            <a:pPr lvl="1"/>
            <a:r>
              <a:rPr lang="en-US" dirty="0"/>
              <a:t>Allowed real-time collaboration on project deliverables</a:t>
            </a:r>
          </a:p>
          <a:p>
            <a:r>
              <a:rPr lang="en-US" dirty="0"/>
              <a:t>Shared Calendar</a:t>
            </a:r>
          </a:p>
          <a:p>
            <a:pPr lvl="1"/>
            <a:r>
              <a:rPr lang="en-US" dirty="0"/>
              <a:t>Coordinated project deadlines</a:t>
            </a:r>
          </a:p>
        </p:txBody>
      </p:sp>
      <p:pic>
        <p:nvPicPr>
          <p:cNvPr id="12" name="Picture 11">
            <a:extLst>
              <a:ext uri="{FF2B5EF4-FFF2-40B4-BE49-F238E27FC236}">
                <a16:creationId xmlns:a16="http://schemas.microsoft.com/office/drawing/2014/main" id="{4A15A63B-6E76-4FBD-84D9-E8F2B3833D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36756" y="-438913"/>
            <a:ext cx="2737245" cy="2737245"/>
          </a:xfrm>
          <a:prstGeom prst="rect">
            <a:avLst/>
          </a:prstGeom>
        </p:spPr>
      </p:pic>
    </p:spTree>
    <p:extLst>
      <p:ext uri="{BB962C8B-B14F-4D97-AF65-F5344CB8AC3E}">
        <p14:creationId xmlns:p14="http://schemas.microsoft.com/office/powerpoint/2010/main" val="429011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8BC8B1-6D2E-495F-AB6B-7BD93BA9A6C5}"/>
              </a:ext>
            </a:extLst>
          </p:cNvPr>
          <p:cNvSpPr txBox="1">
            <a:spLocks/>
          </p:cNvSpPr>
          <p:nvPr/>
        </p:nvSpPr>
        <p:spPr>
          <a:xfrm>
            <a:off x="677334" y="2310063"/>
            <a:ext cx="9615637" cy="2887579"/>
          </a:xfrm>
          <a:prstGeom prst="rect">
            <a:avLst/>
          </a:prstGeom>
          <a:noFill/>
        </p:spPr>
        <p:txBody>
          <a:bodyPr wrap="square" numCol="2" rtlCol="0">
            <a:noAutofit/>
          </a:bodyPr>
          <a:lstStyle/>
          <a:p>
            <a:r>
              <a:rPr lang="en-US" dirty="0"/>
              <a:t>Requirements</a:t>
            </a:r>
          </a:p>
          <a:p>
            <a:pPr marL="342900" indent="-342900">
              <a:spcBef>
                <a:spcPts val="1000"/>
              </a:spcBef>
              <a:buClr>
                <a:schemeClr val="accent1"/>
              </a:buClr>
              <a:buSzPct val="80000"/>
              <a:buFont typeface="Wingdings 3" charset="2"/>
              <a:buChar char=""/>
            </a:pPr>
            <a:r>
              <a:rPr lang="en-US" sz="2000" dirty="0"/>
              <a:t>Easy to administer</a:t>
            </a:r>
          </a:p>
          <a:p>
            <a:pPr marL="342900" indent="-342900">
              <a:spcBef>
                <a:spcPts val="1000"/>
              </a:spcBef>
              <a:buClr>
                <a:schemeClr val="accent1"/>
              </a:buClr>
              <a:buSzPct val="80000"/>
              <a:buFont typeface="Wingdings 3" charset="2"/>
              <a:buChar char=""/>
            </a:pPr>
            <a:r>
              <a:rPr lang="en-US" sz="2000" dirty="0"/>
              <a:t>Cost effective</a:t>
            </a:r>
          </a:p>
          <a:p>
            <a:pPr marL="342900" indent="-342900">
              <a:spcBef>
                <a:spcPts val="1000"/>
              </a:spcBef>
              <a:buClr>
                <a:schemeClr val="accent1"/>
              </a:buClr>
              <a:buSzPct val="80000"/>
              <a:buFont typeface="Wingdings 3" charset="2"/>
              <a:buChar char=""/>
            </a:pPr>
            <a:r>
              <a:rPr lang="en-US" sz="2000" dirty="0"/>
              <a:t>Additional capabilities</a:t>
            </a:r>
          </a:p>
          <a:p>
            <a:pPr marL="342900" indent="-342900">
              <a:spcBef>
                <a:spcPts val="1000"/>
              </a:spcBef>
              <a:buClr>
                <a:schemeClr val="accent1"/>
              </a:buClr>
              <a:buSzPct val="80000"/>
              <a:buFont typeface="Wingdings 3" charset="2"/>
              <a:buChar char=""/>
            </a:pPr>
            <a:r>
              <a:rPr lang="en-US" sz="2000" dirty="0"/>
              <a:t>Improve customer service</a:t>
            </a:r>
          </a:p>
          <a:p>
            <a:pPr>
              <a:spcBef>
                <a:spcPts val="1000"/>
              </a:spcBef>
              <a:buClr>
                <a:schemeClr val="accent1"/>
              </a:buClr>
              <a:buSzPct val="80000"/>
            </a:pPr>
            <a:endParaRPr lang="en-US" sz="2000" dirty="0"/>
          </a:p>
          <a:p>
            <a:pPr>
              <a:spcBef>
                <a:spcPts val="1000"/>
              </a:spcBef>
              <a:buClr>
                <a:schemeClr val="accent1"/>
              </a:buClr>
              <a:buSzPct val="80000"/>
            </a:pPr>
            <a:r>
              <a:rPr lang="en-US" sz="2000" dirty="0"/>
              <a:t>Pre-Existing System Design</a:t>
            </a:r>
          </a:p>
          <a:p>
            <a:pPr marL="800100" lvl="1" indent="-342900">
              <a:spcBef>
                <a:spcPts val="1000"/>
              </a:spcBef>
              <a:buClr>
                <a:schemeClr val="accent1"/>
              </a:buClr>
              <a:buSzPct val="80000"/>
              <a:buFont typeface="Wingdings 3" charset="2"/>
              <a:buChar char=""/>
            </a:pPr>
            <a:r>
              <a:rPr lang="en-US" sz="2000" dirty="0"/>
              <a:t>100BASE-TX cable</a:t>
            </a:r>
          </a:p>
          <a:p>
            <a:pPr marL="800100" lvl="1" indent="-342900">
              <a:spcBef>
                <a:spcPts val="1000"/>
              </a:spcBef>
              <a:buClr>
                <a:schemeClr val="accent1"/>
              </a:buClr>
              <a:buSzPct val="80000"/>
              <a:buFont typeface="Wingdings 3" charset="2"/>
              <a:buChar char=""/>
            </a:pPr>
            <a:r>
              <a:rPr lang="en-US" sz="2000" dirty="0"/>
              <a:t>5 year old switches</a:t>
            </a:r>
          </a:p>
          <a:p>
            <a:pPr marL="800100" lvl="1" indent="-342900">
              <a:spcBef>
                <a:spcPts val="1000"/>
              </a:spcBef>
              <a:buClr>
                <a:schemeClr val="accent1"/>
              </a:buClr>
              <a:buSzPct val="80000"/>
              <a:buFont typeface="Wingdings 3" charset="2"/>
              <a:buChar char=""/>
            </a:pPr>
            <a:r>
              <a:rPr lang="en-US" sz="2000" dirty="0"/>
              <a:t> 7 year old hub</a:t>
            </a:r>
          </a:p>
          <a:p>
            <a:pPr marL="800100" lvl="1" indent="-342900">
              <a:spcBef>
                <a:spcPts val="1000"/>
              </a:spcBef>
              <a:buClr>
                <a:schemeClr val="accent1"/>
              </a:buClr>
              <a:buSzPct val="80000"/>
              <a:buFont typeface="Wingdings 3" charset="2"/>
              <a:buChar char=""/>
            </a:pPr>
            <a:r>
              <a:rPr lang="en-US" sz="2000" dirty="0"/>
              <a:t> Windows based network</a:t>
            </a:r>
          </a:p>
          <a:p>
            <a:pPr marL="800100" lvl="1" indent="-342900">
              <a:spcBef>
                <a:spcPts val="1000"/>
              </a:spcBef>
              <a:buClr>
                <a:schemeClr val="accent1"/>
              </a:buClr>
              <a:buSzPct val="80000"/>
              <a:buFont typeface="Wingdings 3" charset="2"/>
              <a:buChar char=""/>
            </a:pPr>
            <a:r>
              <a:rPr lang="en-US" sz="2000" dirty="0"/>
              <a:t>12 year old phone system</a:t>
            </a:r>
          </a:p>
        </p:txBody>
      </p:sp>
      <p:sp>
        <p:nvSpPr>
          <p:cNvPr id="2" name="Title 1">
            <a:extLst>
              <a:ext uri="{FF2B5EF4-FFF2-40B4-BE49-F238E27FC236}">
                <a16:creationId xmlns:a16="http://schemas.microsoft.com/office/drawing/2014/main" id="{C50E6B7D-1A3D-46F2-B826-EB8C7A2A253B}"/>
              </a:ext>
            </a:extLst>
          </p:cNvPr>
          <p:cNvSpPr>
            <a:spLocks noGrp="1"/>
          </p:cNvSpPr>
          <p:nvPr>
            <p:ph type="title"/>
          </p:nvPr>
        </p:nvSpPr>
        <p:spPr/>
        <p:txBody>
          <a:bodyPr/>
          <a:lstStyle/>
          <a:p>
            <a:r>
              <a:rPr lang="en-US" dirty="0"/>
              <a:t>Charlie’s Manufacturing Background</a:t>
            </a:r>
          </a:p>
        </p:txBody>
      </p:sp>
      <p:sp>
        <p:nvSpPr>
          <p:cNvPr id="8" name="TextBox 7">
            <a:extLst>
              <a:ext uri="{FF2B5EF4-FFF2-40B4-BE49-F238E27FC236}">
                <a16:creationId xmlns:a16="http://schemas.microsoft.com/office/drawing/2014/main" id="{6EA39E90-98E9-49F2-B632-B35D1A034EEA}"/>
              </a:ext>
            </a:extLst>
          </p:cNvPr>
          <p:cNvSpPr txBox="1"/>
          <p:nvPr/>
        </p:nvSpPr>
        <p:spPr>
          <a:xfrm>
            <a:off x="548640" y="1270000"/>
            <a:ext cx="9131154" cy="923330"/>
          </a:xfrm>
          <a:prstGeom prst="rect">
            <a:avLst/>
          </a:prstGeom>
          <a:noFill/>
        </p:spPr>
        <p:txBody>
          <a:bodyPr wrap="none" rtlCol="0">
            <a:spAutoFit/>
          </a:bodyPr>
          <a:lstStyle/>
          <a:p>
            <a:r>
              <a:rPr lang="en-US" dirty="0"/>
              <a:t>Due to reoccurring system failures, Charlie’s Manufacturing has requested upgrades to</a:t>
            </a:r>
          </a:p>
          <a:p>
            <a:r>
              <a:rPr lang="en-US" dirty="0"/>
              <a:t>existing services.</a:t>
            </a:r>
          </a:p>
          <a:p>
            <a:endParaRPr lang="en-US" dirty="0"/>
          </a:p>
        </p:txBody>
      </p:sp>
    </p:spTree>
    <p:extLst>
      <p:ext uri="{BB962C8B-B14F-4D97-AF65-F5344CB8AC3E}">
        <p14:creationId xmlns:p14="http://schemas.microsoft.com/office/powerpoint/2010/main" val="159143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CC04B-C886-423C-B50B-8362601DB40E}"/>
              </a:ext>
            </a:extLst>
          </p:cNvPr>
          <p:cNvSpPr>
            <a:spLocks noGrp="1"/>
          </p:cNvSpPr>
          <p:nvPr>
            <p:ph type="title"/>
          </p:nvPr>
        </p:nvSpPr>
        <p:spPr/>
        <p:txBody>
          <a:bodyPr/>
          <a:lstStyle/>
          <a:p>
            <a:r>
              <a:rPr lang="en-US" dirty="0"/>
              <a:t>Final Project Scope</a:t>
            </a:r>
          </a:p>
        </p:txBody>
      </p:sp>
      <p:sp>
        <p:nvSpPr>
          <p:cNvPr id="3" name="Content Placeholder 2">
            <a:extLst>
              <a:ext uri="{FF2B5EF4-FFF2-40B4-BE49-F238E27FC236}">
                <a16:creationId xmlns:a16="http://schemas.microsoft.com/office/drawing/2014/main" id="{67C98CDF-80A0-43ED-8FE4-D428679F265E}"/>
              </a:ext>
            </a:extLst>
          </p:cNvPr>
          <p:cNvSpPr>
            <a:spLocks noGrp="1"/>
          </p:cNvSpPr>
          <p:nvPr>
            <p:ph idx="1"/>
          </p:nvPr>
        </p:nvSpPr>
        <p:spPr/>
        <p:txBody>
          <a:bodyPr>
            <a:normAutofit lnSpcReduction="10000"/>
          </a:bodyPr>
          <a:lstStyle/>
          <a:p>
            <a:r>
              <a:rPr lang="en-US" dirty="0"/>
              <a:t>By choosing VoIP Solutions LLC, Charlie's Manufacturing received a refresh of the existing voice and network infrastructure. </a:t>
            </a:r>
          </a:p>
          <a:p>
            <a:r>
              <a:rPr lang="en-US" dirty="0"/>
              <a:t>In the execution of this effort, VoIP Solutions LLC evaluated the existing architecture, identified areas requiring additional resources and improvements, and replaced components that have reached End of Life. </a:t>
            </a:r>
          </a:p>
          <a:p>
            <a:pPr lvl="1"/>
            <a:r>
              <a:rPr lang="en-US" dirty="0"/>
              <a:t>This included infrastructure cabling systems within the administration facilities.</a:t>
            </a:r>
          </a:p>
          <a:p>
            <a:r>
              <a:rPr lang="en-US" dirty="0"/>
              <a:t>The modernization of the internal components provided a unified communications platform. </a:t>
            </a:r>
          </a:p>
          <a:p>
            <a:pPr lvl="1"/>
            <a:r>
              <a:rPr lang="en-US" dirty="0"/>
              <a:t>It was integrated into the existing Windows Server environment and offered more robust capabilities into the voice network. </a:t>
            </a:r>
          </a:p>
          <a:p>
            <a:r>
              <a:rPr lang="en-US" dirty="0"/>
              <a:t>The project effort was accomplished in accordance with industry standard practices for installation and security.</a:t>
            </a:r>
          </a:p>
          <a:p>
            <a:endParaRPr lang="en-US" dirty="0"/>
          </a:p>
        </p:txBody>
      </p:sp>
    </p:spTree>
    <p:extLst>
      <p:ext uri="{BB962C8B-B14F-4D97-AF65-F5344CB8AC3E}">
        <p14:creationId xmlns:p14="http://schemas.microsoft.com/office/powerpoint/2010/main" val="2587189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6D467-1DC7-4281-8E4C-150408CED906}"/>
              </a:ext>
            </a:extLst>
          </p:cNvPr>
          <p:cNvSpPr>
            <a:spLocks noGrp="1"/>
          </p:cNvSpPr>
          <p:nvPr>
            <p:ph type="title"/>
          </p:nvPr>
        </p:nvSpPr>
        <p:spPr/>
        <p:txBody>
          <a:bodyPr/>
          <a:lstStyle/>
          <a:p>
            <a:r>
              <a:rPr lang="en-US" dirty="0"/>
              <a:t>Features Gained</a:t>
            </a:r>
          </a:p>
        </p:txBody>
      </p:sp>
      <p:sp>
        <p:nvSpPr>
          <p:cNvPr id="3" name="Content Placeholder 2">
            <a:extLst>
              <a:ext uri="{FF2B5EF4-FFF2-40B4-BE49-F238E27FC236}">
                <a16:creationId xmlns:a16="http://schemas.microsoft.com/office/drawing/2014/main" id="{B34EDEE4-4887-4F42-B4F3-1044F2CBEAD8}"/>
              </a:ext>
            </a:extLst>
          </p:cNvPr>
          <p:cNvSpPr>
            <a:spLocks noGrp="1"/>
          </p:cNvSpPr>
          <p:nvPr>
            <p:ph sz="half" idx="1"/>
          </p:nvPr>
        </p:nvSpPr>
        <p:spPr>
          <a:xfrm>
            <a:off x="677334" y="1823705"/>
            <a:ext cx="8870927" cy="3880772"/>
          </a:xfrm>
        </p:spPr>
        <p:txBody>
          <a:bodyPr numCol="2">
            <a:noAutofit/>
          </a:bodyPr>
          <a:lstStyle/>
          <a:p>
            <a:r>
              <a:rPr lang="en-US" sz="2000" dirty="0"/>
              <a:t>Caller ID/call screening</a:t>
            </a:r>
          </a:p>
          <a:p>
            <a:r>
              <a:rPr lang="en-US" sz="2000" dirty="0"/>
              <a:t>Auto Attendant</a:t>
            </a:r>
          </a:p>
          <a:p>
            <a:r>
              <a:rPr lang="en-US" sz="2000" dirty="0"/>
              <a:t>Conferencing</a:t>
            </a:r>
          </a:p>
          <a:p>
            <a:r>
              <a:rPr lang="en-US" sz="2000" dirty="0"/>
              <a:t>Do not disturb</a:t>
            </a:r>
          </a:p>
          <a:p>
            <a:r>
              <a:rPr lang="en-US" sz="2000" dirty="0"/>
              <a:t>Find me/ follow me call routing</a:t>
            </a:r>
          </a:p>
          <a:p>
            <a:r>
              <a:rPr lang="en-US" sz="2000" dirty="0"/>
              <a:t>Voicemail to email transcription</a:t>
            </a:r>
          </a:p>
          <a:p>
            <a:r>
              <a:rPr lang="en-US" sz="2000" dirty="0"/>
              <a:t>Video conferencing</a:t>
            </a:r>
          </a:p>
          <a:p>
            <a:r>
              <a:rPr lang="en-US" sz="2000" dirty="0"/>
              <a:t>Manage bandwidth utilization on inbound /outbound</a:t>
            </a:r>
          </a:p>
          <a:p>
            <a:r>
              <a:rPr lang="en-US" sz="2000" dirty="0"/>
              <a:t>including reporting</a:t>
            </a:r>
          </a:p>
          <a:p>
            <a:r>
              <a:rPr lang="en-US" sz="2000" dirty="0"/>
              <a:t>Data and voice will be separated on the network for security and for best </a:t>
            </a:r>
            <a:r>
              <a:rPr lang="en-US" sz="2000" dirty="0" err="1"/>
              <a:t>QoS</a:t>
            </a:r>
            <a:endParaRPr lang="en-US" sz="2000" dirty="0"/>
          </a:p>
          <a:p>
            <a:r>
              <a:rPr lang="en-US" sz="2000" dirty="0"/>
              <a:t>Intrusion detection system</a:t>
            </a:r>
          </a:p>
          <a:p>
            <a:r>
              <a:rPr lang="en-US" sz="2000" dirty="0"/>
              <a:t>Encryption</a:t>
            </a:r>
          </a:p>
          <a:p>
            <a:r>
              <a:rPr lang="en-US" sz="2000" dirty="0"/>
              <a:t>Firewall</a:t>
            </a:r>
          </a:p>
          <a:p>
            <a:r>
              <a:rPr lang="en-US" sz="2000" dirty="0"/>
              <a:t>Dial direct extensions</a:t>
            </a:r>
          </a:p>
          <a:p>
            <a:r>
              <a:rPr lang="en-US" sz="2000" dirty="0"/>
              <a:t>Visual voicemail </a:t>
            </a:r>
          </a:p>
          <a:p>
            <a:endParaRPr lang="en-US" sz="2000" dirty="0"/>
          </a:p>
          <a:p>
            <a:endParaRPr lang="en-US" sz="2000" dirty="0"/>
          </a:p>
        </p:txBody>
      </p:sp>
    </p:spTree>
    <p:extLst>
      <p:ext uri="{BB962C8B-B14F-4D97-AF65-F5344CB8AC3E}">
        <p14:creationId xmlns:p14="http://schemas.microsoft.com/office/powerpoint/2010/main" val="2504104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AAE5A-6073-4545-8889-ECD1265566D9}"/>
              </a:ext>
            </a:extLst>
          </p:cNvPr>
          <p:cNvSpPr>
            <a:spLocks noGrp="1"/>
          </p:cNvSpPr>
          <p:nvPr>
            <p:ph type="title"/>
          </p:nvPr>
        </p:nvSpPr>
        <p:spPr/>
        <p:txBody>
          <a:bodyPr/>
          <a:lstStyle/>
          <a:p>
            <a:r>
              <a:rPr lang="en-US" dirty="0"/>
              <a:t>Solutions Considered</a:t>
            </a:r>
          </a:p>
        </p:txBody>
      </p:sp>
      <p:sp>
        <p:nvSpPr>
          <p:cNvPr id="3" name="Content Placeholder 2">
            <a:extLst>
              <a:ext uri="{FF2B5EF4-FFF2-40B4-BE49-F238E27FC236}">
                <a16:creationId xmlns:a16="http://schemas.microsoft.com/office/drawing/2014/main" id="{84E1DEFF-FCD3-4E02-AE54-DAC39800738D}"/>
              </a:ext>
            </a:extLst>
          </p:cNvPr>
          <p:cNvSpPr>
            <a:spLocks noGrp="1"/>
          </p:cNvSpPr>
          <p:nvPr>
            <p:ph sz="half" idx="1"/>
          </p:nvPr>
        </p:nvSpPr>
        <p:spPr/>
        <p:txBody>
          <a:bodyPr/>
          <a:lstStyle/>
          <a:p>
            <a:r>
              <a:rPr lang="en-US" dirty="0"/>
              <a:t>Cisco</a:t>
            </a:r>
          </a:p>
          <a:p>
            <a:pPr lvl="1"/>
            <a:r>
              <a:rPr lang="en-US" dirty="0"/>
              <a:t>Cisco provides VoIP Solutions tailored to small to large business models</a:t>
            </a:r>
          </a:p>
          <a:p>
            <a:pPr lvl="1"/>
            <a:r>
              <a:rPr lang="en-US" dirty="0"/>
              <a:t>Initial cost is manageable, but mandatory upgrades and annual license renewals quickly erode savings</a:t>
            </a:r>
          </a:p>
          <a:p>
            <a:pPr lvl="1"/>
            <a:r>
              <a:rPr lang="en-US" dirty="0"/>
              <a:t>Complex client licensing model</a:t>
            </a:r>
          </a:p>
          <a:p>
            <a:pPr lvl="1"/>
            <a:r>
              <a:rPr lang="en-US" dirty="0"/>
              <a:t>Large community of trained professionals</a:t>
            </a:r>
          </a:p>
        </p:txBody>
      </p:sp>
      <p:sp>
        <p:nvSpPr>
          <p:cNvPr id="4" name="Content Placeholder 3">
            <a:extLst>
              <a:ext uri="{FF2B5EF4-FFF2-40B4-BE49-F238E27FC236}">
                <a16:creationId xmlns:a16="http://schemas.microsoft.com/office/drawing/2014/main" id="{B786DFEF-D633-44B2-A97B-845787808E86}"/>
              </a:ext>
            </a:extLst>
          </p:cNvPr>
          <p:cNvSpPr>
            <a:spLocks noGrp="1"/>
          </p:cNvSpPr>
          <p:nvPr>
            <p:ph sz="half" idx="2"/>
          </p:nvPr>
        </p:nvSpPr>
        <p:spPr/>
        <p:txBody>
          <a:bodyPr>
            <a:normAutofit/>
          </a:bodyPr>
          <a:lstStyle/>
          <a:p>
            <a:r>
              <a:rPr lang="en-US" dirty="0"/>
              <a:t>ShoreTel</a:t>
            </a:r>
          </a:p>
          <a:p>
            <a:pPr lvl="1"/>
            <a:r>
              <a:rPr lang="en-US" dirty="0"/>
              <a:t>SIP not a standard feature</a:t>
            </a:r>
          </a:p>
          <a:p>
            <a:pPr lvl="1"/>
            <a:r>
              <a:rPr lang="en-US" dirty="0"/>
              <a:t>Features require dedicated servers</a:t>
            </a:r>
          </a:p>
          <a:p>
            <a:pPr lvl="1"/>
            <a:r>
              <a:rPr lang="en-US" dirty="0"/>
              <a:t>Enhancements are keycode controlled</a:t>
            </a:r>
          </a:p>
          <a:p>
            <a:r>
              <a:rPr lang="en-US" dirty="0"/>
              <a:t>Open Source</a:t>
            </a:r>
          </a:p>
          <a:p>
            <a:pPr lvl="1"/>
            <a:r>
              <a:rPr lang="en-US" dirty="0"/>
              <a:t>Asterisk PBX, open source software with large community and information readily available</a:t>
            </a:r>
          </a:p>
          <a:p>
            <a:pPr lvl="1"/>
            <a:r>
              <a:rPr lang="en-US" dirty="0"/>
              <a:t>Difficult to manage for novice technicians</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2708523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AAE5A-6073-4545-8889-ECD1265566D9}"/>
              </a:ext>
            </a:extLst>
          </p:cNvPr>
          <p:cNvSpPr>
            <a:spLocks noGrp="1"/>
          </p:cNvSpPr>
          <p:nvPr>
            <p:ph type="title"/>
          </p:nvPr>
        </p:nvSpPr>
        <p:spPr/>
        <p:txBody>
          <a:bodyPr/>
          <a:lstStyle/>
          <a:p>
            <a:r>
              <a:rPr lang="en-US" dirty="0"/>
              <a:t>Solutions Considered (</a:t>
            </a:r>
            <a:r>
              <a:rPr lang="en-US" dirty="0" err="1"/>
              <a:t>cont</a:t>
            </a:r>
            <a:r>
              <a:rPr lang="en-US" dirty="0"/>
              <a:t>)</a:t>
            </a:r>
          </a:p>
        </p:txBody>
      </p:sp>
      <p:sp>
        <p:nvSpPr>
          <p:cNvPr id="4" name="Content Placeholder 3">
            <a:extLst>
              <a:ext uri="{FF2B5EF4-FFF2-40B4-BE49-F238E27FC236}">
                <a16:creationId xmlns:a16="http://schemas.microsoft.com/office/drawing/2014/main" id="{B786DFEF-D633-44B2-A97B-845787808E86}"/>
              </a:ext>
            </a:extLst>
          </p:cNvPr>
          <p:cNvSpPr>
            <a:spLocks noGrp="1"/>
          </p:cNvSpPr>
          <p:nvPr>
            <p:ph sz="half" idx="2"/>
          </p:nvPr>
        </p:nvSpPr>
        <p:spPr>
          <a:xfrm>
            <a:off x="5089968" y="2096794"/>
            <a:ext cx="4184034" cy="3880773"/>
          </a:xfrm>
        </p:spPr>
        <p:txBody>
          <a:bodyPr/>
          <a:lstStyle/>
          <a:p>
            <a:r>
              <a:rPr lang="en-US" dirty="0"/>
              <a:t>Free PBX</a:t>
            </a:r>
          </a:p>
          <a:p>
            <a:pPr lvl="1"/>
            <a:r>
              <a:rPr lang="en-US" dirty="0"/>
              <a:t>Offers both Virtual and Appliance bases systems</a:t>
            </a:r>
          </a:p>
          <a:p>
            <a:pPr lvl="1"/>
            <a:r>
              <a:rPr lang="en-US" dirty="0"/>
              <a:t>Modular design allows feature addition as business develops</a:t>
            </a:r>
          </a:p>
          <a:p>
            <a:pPr lvl="1"/>
            <a:r>
              <a:rPr lang="en-US" dirty="0"/>
              <a:t>Modules integrate into business software, improving customer relations</a:t>
            </a:r>
          </a:p>
          <a:p>
            <a:pPr lvl="1"/>
            <a:endParaRPr lang="en-US" dirty="0"/>
          </a:p>
        </p:txBody>
      </p:sp>
      <p:sp>
        <p:nvSpPr>
          <p:cNvPr id="7" name="Content Placeholder 3">
            <a:extLst>
              <a:ext uri="{FF2B5EF4-FFF2-40B4-BE49-F238E27FC236}">
                <a16:creationId xmlns:a16="http://schemas.microsoft.com/office/drawing/2014/main" id="{718D7E32-DDCB-4897-81EC-6E186168D805}"/>
              </a:ext>
            </a:extLst>
          </p:cNvPr>
          <p:cNvSpPr txBox="1">
            <a:spLocks/>
          </p:cNvSpPr>
          <p:nvPr/>
        </p:nvSpPr>
        <p:spPr>
          <a:xfrm>
            <a:off x="905934" y="2096793"/>
            <a:ext cx="4184034"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Commercialized Asterisk</a:t>
            </a:r>
          </a:p>
          <a:p>
            <a:r>
              <a:rPr lang="en-US" dirty="0"/>
              <a:t>Provides management tools to make configuration manageable</a:t>
            </a:r>
          </a:p>
          <a:p>
            <a:r>
              <a:rPr lang="en-US" dirty="0"/>
              <a:t>Variety of solutions</a:t>
            </a:r>
          </a:p>
          <a:p>
            <a:pPr lvl="1"/>
            <a:r>
              <a:rPr lang="en-US" dirty="0" err="1"/>
              <a:t>Trixbox</a:t>
            </a:r>
            <a:endParaRPr lang="en-US" dirty="0"/>
          </a:p>
          <a:p>
            <a:pPr lvl="1"/>
            <a:r>
              <a:rPr lang="en-US" dirty="0" err="1"/>
              <a:t>FreePBX</a:t>
            </a:r>
            <a:endParaRPr lang="en-US" dirty="0"/>
          </a:p>
          <a:p>
            <a:pPr lvl="1"/>
            <a:r>
              <a:rPr lang="en-US" dirty="0"/>
              <a:t>Telco-in-a-Box</a:t>
            </a:r>
          </a:p>
          <a:p>
            <a:pPr lvl="1"/>
            <a:r>
              <a:rPr lang="en-US" dirty="0" err="1"/>
              <a:t>Asterina</a:t>
            </a:r>
            <a:r>
              <a:rPr lang="en-US" dirty="0"/>
              <a:t> </a:t>
            </a:r>
          </a:p>
          <a:p>
            <a:r>
              <a:rPr lang="en-US" dirty="0" err="1"/>
              <a:t>FreeBPX</a:t>
            </a:r>
            <a:r>
              <a:rPr lang="en-US" dirty="0"/>
              <a:t> was chosen for the project due to community support, and modularity.</a:t>
            </a:r>
          </a:p>
          <a:p>
            <a:pPr lvl="1"/>
            <a:endParaRPr lang="en-US" dirty="0"/>
          </a:p>
          <a:p>
            <a:pPr lvl="1"/>
            <a:endParaRPr lang="en-US" dirty="0"/>
          </a:p>
        </p:txBody>
      </p:sp>
    </p:spTree>
    <p:extLst>
      <p:ext uri="{BB962C8B-B14F-4D97-AF65-F5344CB8AC3E}">
        <p14:creationId xmlns:p14="http://schemas.microsoft.com/office/powerpoint/2010/main" val="10611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85860-4304-42B5-842A-413748F8DF34}"/>
              </a:ext>
            </a:extLst>
          </p:cNvPr>
          <p:cNvSpPr>
            <a:spLocks noGrp="1"/>
          </p:cNvSpPr>
          <p:nvPr>
            <p:ph type="title"/>
          </p:nvPr>
        </p:nvSpPr>
        <p:spPr/>
        <p:txBody>
          <a:bodyPr/>
          <a:lstStyle/>
          <a:p>
            <a:r>
              <a:rPr lang="en-US"/>
              <a:t>Budget</a:t>
            </a:r>
          </a:p>
        </p:txBody>
      </p:sp>
      <p:graphicFrame>
        <p:nvGraphicFramePr>
          <p:cNvPr id="15" name="Table 14">
            <a:extLst>
              <a:ext uri="{FF2B5EF4-FFF2-40B4-BE49-F238E27FC236}">
                <a16:creationId xmlns:a16="http://schemas.microsoft.com/office/drawing/2014/main" id="{72FCB879-FED7-482C-848C-B40D474D84CD}"/>
              </a:ext>
            </a:extLst>
          </p:cNvPr>
          <p:cNvGraphicFramePr>
            <a:graphicFrameLocks noGrp="1"/>
          </p:cNvGraphicFramePr>
          <p:nvPr>
            <p:extLst>
              <p:ext uri="{D42A27DB-BD31-4B8C-83A1-F6EECF244321}">
                <p14:modId xmlns:p14="http://schemas.microsoft.com/office/powerpoint/2010/main" val="681717799"/>
              </p:ext>
            </p:extLst>
          </p:nvPr>
        </p:nvGraphicFramePr>
        <p:xfrm>
          <a:off x="1001026" y="1289785"/>
          <a:ext cx="9346131" cy="4935622"/>
        </p:xfrm>
        <a:graphic>
          <a:graphicData uri="http://schemas.openxmlformats.org/drawingml/2006/table">
            <a:tbl>
              <a:tblPr/>
              <a:tblGrid>
                <a:gridCol w="2222994">
                  <a:extLst>
                    <a:ext uri="{9D8B030D-6E8A-4147-A177-3AD203B41FA5}">
                      <a16:colId xmlns:a16="http://schemas.microsoft.com/office/drawing/2014/main" val="3241254342"/>
                    </a:ext>
                  </a:extLst>
                </a:gridCol>
                <a:gridCol w="1290770">
                  <a:extLst>
                    <a:ext uri="{9D8B030D-6E8A-4147-A177-3AD203B41FA5}">
                      <a16:colId xmlns:a16="http://schemas.microsoft.com/office/drawing/2014/main" val="3049983927"/>
                    </a:ext>
                  </a:extLst>
                </a:gridCol>
                <a:gridCol w="1458091">
                  <a:extLst>
                    <a:ext uri="{9D8B030D-6E8A-4147-A177-3AD203B41FA5}">
                      <a16:colId xmlns:a16="http://schemas.microsoft.com/office/drawing/2014/main" val="2788293173"/>
                    </a:ext>
                  </a:extLst>
                </a:gridCol>
                <a:gridCol w="1075642">
                  <a:extLst>
                    <a:ext uri="{9D8B030D-6E8A-4147-A177-3AD203B41FA5}">
                      <a16:colId xmlns:a16="http://schemas.microsoft.com/office/drawing/2014/main" val="3053525070"/>
                    </a:ext>
                  </a:extLst>
                </a:gridCol>
                <a:gridCol w="1864446">
                  <a:extLst>
                    <a:ext uri="{9D8B030D-6E8A-4147-A177-3AD203B41FA5}">
                      <a16:colId xmlns:a16="http://schemas.microsoft.com/office/drawing/2014/main" val="2419432206"/>
                    </a:ext>
                  </a:extLst>
                </a:gridCol>
                <a:gridCol w="1434188">
                  <a:extLst>
                    <a:ext uri="{9D8B030D-6E8A-4147-A177-3AD203B41FA5}">
                      <a16:colId xmlns:a16="http://schemas.microsoft.com/office/drawing/2014/main" val="1625591694"/>
                    </a:ext>
                  </a:extLst>
                </a:gridCol>
              </a:tblGrid>
              <a:tr h="228108">
                <a:tc>
                  <a:txBody>
                    <a:bodyPr/>
                    <a:lstStyle/>
                    <a:p>
                      <a:pPr algn="l" rtl="0" fontAlgn="b"/>
                      <a:r>
                        <a:rPr lang="en-US" sz="2000" b="1" i="0" u="none" strike="noStrike" dirty="0">
                          <a:solidFill>
                            <a:srgbClr val="FFFFFF"/>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4A66AC"/>
                    </a:solidFill>
                  </a:tcPr>
                </a:tc>
                <a:tc>
                  <a:txBody>
                    <a:bodyPr/>
                    <a:lstStyle/>
                    <a:p>
                      <a:pPr algn="ctr" rtl="0" fontAlgn="b"/>
                      <a:r>
                        <a:rPr lang="en-US" sz="2000" b="1" i="0" u="none" strike="noStrike">
                          <a:solidFill>
                            <a:srgbClr val="FFFFFF"/>
                          </a:solidFill>
                          <a:effectLst/>
                          <a:latin typeface="Calibri" panose="020F0502020204030204" pitchFamily="34" charset="0"/>
                        </a:rPr>
                        <a:t># Units/Hrs.</a:t>
                      </a:r>
                    </a:p>
                  </a:txBody>
                  <a:tcPr marL="3167" marR="3167" marT="3167" marB="22806" anchor="b">
                    <a:lnL>
                      <a:noFill/>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A66AC"/>
                    </a:solidFill>
                  </a:tcPr>
                </a:tc>
                <a:tc>
                  <a:txBody>
                    <a:bodyPr/>
                    <a:lstStyle/>
                    <a:p>
                      <a:pPr algn="ctr" rtl="0" fontAlgn="b"/>
                      <a:r>
                        <a:rPr lang="en-US" sz="2000" b="1" i="0" u="none" strike="noStrike">
                          <a:solidFill>
                            <a:srgbClr val="FFFFFF"/>
                          </a:solidFill>
                          <a:effectLst/>
                          <a:latin typeface="Calibri" panose="020F0502020204030204" pitchFamily="34" charset="0"/>
                        </a:rPr>
                        <a:t>Cost/Unit/Hr.</a:t>
                      </a:r>
                    </a:p>
                  </a:txBody>
                  <a:tcPr marL="3167" marR="3167" marT="3167" marB="22806" anchor="b">
                    <a:lnL>
                      <a:noFill/>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A66AC"/>
                    </a:solidFill>
                  </a:tcPr>
                </a:tc>
                <a:tc>
                  <a:txBody>
                    <a:bodyPr/>
                    <a:lstStyle/>
                    <a:p>
                      <a:pPr algn="ctr" rtl="0" fontAlgn="b"/>
                      <a:r>
                        <a:rPr lang="en-US" sz="2000" b="1" i="0" u="none" strike="noStrike">
                          <a:solidFill>
                            <a:srgbClr val="FFFFFF"/>
                          </a:solidFill>
                          <a:effectLst/>
                          <a:latin typeface="Calibri" panose="020F0502020204030204" pitchFamily="34" charset="0"/>
                        </a:rPr>
                        <a:t>Subtotals</a:t>
                      </a:r>
                    </a:p>
                  </a:txBody>
                  <a:tcPr marL="3167" marR="3167" marT="3167" marB="22806" anchor="b">
                    <a:lnL>
                      <a:noFill/>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A66AC"/>
                    </a:solidFill>
                  </a:tcPr>
                </a:tc>
                <a:tc>
                  <a:txBody>
                    <a:bodyPr/>
                    <a:lstStyle/>
                    <a:p>
                      <a:pPr algn="ctr" rtl="0" fontAlgn="b"/>
                      <a:r>
                        <a:rPr lang="en-US" sz="2000" b="1" i="0" u="none" strike="noStrike" dirty="0">
                          <a:solidFill>
                            <a:srgbClr val="FFFFFF"/>
                          </a:solidFill>
                          <a:effectLst/>
                          <a:latin typeface="Calibri" panose="020F0502020204030204" pitchFamily="34" charset="0"/>
                        </a:rPr>
                        <a:t>WBS Level 2 totals</a:t>
                      </a:r>
                    </a:p>
                  </a:txBody>
                  <a:tcPr marL="3167" marR="3167" marT="3167" marB="22806" anchor="b">
                    <a:lnL>
                      <a:noFill/>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A66AC"/>
                    </a:solidFill>
                  </a:tcPr>
                </a:tc>
                <a:tc>
                  <a:txBody>
                    <a:bodyPr/>
                    <a:lstStyle/>
                    <a:p>
                      <a:pPr algn="ctr" rtl="0" fontAlgn="b"/>
                      <a:r>
                        <a:rPr lang="en-US" sz="2000" b="1" i="0" u="none" strike="noStrike" dirty="0">
                          <a:solidFill>
                            <a:srgbClr val="FFFFFF"/>
                          </a:solidFill>
                          <a:effectLst/>
                          <a:latin typeface="Calibri" panose="020F0502020204030204" pitchFamily="34" charset="0"/>
                        </a:rPr>
                        <a:t>Expense Type</a:t>
                      </a:r>
                    </a:p>
                  </a:txBody>
                  <a:tcPr marL="3167" marR="3167" marT="3167" marB="22806"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3545638274"/>
                  </a:ext>
                </a:extLst>
              </a:tr>
              <a:tr h="228108">
                <a:tc>
                  <a:txBody>
                    <a:bodyPr/>
                    <a:lstStyle/>
                    <a:p>
                      <a:pPr algn="l" rtl="0" fontAlgn="b"/>
                      <a:r>
                        <a:rPr lang="en-US" sz="2000" b="1" i="0" u="none" strike="noStrike" dirty="0">
                          <a:solidFill>
                            <a:srgbClr val="000000"/>
                          </a:solidFill>
                          <a:effectLst/>
                          <a:latin typeface="Calibri" panose="020F0502020204030204" pitchFamily="34" charset="0"/>
                        </a:rPr>
                        <a:t>Project Management</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a:solidFill>
                            <a:srgbClr val="000000"/>
                          </a:solidFill>
                          <a:effectLst/>
                          <a:latin typeface="Calibri" panose="020F0502020204030204" pitchFamily="34" charset="0"/>
                        </a:rPr>
                        <a:t>$50,000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Expense</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2009705021"/>
                  </a:ext>
                </a:extLst>
              </a:tr>
              <a:tr h="228108">
                <a:tc>
                  <a:txBody>
                    <a:bodyPr/>
                    <a:lstStyle/>
                    <a:p>
                      <a:pPr algn="r" rtl="0" fontAlgn="b"/>
                      <a:r>
                        <a:rPr lang="en-US" sz="2000" b="0" i="0" u="none" strike="noStrike" dirty="0">
                          <a:solidFill>
                            <a:srgbClr val="000000"/>
                          </a:solidFill>
                          <a:effectLst/>
                          <a:latin typeface="Calibri" panose="020F0502020204030204" pitchFamily="34" charset="0"/>
                        </a:rPr>
                        <a:t>Project Management</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80</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$100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$8,000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3784411793"/>
                  </a:ext>
                </a:extLst>
              </a:tr>
              <a:tr h="228108">
                <a:tc>
                  <a:txBody>
                    <a:bodyPr/>
                    <a:lstStyle/>
                    <a:p>
                      <a:pPr algn="r" rtl="0" fontAlgn="b"/>
                      <a:r>
                        <a:rPr lang="en-US" sz="2000" b="0" i="0" u="none" strike="noStrike" dirty="0">
                          <a:solidFill>
                            <a:srgbClr val="000000"/>
                          </a:solidFill>
                          <a:effectLst/>
                          <a:latin typeface="Calibri" panose="020F0502020204030204" pitchFamily="34" charset="0"/>
                        </a:rPr>
                        <a:t>Labor</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560</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$75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$42,000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4176346475"/>
                  </a:ext>
                </a:extLst>
              </a:tr>
              <a:tr h="228108">
                <a:tc>
                  <a:txBody>
                    <a:bodyPr/>
                    <a:lstStyle/>
                    <a:p>
                      <a:pPr algn="l" rtl="0" fontAlgn="b"/>
                      <a:r>
                        <a:rPr lang="en-US" sz="2000" b="1" i="0" u="none" strike="noStrike">
                          <a:solidFill>
                            <a:srgbClr val="000000"/>
                          </a:solidFill>
                          <a:effectLst/>
                          <a:latin typeface="Calibri" panose="020F0502020204030204" pitchFamily="34" charset="0"/>
                        </a:rPr>
                        <a:t>Hardware</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endParaRPr lang="en-US" sz="2000" b="0" i="0" u="none" strike="noStrike" dirty="0">
                        <a:solidFill>
                          <a:srgbClr val="000000"/>
                        </a:solidFill>
                        <a:effectLst/>
                        <a:latin typeface="Calibri" panose="020F0502020204030204" pitchFamily="34" charset="0"/>
                      </a:endParaRP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AF1"/>
                    </a:solidFill>
                  </a:tcPr>
                </a:tc>
                <a:tc>
                  <a:txBody>
                    <a:bodyPr/>
                    <a:lstStyle/>
                    <a:p>
                      <a:pPr algn="ctr" rtl="0" fontAlgn="b"/>
                      <a:endParaRPr lang="en-US" sz="2000" b="0" i="0" u="none" strike="noStrike">
                        <a:solidFill>
                          <a:srgbClr val="000000"/>
                        </a:solidFill>
                        <a:effectLst/>
                        <a:latin typeface="Calibri" panose="020F0502020204030204" pitchFamily="34" charset="0"/>
                      </a:endParaRP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AF1"/>
                    </a:solidFill>
                  </a:tcPr>
                </a:tc>
                <a:tc>
                  <a:txBody>
                    <a:bodyPr/>
                    <a:lstStyle/>
                    <a:p>
                      <a:pPr algn="ctr" rtl="0" fontAlgn="b"/>
                      <a:endParaRPr lang="en-US" sz="2000" b="0" i="0" u="none" strike="noStrike">
                        <a:solidFill>
                          <a:srgbClr val="000000"/>
                        </a:solidFill>
                        <a:effectLst/>
                        <a:latin typeface="Calibri" panose="020F0502020204030204" pitchFamily="34" charset="0"/>
                      </a:endParaRP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a:solidFill>
                            <a:srgbClr val="000000"/>
                          </a:solidFill>
                          <a:effectLst/>
                          <a:latin typeface="Calibri" panose="020F0502020204030204" pitchFamily="34" charset="0"/>
                        </a:rPr>
                        <a:t> $11,030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Capitalized</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105378996"/>
                  </a:ext>
                </a:extLst>
              </a:tr>
              <a:tr h="228108">
                <a:tc>
                  <a:txBody>
                    <a:bodyPr/>
                    <a:lstStyle/>
                    <a:p>
                      <a:pPr algn="r" rtl="0" fontAlgn="b"/>
                      <a:r>
                        <a:rPr lang="en-US" sz="2000" b="0" i="0" u="none" strike="noStrike">
                          <a:solidFill>
                            <a:srgbClr val="000000"/>
                          </a:solidFill>
                          <a:effectLst/>
                          <a:latin typeface="Calibri" panose="020F0502020204030204" pitchFamily="34" charset="0"/>
                        </a:rPr>
                        <a:t>VoIP Appliances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$2,400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13480306"/>
                  </a:ext>
                </a:extLst>
              </a:tr>
              <a:tr h="228108">
                <a:tc>
                  <a:txBody>
                    <a:bodyPr/>
                    <a:lstStyle/>
                    <a:p>
                      <a:pPr algn="r" rtl="0" fontAlgn="b"/>
                      <a:r>
                        <a:rPr lang="en-US" sz="2000" b="0" i="0" u="none" strike="noStrike">
                          <a:solidFill>
                            <a:srgbClr val="000000"/>
                          </a:solidFill>
                          <a:effectLst/>
                          <a:latin typeface="Calibri" panose="020F0502020204030204" pitchFamily="34" charset="0"/>
                        </a:rPr>
                        <a:t>VoIP Office Phones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$1,200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2263599605"/>
                  </a:ext>
                </a:extLst>
              </a:tr>
              <a:tr h="228108">
                <a:tc>
                  <a:txBody>
                    <a:bodyPr/>
                    <a:lstStyle/>
                    <a:p>
                      <a:pPr algn="r" rtl="0" fontAlgn="b"/>
                      <a:r>
                        <a:rPr lang="en-US" sz="2000" b="0" i="0" u="none" strike="noStrike">
                          <a:solidFill>
                            <a:srgbClr val="000000"/>
                          </a:solidFill>
                          <a:effectLst/>
                          <a:latin typeface="Calibri" panose="020F0502020204030204" pitchFamily="34" charset="0"/>
                        </a:rPr>
                        <a:t>Headsets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$1,500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299251090"/>
                  </a:ext>
                </a:extLst>
              </a:tr>
              <a:tr h="228108">
                <a:tc>
                  <a:txBody>
                    <a:bodyPr/>
                    <a:lstStyle/>
                    <a:p>
                      <a:pPr algn="r" rtl="0" fontAlgn="b"/>
                      <a:r>
                        <a:rPr lang="en-US" sz="2000" b="0" i="0" u="none" strike="noStrike">
                          <a:solidFill>
                            <a:srgbClr val="000000"/>
                          </a:solidFill>
                          <a:effectLst/>
                          <a:latin typeface="Calibri" panose="020F0502020204030204" pitchFamily="34" charset="0"/>
                        </a:rPr>
                        <a:t>Network Switches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$4,500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3900948579"/>
                  </a:ext>
                </a:extLst>
              </a:tr>
              <a:tr h="228108">
                <a:tc>
                  <a:txBody>
                    <a:bodyPr/>
                    <a:lstStyle/>
                    <a:p>
                      <a:pPr algn="r" rtl="0" fontAlgn="b"/>
                      <a:r>
                        <a:rPr lang="en-US" sz="2000" b="0" i="0" u="none" strike="noStrike">
                          <a:solidFill>
                            <a:srgbClr val="000000"/>
                          </a:solidFill>
                          <a:effectLst/>
                          <a:latin typeface="Calibri" panose="020F0502020204030204" pitchFamily="34" charset="0"/>
                        </a:rPr>
                        <a:t>Cat 6 Cabling</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$600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3823081714"/>
                  </a:ext>
                </a:extLst>
              </a:tr>
              <a:tr h="228108">
                <a:tc>
                  <a:txBody>
                    <a:bodyPr/>
                    <a:lstStyle/>
                    <a:p>
                      <a:pPr algn="r" rtl="0" fontAlgn="b"/>
                      <a:r>
                        <a:rPr lang="en-US" sz="2000" b="0" i="0" u="none" strike="noStrike">
                          <a:solidFill>
                            <a:srgbClr val="000000"/>
                          </a:solidFill>
                          <a:effectLst/>
                          <a:latin typeface="Calibri" panose="020F0502020204030204" pitchFamily="34" charset="0"/>
                        </a:rPr>
                        <a:t>Wall Plates/Jacks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$200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3395274104"/>
                  </a:ext>
                </a:extLst>
              </a:tr>
              <a:tr h="228108">
                <a:tc>
                  <a:txBody>
                    <a:bodyPr/>
                    <a:lstStyle/>
                    <a:p>
                      <a:pPr algn="r" rtl="0" fontAlgn="b"/>
                      <a:r>
                        <a:rPr lang="en-US" sz="2000" b="0" i="0" u="none" strike="noStrike">
                          <a:solidFill>
                            <a:srgbClr val="000000"/>
                          </a:solidFill>
                          <a:effectLst/>
                          <a:latin typeface="Calibri" panose="020F0502020204030204" pitchFamily="34" charset="0"/>
                        </a:rPr>
                        <a:t>Racks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$200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158856122"/>
                  </a:ext>
                </a:extLst>
              </a:tr>
              <a:tr h="228108">
                <a:tc>
                  <a:txBody>
                    <a:bodyPr/>
                    <a:lstStyle/>
                    <a:p>
                      <a:pPr algn="r" rtl="0" fontAlgn="b"/>
                      <a:r>
                        <a:rPr lang="en-US" sz="2000" b="0" i="0" u="none" strike="noStrike">
                          <a:solidFill>
                            <a:srgbClr val="000000"/>
                          </a:solidFill>
                          <a:effectLst/>
                          <a:latin typeface="Calibri" panose="020F0502020204030204" pitchFamily="34" charset="0"/>
                        </a:rPr>
                        <a:t>Patch Panels</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dirty="0">
                          <a:solidFill>
                            <a:srgbClr val="000000"/>
                          </a:solidFill>
                          <a:effectLst/>
                          <a:latin typeface="Calibri" panose="020F0502020204030204" pitchFamily="34" charset="0"/>
                        </a:rPr>
                        <a:t> $130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AF1"/>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9EAF1"/>
                    </a:solidFill>
                  </a:tcPr>
                </a:tc>
                <a:extLst>
                  <a:ext uri="{0D108BD9-81ED-4DB2-BD59-A6C34878D82A}">
                    <a16:rowId xmlns:a16="http://schemas.microsoft.com/office/drawing/2014/main" val="2985659645"/>
                  </a:ext>
                </a:extLst>
              </a:tr>
              <a:tr h="228108">
                <a:tc>
                  <a:txBody>
                    <a:bodyPr/>
                    <a:lstStyle/>
                    <a:p>
                      <a:pPr algn="r" rtl="0" fontAlgn="b"/>
                      <a:r>
                        <a:rPr lang="en-US" sz="2000" b="0" i="0" u="none" strike="noStrike">
                          <a:solidFill>
                            <a:srgbClr val="000000"/>
                          </a:solidFill>
                          <a:effectLst/>
                          <a:latin typeface="Calibri" panose="020F0502020204030204" pitchFamily="34" charset="0"/>
                        </a:rPr>
                        <a:t>Cable Management</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$300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1" i="0" u="none" strike="noStrike">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3"/>
                    </a:solidFill>
                  </a:tcPr>
                </a:tc>
                <a:tc>
                  <a:txBody>
                    <a:bodyPr/>
                    <a:lstStyle/>
                    <a:p>
                      <a:pPr algn="ctr" rtl="0" fontAlgn="b"/>
                      <a:r>
                        <a:rPr lang="en-US" sz="2000" b="0" i="0" u="none" strike="noStrike" dirty="0">
                          <a:solidFill>
                            <a:srgbClr val="000000"/>
                          </a:solidFill>
                          <a:effectLst/>
                          <a:latin typeface="Calibri" panose="020F0502020204030204" pitchFamily="34" charset="0"/>
                        </a:rPr>
                        <a:t> </a:t>
                      </a:r>
                    </a:p>
                  </a:txBody>
                  <a:tcPr marL="3167" marR="3167" marT="3167" marB="22806"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0D3E3"/>
                    </a:solidFill>
                  </a:tcPr>
                </a:tc>
                <a:extLst>
                  <a:ext uri="{0D108BD9-81ED-4DB2-BD59-A6C34878D82A}">
                    <a16:rowId xmlns:a16="http://schemas.microsoft.com/office/drawing/2014/main" val="1840301883"/>
                  </a:ext>
                </a:extLst>
              </a:tr>
            </a:tbl>
          </a:graphicData>
        </a:graphic>
      </p:graphicFrame>
    </p:spTree>
    <p:extLst>
      <p:ext uri="{BB962C8B-B14F-4D97-AF65-F5344CB8AC3E}">
        <p14:creationId xmlns:p14="http://schemas.microsoft.com/office/powerpoint/2010/main" val="3743133762"/>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2300</Words>
  <Application>Microsoft Office PowerPoint</Application>
  <PresentationFormat>Widescreen</PresentationFormat>
  <Paragraphs>327</Paragraphs>
  <Slides>20</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Times New Roman</vt:lpstr>
      <vt:lpstr>Trebuchet MS</vt:lpstr>
      <vt:lpstr>Wingdings 3</vt:lpstr>
      <vt:lpstr>Facet</vt:lpstr>
      <vt:lpstr>Voice and Infrastructure Modernization</vt:lpstr>
      <vt:lpstr>VoIP Solutions LLC, Team 2</vt:lpstr>
      <vt:lpstr>Communication Methods</vt:lpstr>
      <vt:lpstr>Charlie’s Manufacturing Background</vt:lpstr>
      <vt:lpstr>Final Project Scope</vt:lpstr>
      <vt:lpstr>Features Gained</vt:lpstr>
      <vt:lpstr>Solutions Considered</vt:lpstr>
      <vt:lpstr>Solutions Considered (cont)</vt:lpstr>
      <vt:lpstr>Budget</vt:lpstr>
      <vt:lpstr>Budget (cont)</vt:lpstr>
      <vt:lpstr>Schedule</vt:lpstr>
      <vt:lpstr>Future Directions</vt:lpstr>
      <vt:lpstr>Future Directions cont.</vt:lpstr>
      <vt:lpstr>Future Directions cont.</vt:lpstr>
      <vt:lpstr>Explain why you chose this project and how it is novel in its approach.</vt:lpstr>
      <vt:lpstr>Discuss the major challenges you faced and how you solved them</vt:lpstr>
      <vt:lpstr>Demonstration of Installation  </vt:lpstr>
      <vt:lpstr>References</vt:lpstr>
      <vt:lpstr>Questions?</vt:lpstr>
      <vt:lpstr>Response to Reviewers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Voice and Infrastructure Modernization</dc:title>
  <dc:creator/>
  <cp:lastModifiedBy>Thomas Troup</cp:lastModifiedBy>
  <cp:revision>20</cp:revision>
  <dcterms:modified xsi:type="dcterms:W3CDTF">2017-08-03T02:41:03Z</dcterms:modified>
</cp:coreProperties>
</file>