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98" r:id="rId3"/>
    <p:sldId id="299" r:id="rId4"/>
    <p:sldId id="286" r:id="rId5"/>
    <p:sldId id="287" r:id="rId6"/>
    <p:sldId id="288" r:id="rId7"/>
    <p:sldId id="292" r:id="rId8"/>
    <p:sldId id="289" r:id="rId9"/>
    <p:sldId id="290" r:id="rId10"/>
    <p:sldId id="293" r:id="rId11"/>
    <p:sldId id="294" r:id="rId12"/>
    <p:sldId id="295" r:id="rId13"/>
    <p:sldId id="296" r:id="rId14"/>
    <p:sldId id="297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7" r:id="rId27"/>
    <p:sldId id="318" r:id="rId28"/>
    <p:sldId id="311" r:id="rId29"/>
    <p:sldId id="312" r:id="rId30"/>
    <p:sldId id="334" r:id="rId31"/>
    <p:sldId id="335" r:id="rId32"/>
    <p:sldId id="291" r:id="rId33"/>
    <p:sldId id="313" r:id="rId34"/>
    <p:sldId id="314" r:id="rId35"/>
    <p:sldId id="315" r:id="rId36"/>
    <p:sldId id="316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2" r:id="rId50"/>
    <p:sldId id="331" r:id="rId51"/>
    <p:sldId id="33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43" autoAdjust="0"/>
  </p:normalViewPr>
  <p:slideViewPr>
    <p:cSldViewPr>
      <p:cViewPr>
        <p:scale>
          <a:sx n="86" d="100"/>
          <a:sy n="86" d="100"/>
        </p:scale>
        <p:origin x="-9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5AB6-ED30-4C0F-BB07-55747E3070A4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AFD1-BE04-4300-A6F2-AC44D7735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014E82-6B19-4D08-A0D0-A8262B81AC52}" type="datetimeFigureOut">
              <a:rPr lang="en-US" smtClean="0"/>
              <a:pPr/>
              <a:t>7/5/2009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7B91FE-02C3-4A1C-BC03-54C9137BE25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 205 – Week 10</a:t>
            </a:r>
          </a:p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Chunbo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 Modifiers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within a class, any function member can access any other member of the class simply by using that member’s name.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access modifier </a:t>
            </a:r>
            <a:r>
              <a:rPr lang="en-US" dirty="0" smtClean="0"/>
              <a:t>is an optional part of a member declaration that specifies what other parts of the program have access to the member.</a:t>
            </a:r>
          </a:p>
          <a:p>
            <a:pPr lvl="1"/>
            <a:r>
              <a:rPr lang="en-US" dirty="0" smtClean="0"/>
              <a:t>Private (default)</a:t>
            </a:r>
          </a:p>
          <a:p>
            <a:pPr lvl="1"/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protected</a:t>
            </a:r>
          </a:p>
          <a:p>
            <a:pPr lvl="1"/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protected internal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class C1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F1; // Implicit private field</a:t>
            </a:r>
          </a:p>
          <a:p>
            <a:pPr lvl="1">
              <a:buNone/>
            </a:pP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F2; // Explicit private field</a:t>
            </a:r>
          </a:p>
          <a:p>
            <a:pPr lvl="1"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F3; // Public field</a:t>
            </a:r>
          </a:p>
          <a:p>
            <a:pPr lvl="1"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DoCalc</a:t>
            </a:r>
            <a:r>
              <a:rPr lang="en-US" dirty="0" smtClean="0"/>
              <a:t>() // Implicit private method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...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</a:t>
            </a:r>
            <a:r>
              <a:rPr lang="en-US" dirty="0" smtClean="0"/>
              <a:t>() // Public method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...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16" y="2209800"/>
            <a:ext cx="750740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"/>
            <a:ext cx="6400800" cy="652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438400"/>
            <a:ext cx="54673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Instance Fields vs. Local Variables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2"/>
          <a:ext cx="8229600" cy="423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959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Instance 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Local Variable</a:t>
                      </a:r>
                      <a:endParaRPr lang="en-US" sz="1400" dirty="0"/>
                    </a:p>
                  </a:txBody>
                  <a:tcPr/>
                </a:tc>
              </a:tr>
              <a:tr h="1171009"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Starts when the instance is created.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Ends when the instance is no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longer accessible.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Starts at the point in the block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 it is declared.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Ends when the block completes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execution.</a:t>
                      </a:r>
                      <a:endParaRPr lang="en-US" sz="1400" dirty="0"/>
                    </a:p>
                  </a:txBody>
                  <a:tcPr/>
                </a:tc>
              </a:tr>
              <a:tr h="1171009"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Implicit Initialization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Initialized to a default value for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type.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implicit initialization. The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compiler produces an error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message if the variable is not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assigned to before use.</a:t>
                      </a:r>
                      <a:endParaRPr lang="en-US" sz="1400" dirty="0"/>
                    </a:p>
                  </a:txBody>
                  <a:tcPr/>
                </a:tc>
              </a:tr>
              <a:tr h="1435430"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Storage Area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the fields of a class are stored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heap, regardless of whether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they are value types or reference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 type: Stored on the stack.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Reference type: Reference stored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the stack, and data stored in</a:t>
                      </a:r>
                    </a:p>
                    <a:p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heap.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var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static void Main( 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2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total = 15;</a:t>
            </a:r>
          </a:p>
          <a:p>
            <a:pPr lvl="2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mec</a:t>
            </a:r>
            <a:r>
              <a:rPr lang="en-US" dirty="0" smtClean="0"/>
              <a:t> = new </a:t>
            </a:r>
            <a:r>
              <a:rPr lang="en-US" dirty="0" err="1" smtClean="0"/>
              <a:t>MyExcellentClass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dirty="0" smtClean="0"/>
              <a:t>...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800" dirty="0" smtClean="0"/>
              <a:t>Syntactic shorthand for whatever type can be inferred from the initialization on the right-hand side.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can only be used with local variables—not with fields.</a:t>
            </a:r>
          </a:p>
          <a:p>
            <a:r>
              <a:rPr lang="en-US" dirty="0" smtClean="0"/>
              <a:t>It can only be used when the variable declaration includes an initialization.</a:t>
            </a:r>
          </a:p>
          <a:p>
            <a:r>
              <a:rPr lang="en-US" dirty="0" smtClean="0"/>
              <a:t>Once the compiler infers the type, it is fixed and unchangeable.</a:t>
            </a:r>
          </a:p>
          <a:p>
            <a:r>
              <a:rPr lang="en-US" b="1" dirty="0" smtClean="0"/>
              <a:t>Note: The </a:t>
            </a:r>
            <a:r>
              <a:rPr lang="en-US" b="1" dirty="0" err="1" smtClean="0"/>
              <a:t>var</a:t>
            </a:r>
            <a:r>
              <a:rPr lang="en-US" b="1" dirty="0" smtClean="0"/>
              <a:t> keyword is not like the JavaScript </a:t>
            </a:r>
            <a:r>
              <a:rPr lang="en-US" b="1" dirty="0" err="1" smtClean="0"/>
              <a:t>var</a:t>
            </a:r>
            <a:r>
              <a:rPr lang="en-US" b="1" dirty="0" smtClean="0"/>
              <a:t> that can reference different types.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Variables Inside Nested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bodies can have other blocks nested inside them.</a:t>
            </a:r>
          </a:p>
          <a:p>
            <a:r>
              <a:rPr lang="en-US" dirty="0" smtClean="0"/>
              <a:t>In C and C++ you can declare a local variable, and then within a nested block you can declare another local variable with the same name. The inner name masks the outer name while within the inner scope.</a:t>
            </a:r>
          </a:p>
          <a:p>
            <a:r>
              <a:rPr lang="en-US" dirty="0" smtClean="0"/>
              <a:t>In C#, however, you cannot declare another local variable with the same name within the scope of the first name regardless of the level of nesting.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constant </a:t>
            </a:r>
            <a:r>
              <a:rPr lang="en-US" i="1" dirty="0" smtClean="0"/>
              <a:t>must be initialized at its declaration.</a:t>
            </a:r>
          </a:p>
          <a:p>
            <a:r>
              <a:rPr lang="en-US" dirty="0" smtClean="0"/>
              <a:t>A constant </a:t>
            </a:r>
            <a:r>
              <a:rPr lang="en-US" i="1" dirty="0" smtClean="0"/>
              <a:t>cannot be changed after its declaration.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657600"/>
            <a:ext cx="32480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14600"/>
            <a:ext cx="52101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use value parameters, data is passed to the method by copying the value of the actual parameter to the formal parameter. </a:t>
            </a:r>
          </a:p>
          <a:p>
            <a:r>
              <a:rPr lang="en-US" dirty="0" smtClean="0"/>
              <a:t>When a method is called, the system does the following:</a:t>
            </a:r>
          </a:p>
          <a:p>
            <a:pPr lvl="1"/>
            <a:r>
              <a:rPr lang="en-US" dirty="0" smtClean="0"/>
              <a:t>Allocates space on the stack for the formal parameter</a:t>
            </a:r>
          </a:p>
          <a:p>
            <a:pPr lvl="1"/>
            <a:r>
              <a:rPr lang="en-US" dirty="0" smtClean="0"/>
              <a:t>Copies the actual parameter to the formal parameter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using a reference parameter, you must use the ref modifier in both the declaration and the invocation of the method.</a:t>
            </a:r>
          </a:p>
          <a:p>
            <a:r>
              <a:rPr lang="en-US" dirty="0" smtClean="0"/>
              <a:t>The actual parameter </a:t>
            </a:r>
            <a:r>
              <a:rPr lang="en-US" i="1" dirty="0" smtClean="0"/>
              <a:t>must be a variable, which must be assigned to before being used </a:t>
            </a:r>
            <a:r>
              <a:rPr lang="en-US" dirty="0" smtClean="0"/>
              <a:t>as the actual parameter. </a:t>
            </a:r>
          </a:p>
          <a:p>
            <a:r>
              <a:rPr lang="en-US" dirty="0" smtClean="0"/>
              <a:t>If it is a reference type variable, it can be assigned either a reference or the value null.</a:t>
            </a:r>
          </a:p>
          <a:p>
            <a:r>
              <a:rPr lang="en-US" dirty="0" smtClean="0"/>
              <a:t>They do not allocate new memory on the stack for the formal parameters.</a:t>
            </a:r>
          </a:p>
          <a:p>
            <a:r>
              <a:rPr lang="en-US" dirty="0" smtClean="0"/>
              <a:t>A formal parameter name acts as an alias for the actual parameter variable, referring to the same memory location.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762952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used to pass data from inside the method back out to the calling code</a:t>
            </a:r>
          </a:p>
          <a:p>
            <a:r>
              <a:rPr lang="en-US" dirty="0" smtClean="0"/>
              <a:t>You must use a modifier in both the method declaration and the invocation. With output parameters, the modifier is </a:t>
            </a:r>
            <a:r>
              <a:rPr lang="en-US" b="1" dirty="0" smtClean="0"/>
              <a:t>out</a:t>
            </a:r>
            <a:r>
              <a:rPr lang="en-US" dirty="0" smtClean="0"/>
              <a:t>, rather than ref.</a:t>
            </a:r>
          </a:p>
          <a:p>
            <a:r>
              <a:rPr lang="en-US" dirty="0" smtClean="0"/>
              <a:t>The actual parameter </a:t>
            </a:r>
            <a:r>
              <a:rPr lang="en-US" i="1" dirty="0" smtClean="0"/>
              <a:t>must be a variable—it cannot be another type of expression.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</a:t>
            </a:r>
            <a:r>
              <a:rPr lang="en-US" i="1" dirty="0" smtClean="0"/>
              <a:t>zero or more actual parameters </a:t>
            </a:r>
            <a:r>
              <a:rPr lang="pt-BR" dirty="0" smtClean="0"/>
              <a:t>for a particular formal parameter</a:t>
            </a:r>
          </a:p>
          <a:p>
            <a:r>
              <a:rPr lang="en-US" dirty="0" smtClean="0"/>
              <a:t>There can be only one parameter array in a parameter list</a:t>
            </a:r>
          </a:p>
          <a:p>
            <a:r>
              <a:rPr lang="en-US" dirty="0" smtClean="0"/>
              <a:t>If there is one, it must be the last parameter in the list.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19600"/>
            <a:ext cx="43243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Invocation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supply the actual parameters in two ways</a:t>
            </a:r>
          </a:p>
          <a:p>
            <a:pPr lvl="2">
              <a:buNone/>
            </a:pPr>
            <a:r>
              <a:rPr lang="en-US" dirty="0" err="1" smtClean="0"/>
              <a:t>ListInts</a:t>
            </a:r>
            <a:r>
              <a:rPr lang="en-US" dirty="0" smtClean="0"/>
              <a:t>( 10, 20, 30 ); // Three </a:t>
            </a:r>
            <a:r>
              <a:rPr lang="en-US" dirty="0" err="1" smtClean="0"/>
              <a:t>ints</a:t>
            </a:r>
            <a:r>
              <a:rPr lang="en-US" dirty="0" smtClean="0"/>
              <a:t>, called the </a:t>
            </a:r>
            <a:r>
              <a:rPr lang="en-US" i="1" dirty="0" smtClean="0"/>
              <a:t>expanded form.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//Or</a:t>
            </a:r>
          </a:p>
          <a:p>
            <a:pPr lvl="2">
              <a:buNone/>
            </a:pPr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intArray</a:t>
            </a:r>
            <a:r>
              <a:rPr lang="en-US" dirty="0" smtClean="0"/>
              <a:t> = {1, 2, 3};</a:t>
            </a:r>
          </a:p>
          <a:p>
            <a:pPr lvl="2">
              <a:buNone/>
            </a:pPr>
            <a:r>
              <a:rPr lang="en-US" dirty="0" err="1" smtClean="0"/>
              <a:t>ListInts</a:t>
            </a:r>
            <a:r>
              <a:rPr lang="en-US" dirty="0" smtClean="0"/>
              <a:t>( </a:t>
            </a:r>
            <a:r>
              <a:rPr lang="en-US" dirty="0" err="1" smtClean="0"/>
              <a:t>intArray</a:t>
            </a:r>
            <a:r>
              <a:rPr lang="en-US" dirty="0" smtClean="0"/>
              <a:t> ); // An array variable</a:t>
            </a:r>
          </a:p>
          <a:p>
            <a:r>
              <a:rPr lang="en-US" dirty="0" smtClean="0"/>
              <a:t>Unlike Reference or output parameters, parameter arrays </a:t>
            </a:r>
          </a:p>
          <a:p>
            <a:pPr lvl="1"/>
            <a:r>
              <a:rPr lang="en-US" dirty="0" smtClean="0"/>
              <a:t>Require the modifier in the declaration</a:t>
            </a:r>
          </a:p>
          <a:p>
            <a:pPr lvl="1"/>
            <a:r>
              <a:rPr lang="en-US" dirty="0" smtClean="0"/>
              <a:t>Do not allow it in the invocation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class can have more than one method with the same name. This is called </a:t>
            </a:r>
            <a:r>
              <a:rPr lang="en-US" i="1" dirty="0" smtClean="0"/>
              <a:t>method overloading.</a:t>
            </a:r>
          </a:p>
          <a:p>
            <a:r>
              <a:rPr lang="en-US" dirty="0" smtClean="0"/>
              <a:t>Each method with the same name must have a different </a:t>
            </a:r>
            <a:r>
              <a:rPr lang="en-US" i="1" dirty="0" smtClean="0"/>
              <a:t>signature </a:t>
            </a:r>
            <a:r>
              <a:rPr lang="en-US" dirty="0" smtClean="0"/>
              <a:t>than the others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signature of a method consists of the following information from the method header of the method declaration:</a:t>
            </a:r>
          </a:p>
          <a:p>
            <a:pPr lvl="1"/>
            <a:r>
              <a:rPr lang="en-US" dirty="0" smtClean="0"/>
              <a:t>The name of the method</a:t>
            </a:r>
          </a:p>
          <a:p>
            <a:pPr lvl="1"/>
            <a:r>
              <a:rPr lang="en-US" dirty="0" smtClean="0"/>
              <a:t>The number of parameters</a:t>
            </a:r>
          </a:p>
          <a:p>
            <a:pPr lvl="1"/>
            <a:r>
              <a:rPr lang="en-US" dirty="0" smtClean="0"/>
              <a:t>The data types and order of the parameters</a:t>
            </a:r>
          </a:p>
          <a:p>
            <a:pPr lvl="1"/>
            <a:r>
              <a:rPr lang="en-US" dirty="0" smtClean="0"/>
              <a:t>The parameter modifiers</a:t>
            </a:r>
          </a:p>
          <a:p>
            <a:r>
              <a:rPr lang="en-US" dirty="0" smtClean="0"/>
              <a:t>The return type is </a:t>
            </a:r>
            <a:r>
              <a:rPr lang="en-US" b="1" dirty="0" smtClean="0"/>
              <a:t>not</a:t>
            </a:r>
            <a:r>
              <a:rPr lang="en-US" dirty="0" smtClean="0"/>
              <a:t> part of the signature—although it is a common mistake to believe that it is.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names </a:t>
            </a:r>
            <a:r>
              <a:rPr lang="en-US" dirty="0" smtClean="0"/>
              <a:t>of the formal parameters are also not part of the signature.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/>
          <a:lstStyle/>
          <a:p>
            <a:pPr lvl="2">
              <a:buNone/>
            </a:pPr>
            <a:r>
              <a:rPr lang="en-US" dirty="0" smtClean="0"/>
              <a:t>class A</a:t>
            </a:r>
          </a:p>
          <a:p>
            <a:pPr lvl="2">
              <a:buNone/>
            </a:pPr>
            <a:r>
              <a:rPr lang="en-US" dirty="0" smtClean="0"/>
              <a:t>{</a:t>
            </a:r>
          </a:p>
          <a:p>
            <a:pPr lvl="3">
              <a:buNone/>
            </a:pPr>
            <a:r>
              <a:rPr lang="en-US" dirty="0" smtClean="0"/>
              <a:t>long </a:t>
            </a:r>
            <a:r>
              <a:rPr lang="en-US" dirty="0" err="1" smtClean="0"/>
              <a:t>AddValues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 { return a + b; }</a:t>
            </a:r>
          </a:p>
          <a:p>
            <a:pPr lvl="3">
              <a:buNone/>
            </a:pPr>
            <a:r>
              <a:rPr lang="en-US" dirty="0" smtClean="0"/>
              <a:t>long </a:t>
            </a:r>
            <a:r>
              <a:rPr lang="en-US" dirty="0" err="1" smtClean="0"/>
              <a:t>AddValues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b, </a:t>
            </a:r>
            <a:r>
              <a:rPr lang="en-US" dirty="0" err="1" smtClean="0"/>
              <a:t>int</a:t>
            </a:r>
            <a:r>
              <a:rPr lang="en-US" dirty="0" smtClean="0"/>
              <a:t> c) { return a + b + c; }</a:t>
            </a:r>
          </a:p>
          <a:p>
            <a:pPr lvl="3">
              <a:buNone/>
            </a:pPr>
            <a:r>
              <a:rPr lang="en-US" dirty="0" smtClean="0"/>
              <a:t>long </a:t>
            </a:r>
            <a:r>
              <a:rPr lang="en-US" dirty="0" err="1" smtClean="0"/>
              <a:t>AddValues</a:t>
            </a:r>
            <a:r>
              <a:rPr lang="en-US" dirty="0" smtClean="0"/>
              <a:t>( float a, float b) { return a + b; }</a:t>
            </a:r>
          </a:p>
          <a:p>
            <a:pPr lvl="3">
              <a:buNone/>
            </a:pPr>
            <a:r>
              <a:rPr lang="en-US" dirty="0" smtClean="0"/>
              <a:t>long </a:t>
            </a:r>
            <a:r>
              <a:rPr lang="en-US" dirty="0" err="1" smtClean="0"/>
              <a:t>AddValues</a:t>
            </a:r>
            <a:r>
              <a:rPr lang="en-US" dirty="0" smtClean="0"/>
              <a:t>( long a, long b) { return a + b; }</a:t>
            </a:r>
          </a:p>
          <a:p>
            <a:pPr lvl="2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343400"/>
            <a:ext cx="530877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C# program containing a </a:t>
            </a:r>
            <a:r>
              <a:rPr lang="en-US" i="1" dirty="0" err="1" smtClean="0"/>
              <a:t>countint</a:t>
            </a:r>
            <a:r>
              <a:rPr lang="en-US" i="1" dirty="0" smtClean="0"/>
              <a:t> </a:t>
            </a:r>
            <a:r>
              <a:rPr lang="en-US" dirty="0" smtClean="0"/>
              <a:t>class, which has:</a:t>
            </a:r>
          </a:p>
          <a:p>
            <a:pPr lvl="1"/>
            <a:r>
              <a:rPr lang="en-US" dirty="0" smtClean="0"/>
              <a:t>a private data member: </a:t>
            </a:r>
            <a:r>
              <a:rPr lang="en-US" dirty="0" err="1" smtClean="0"/>
              <a:t>int</a:t>
            </a:r>
            <a:r>
              <a:rPr lang="en-US" dirty="0" smtClean="0"/>
              <a:t>[]numbers;</a:t>
            </a:r>
          </a:p>
          <a:p>
            <a:pPr lvl="1"/>
            <a:r>
              <a:rPr lang="en-US" dirty="0" smtClean="0"/>
              <a:t>A default constructor that dynamically allocates and assigns five “0”s to numbers.</a:t>
            </a:r>
          </a:p>
          <a:p>
            <a:pPr lvl="1"/>
            <a:r>
              <a:rPr lang="en-US" dirty="0" smtClean="0"/>
              <a:t>A constructor that takes an </a:t>
            </a:r>
            <a:r>
              <a:rPr lang="en-US" dirty="0" err="1" smtClean="0"/>
              <a:t>int</a:t>
            </a:r>
            <a:r>
              <a:rPr lang="en-US" dirty="0" smtClean="0"/>
              <a:t> array and initializes numbers with the actual parameters’ values</a:t>
            </a:r>
          </a:p>
          <a:p>
            <a:pPr lvl="1"/>
            <a:r>
              <a:rPr lang="en-US" dirty="0" smtClean="0"/>
              <a:t>A public function </a:t>
            </a:r>
            <a:r>
              <a:rPr lang="en-US" dirty="0" err="1" smtClean="0"/>
              <a:t>listInt</a:t>
            </a:r>
            <a:r>
              <a:rPr lang="en-US" dirty="0" smtClean="0"/>
              <a:t>() that lists all values in numbers</a:t>
            </a:r>
          </a:p>
          <a:p>
            <a:r>
              <a:rPr lang="en-US" dirty="0" smtClean="0"/>
              <a:t>In your Main(), </a:t>
            </a:r>
            <a:r>
              <a:rPr lang="en-US" dirty="0" err="1" smtClean="0"/>
              <a:t>instantilize</a:t>
            </a:r>
            <a:r>
              <a:rPr lang="en-US" dirty="0" smtClean="0"/>
              <a:t> a </a:t>
            </a:r>
            <a:r>
              <a:rPr lang="en-US" i="1" dirty="0" err="1" smtClean="0"/>
              <a:t>countint</a:t>
            </a:r>
            <a:r>
              <a:rPr lang="en-US" i="1" dirty="0" smtClean="0"/>
              <a:t> </a:t>
            </a:r>
            <a:r>
              <a:rPr lang="en-US" dirty="0" smtClean="0"/>
              <a:t>object, and test it.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numbers = new </a:t>
            </a:r>
            <a:r>
              <a:rPr lang="en-US" sz="2400" dirty="0" err="1" smtClean="0"/>
              <a:t>int</a:t>
            </a:r>
            <a:r>
              <a:rPr lang="en-US" sz="2400" dirty="0" smtClean="0"/>
              <a:t>[] { 0, 0, 0, 0, 0 };</a:t>
            </a:r>
          </a:p>
          <a:p>
            <a:r>
              <a:rPr lang="en-US" sz="2400" dirty="0" smtClean="0"/>
              <a:t>numbers=new </a:t>
            </a:r>
            <a:r>
              <a:rPr lang="en-US" sz="2400" dirty="0" err="1" smtClean="0"/>
              <a:t>int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]; //to generate an </a:t>
            </a:r>
            <a:r>
              <a:rPr lang="en-US" sz="2400" dirty="0" err="1" smtClean="0"/>
              <a:t>int</a:t>
            </a:r>
            <a:r>
              <a:rPr lang="en-US" sz="2400" dirty="0" smtClean="0"/>
              <a:t> array of </a:t>
            </a:r>
            <a:r>
              <a:rPr lang="en-US" sz="2400" dirty="0" err="1" smtClean="0"/>
              <a:t>i</a:t>
            </a:r>
            <a:r>
              <a:rPr lang="en-US" sz="2400" dirty="0" smtClean="0"/>
              <a:t> integers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[]</a:t>
            </a:r>
            <a:r>
              <a:rPr lang="en-US" sz="2400" dirty="0" err="1" smtClean="0"/>
              <a:t>val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Val== null; //if it contains nothing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existence of a local variable is limited to the block in which it is created and the blocks nested within it.</a:t>
            </a:r>
          </a:p>
          <a:p>
            <a:pPr lvl="1"/>
            <a:r>
              <a:rPr lang="en-US" dirty="0" smtClean="0"/>
              <a:t>It comes into existence at the point at which it is declared.</a:t>
            </a:r>
          </a:p>
          <a:p>
            <a:pPr lvl="1"/>
            <a:r>
              <a:rPr lang="en-US" dirty="0" smtClean="0"/>
              <a:t>It goes out of existence when the block completes execution.</a:t>
            </a:r>
          </a:p>
          <a:p>
            <a:r>
              <a:rPr lang="en-US" dirty="0" smtClean="0"/>
              <a:t>Local variables can be declared at any position in the method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000" dirty="0" smtClean="0"/>
              <a:t>using System;</a:t>
            </a:r>
          </a:p>
          <a:p>
            <a:pPr>
              <a:buNone/>
            </a:pPr>
            <a:r>
              <a:rPr lang="en-US" sz="1000" dirty="0" smtClean="0"/>
              <a:t>using </a:t>
            </a:r>
            <a:r>
              <a:rPr lang="en-US" sz="1000" dirty="0" err="1" smtClean="0"/>
              <a:t>System.Collections.Generic</a:t>
            </a:r>
            <a:r>
              <a:rPr lang="en-US" sz="1000" dirty="0" smtClean="0"/>
              <a:t>;</a:t>
            </a:r>
          </a:p>
          <a:p>
            <a:pPr>
              <a:buNone/>
            </a:pPr>
            <a:r>
              <a:rPr lang="en-US" sz="1000" dirty="0" smtClean="0"/>
              <a:t>using </a:t>
            </a:r>
            <a:r>
              <a:rPr lang="en-US" sz="1000" dirty="0" err="1" smtClean="0"/>
              <a:t>System.Linq</a:t>
            </a:r>
            <a:r>
              <a:rPr lang="en-US" sz="1000" dirty="0" smtClean="0"/>
              <a:t>;</a:t>
            </a:r>
          </a:p>
          <a:p>
            <a:pPr>
              <a:buNone/>
            </a:pPr>
            <a:r>
              <a:rPr lang="en-US" sz="1000" dirty="0" smtClean="0"/>
              <a:t>using </a:t>
            </a:r>
            <a:r>
              <a:rPr lang="en-US" sz="1000" dirty="0" err="1" smtClean="0"/>
              <a:t>System.Text</a:t>
            </a:r>
            <a:r>
              <a:rPr lang="en-US" sz="1000" dirty="0" smtClean="0"/>
              <a:t>;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namespace ConsoleApplication1</a:t>
            </a:r>
          </a:p>
          <a:p>
            <a:pPr>
              <a:buNone/>
            </a:pPr>
            <a:r>
              <a:rPr lang="en-US" sz="1000" dirty="0" smtClean="0"/>
              <a:t>{</a:t>
            </a:r>
          </a:p>
          <a:p>
            <a:pPr>
              <a:buNone/>
            </a:pPr>
            <a:r>
              <a:rPr lang="en-US" sz="1000" dirty="0" smtClean="0"/>
              <a:t>    class </a:t>
            </a:r>
            <a:r>
              <a:rPr lang="en-US" sz="1000" dirty="0" err="1" smtClean="0"/>
              <a:t>countInt</a:t>
            </a: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{</a:t>
            </a:r>
          </a:p>
          <a:p>
            <a:pPr>
              <a:buNone/>
            </a:pPr>
            <a:r>
              <a:rPr lang="en-US" sz="1000" dirty="0" smtClean="0"/>
              <a:t>        </a:t>
            </a:r>
            <a:r>
              <a:rPr lang="en-US" sz="1000" dirty="0" err="1" smtClean="0"/>
              <a:t>int</a:t>
            </a:r>
            <a:r>
              <a:rPr lang="en-US" sz="1000" dirty="0" smtClean="0"/>
              <a:t>[]numbers</a:t>
            </a:r>
            <a:r>
              <a:rPr lang="en-US" sz="1000" dirty="0" smtClean="0"/>
              <a:t>;</a:t>
            </a: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  public </a:t>
            </a:r>
            <a:r>
              <a:rPr lang="en-US" sz="1000" dirty="0" err="1" smtClean="0"/>
              <a:t>countInt</a:t>
            </a:r>
            <a:r>
              <a:rPr lang="en-US" sz="1000" dirty="0" smtClean="0"/>
              <a:t>()</a:t>
            </a:r>
          </a:p>
          <a:p>
            <a:pPr>
              <a:buNone/>
            </a:pPr>
            <a:r>
              <a:rPr lang="en-US" sz="1000" dirty="0" smtClean="0"/>
              <a:t>        {</a:t>
            </a:r>
          </a:p>
          <a:p>
            <a:pPr>
              <a:buNone/>
            </a:pPr>
            <a:r>
              <a:rPr lang="en-US" sz="1000" dirty="0" smtClean="0"/>
              <a:t>            numbers = new </a:t>
            </a:r>
            <a:r>
              <a:rPr lang="en-US" sz="1000" dirty="0" err="1" smtClean="0"/>
              <a:t>int</a:t>
            </a:r>
            <a:r>
              <a:rPr lang="en-US" sz="1000" dirty="0" smtClean="0"/>
              <a:t>[] { 0, 0, 0, 0, 0 };</a:t>
            </a:r>
          </a:p>
          <a:p>
            <a:pPr>
              <a:buNone/>
            </a:pPr>
            <a:r>
              <a:rPr lang="en-US" sz="1000" dirty="0" smtClean="0"/>
              <a:t>        }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  public </a:t>
            </a:r>
            <a:r>
              <a:rPr lang="en-US" sz="1000" dirty="0" err="1" smtClean="0"/>
              <a:t>countInt</a:t>
            </a:r>
            <a:r>
              <a:rPr lang="en-US" sz="1000" dirty="0" smtClean="0"/>
              <a:t>(</a:t>
            </a:r>
            <a:r>
              <a:rPr lang="en-US" sz="1000" dirty="0" err="1" smtClean="0"/>
              <a:t>params</a:t>
            </a:r>
            <a:r>
              <a:rPr lang="en-US" sz="1000" dirty="0" smtClean="0"/>
              <a:t> </a:t>
            </a:r>
            <a:r>
              <a:rPr lang="en-US" sz="1000" dirty="0" err="1" smtClean="0"/>
              <a:t>int</a:t>
            </a:r>
            <a:r>
              <a:rPr lang="en-US" sz="1000" dirty="0" smtClean="0"/>
              <a:t>[] Val)</a:t>
            </a:r>
          </a:p>
          <a:p>
            <a:pPr>
              <a:buNone/>
            </a:pPr>
            <a:r>
              <a:rPr lang="en-US" sz="1000" dirty="0" smtClean="0"/>
              <a:t>        {</a:t>
            </a:r>
          </a:p>
          <a:p>
            <a:pPr>
              <a:buNone/>
            </a:pPr>
            <a:r>
              <a:rPr lang="en-US" sz="1000" dirty="0" smtClean="0"/>
              <a:t>            if (Val!=null)</a:t>
            </a:r>
          </a:p>
          <a:p>
            <a:pPr>
              <a:buNone/>
            </a:pPr>
            <a:r>
              <a:rPr lang="en-US" sz="1000" dirty="0" smtClean="0"/>
              <a:t>            {</a:t>
            </a:r>
          </a:p>
          <a:p>
            <a:pPr>
              <a:buNone/>
            </a:pPr>
            <a:r>
              <a:rPr lang="en-US" sz="1000" dirty="0" smtClean="0"/>
              <a:t>            numbers = new </a:t>
            </a:r>
            <a:r>
              <a:rPr lang="en-US" sz="1000" dirty="0" err="1" smtClean="0"/>
              <a:t>int</a:t>
            </a:r>
            <a:r>
              <a:rPr lang="en-US" sz="1000" dirty="0" smtClean="0"/>
              <a:t>[</a:t>
            </a:r>
            <a:r>
              <a:rPr lang="en-US" sz="1000" dirty="0" err="1" smtClean="0"/>
              <a:t>Val.Length</a:t>
            </a:r>
            <a:r>
              <a:rPr lang="en-US" sz="1000" dirty="0" smtClean="0"/>
              <a:t>];</a:t>
            </a:r>
          </a:p>
          <a:p>
            <a:pPr>
              <a:buNone/>
            </a:pPr>
            <a:r>
              <a:rPr lang="en-US" sz="1000" dirty="0" smtClean="0"/>
              <a:t>            for (</a:t>
            </a:r>
            <a:r>
              <a:rPr lang="en-US" sz="1000" dirty="0" err="1" smtClean="0"/>
              <a:t>int</a:t>
            </a:r>
            <a:r>
              <a:rPr lang="en-US" sz="1000" dirty="0" smtClean="0"/>
              <a:t> </a:t>
            </a:r>
            <a:r>
              <a:rPr lang="en-US" sz="1000" dirty="0" err="1" smtClean="0"/>
              <a:t>i</a:t>
            </a:r>
            <a:r>
              <a:rPr lang="en-US" sz="1000" dirty="0" smtClean="0"/>
              <a:t> = 0; </a:t>
            </a:r>
            <a:r>
              <a:rPr lang="en-US" sz="1000" dirty="0" err="1" smtClean="0"/>
              <a:t>i</a:t>
            </a:r>
            <a:r>
              <a:rPr lang="en-US" sz="1000" dirty="0" smtClean="0"/>
              <a:t> &lt; </a:t>
            </a:r>
            <a:r>
              <a:rPr lang="en-US" sz="1000" dirty="0" err="1" smtClean="0"/>
              <a:t>Val.Length</a:t>
            </a:r>
            <a:r>
              <a:rPr lang="en-US" sz="1000" dirty="0" smtClean="0"/>
              <a:t>; </a:t>
            </a:r>
            <a:r>
              <a:rPr lang="en-US" sz="1000" dirty="0" err="1" smtClean="0"/>
              <a:t>i</a:t>
            </a:r>
            <a:r>
              <a:rPr lang="en-US" sz="1000" dirty="0" smtClean="0"/>
              <a:t>++)</a:t>
            </a:r>
          </a:p>
          <a:p>
            <a:pPr>
              <a:buNone/>
            </a:pPr>
            <a:r>
              <a:rPr lang="en-US" sz="1000" dirty="0" smtClean="0"/>
              <a:t>                numbers[</a:t>
            </a:r>
            <a:r>
              <a:rPr lang="en-US" sz="1000" dirty="0" err="1" smtClean="0"/>
              <a:t>i</a:t>
            </a:r>
            <a:r>
              <a:rPr lang="en-US" sz="1000" dirty="0" smtClean="0"/>
              <a:t>] = Val[</a:t>
            </a:r>
            <a:r>
              <a:rPr lang="en-US" sz="1000" dirty="0" err="1" smtClean="0"/>
              <a:t>i</a:t>
            </a:r>
            <a:r>
              <a:rPr lang="en-US" sz="1000" dirty="0" smtClean="0"/>
              <a:t>];</a:t>
            </a:r>
          </a:p>
          <a:p>
            <a:pPr>
              <a:buNone/>
            </a:pPr>
            <a:r>
              <a:rPr lang="en-US" sz="1000" dirty="0" smtClean="0"/>
              <a:t>            </a:t>
            </a:r>
            <a:r>
              <a:rPr lang="en-US" sz="1000" dirty="0" smtClean="0"/>
              <a:t>}                  </a:t>
            </a: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  </a:t>
            </a:r>
            <a:r>
              <a:rPr lang="en-US" sz="1000" dirty="0" smtClean="0"/>
              <a:t>}</a:t>
            </a: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        public void </a:t>
            </a:r>
            <a:r>
              <a:rPr lang="en-US" sz="1000" dirty="0" err="1" smtClean="0"/>
              <a:t>ListInt</a:t>
            </a:r>
            <a:r>
              <a:rPr lang="en-US" sz="1000" dirty="0" smtClean="0"/>
              <a:t>()</a:t>
            </a:r>
          </a:p>
          <a:p>
            <a:pPr>
              <a:buNone/>
            </a:pPr>
            <a:r>
              <a:rPr lang="en-US" sz="1000" dirty="0" smtClean="0"/>
              <a:t>        {</a:t>
            </a:r>
          </a:p>
          <a:p>
            <a:pPr>
              <a:buNone/>
            </a:pPr>
            <a:r>
              <a:rPr lang="en-US" sz="1000" dirty="0" smtClean="0"/>
              <a:t>            if (numbers!=null)</a:t>
            </a:r>
          </a:p>
          <a:p>
            <a:pPr>
              <a:buNone/>
            </a:pPr>
            <a:r>
              <a:rPr lang="en-US" sz="1000" dirty="0" smtClean="0"/>
              <a:t>            {</a:t>
            </a:r>
          </a:p>
          <a:p>
            <a:pPr>
              <a:buNone/>
            </a:pPr>
            <a:r>
              <a:rPr lang="en-US" sz="1000" dirty="0" smtClean="0"/>
              <a:t>                </a:t>
            </a:r>
          </a:p>
          <a:p>
            <a:pPr>
              <a:buNone/>
            </a:pPr>
            <a:r>
              <a:rPr lang="en-US" sz="1000" dirty="0" smtClean="0"/>
              <a:t>                for (</a:t>
            </a:r>
            <a:r>
              <a:rPr lang="en-US" sz="1000" dirty="0" err="1" smtClean="0"/>
              <a:t>int</a:t>
            </a:r>
            <a:r>
              <a:rPr lang="en-US" sz="1000" dirty="0" smtClean="0"/>
              <a:t> </a:t>
            </a:r>
            <a:r>
              <a:rPr lang="en-US" sz="1000" dirty="0" err="1" smtClean="0"/>
              <a:t>i</a:t>
            </a:r>
            <a:r>
              <a:rPr lang="en-US" sz="1000" dirty="0" smtClean="0"/>
              <a:t> = 0; </a:t>
            </a:r>
            <a:r>
              <a:rPr lang="en-US" sz="1000" dirty="0" err="1" smtClean="0"/>
              <a:t>i</a:t>
            </a:r>
            <a:r>
              <a:rPr lang="en-US" sz="1000" dirty="0" smtClean="0"/>
              <a:t> &lt; </a:t>
            </a:r>
            <a:r>
              <a:rPr lang="en-US" sz="1000" dirty="0" err="1" smtClean="0"/>
              <a:t>numbers.Length</a:t>
            </a:r>
            <a:r>
              <a:rPr lang="en-US" sz="1000" dirty="0" smtClean="0"/>
              <a:t>; </a:t>
            </a:r>
            <a:r>
              <a:rPr lang="en-US" sz="1000" dirty="0" err="1" smtClean="0"/>
              <a:t>i</a:t>
            </a:r>
            <a:r>
              <a:rPr lang="en-US" sz="1000" dirty="0" smtClean="0"/>
              <a:t>++)</a:t>
            </a:r>
          </a:p>
          <a:p>
            <a:pPr>
              <a:buNone/>
            </a:pPr>
            <a:r>
              <a:rPr lang="en-US" sz="1000" dirty="0" smtClean="0"/>
              <a:t>                    </a:t>
            </a:r>
            <a:r>
              <a:rPr lang="en-US" sz="1000" dirty="0" err="1" smtClean="0"/>
              <a:t>Console.Write</a:t>
            </a:r>
            <a:r>
              <a:rPr lang="en-US" sz="1000" dirty="0" smtClean="0"/>
              <a:t>("{0} ", numbers[</a:t>
            </a:r>
            <a:r>
              <a:rPr lang="en-US" sz="1000" dirty="0" err="1" smtClean="0"/>
              <a:t>i</a:t>
            </a:r>
            <a:r>
              <a:rPr lang="en-US" sz="1000" dirty="0" smtClean="0"/>
              <a:t>] );</a:t>
            </a:r>
          </a:p>
          <a:p>
            <a:pPr>
              <a:buNone/>
            </a:pPr>
            <a:r>
              <a:rPr lang="en-US" sz="1000" dirty="0" smtClean="0"/>
              <a:t>            }</a:t>
            </a:r>
          </a:p>
          <a:p>
            <a:pPr>
              <a:buNone/>
            </a:pPr>
            <a:r>
              <a:rPr lang="en-US" sz="1000" dirty="0" smtClean="0"/>
              <a:t>        }</a:t>
            </a:r>
          </a:p>
          <a:p>
            <a:pPr>
              <a:buNone/>
            </a:pPr>
            <a:r>
              <a:rPr lang="en-US" sz="1000" dirty="0" smtClean="0"/>
              <a:t>    </a:t>
            </a:r>
            <a:r>
              <a:rPr lang="en-US" sz="1000" dirty="0" smtClean="0"/>
              <a:t>}</a:t>
            </a:r>
            <a:endParaRPr lang="en-US" sz="1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22098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    class Program</a:t>
            </a:r>
          </a:p>
          <a:p>
            <a:pPr>
              <a:buNone/>
            </a:pPr>
            <a:r>
              <a:rPr lang="en-US" sz="1100" dirty="0" smtClean="0"/>
              <a:t>    {</a:t>
            </a:r>
          </a:p>
          <a:p>
            <a:pPr>
              <a:buNone/>
            </a:pPr>
            <a:r>
              <a:rPr lang="en-US" sz="1100" dirty="0" smtClean="0"/>
              <a:t>        static void Main(string[] </a:t>
            </a:r>
            <a:r>
              <a:rPr lang="en-US" sz="1100" dirty="0" err="1" smtClean="0"/>
              <a:t>args</a:t>
            </a:r>
            <a:r>
              <a:rPr lang="en-US" sz="1100" dirty="0" smtClean="0"/>
              <a:t>)</a:t>
            </a:r>
          </a:p>
          <a:p>
            <a:pPr>
              <a:buNone/>
            </a:pPr>
            <a:r>
              <a:rPr lang="en-US" sz="1100" dirty="0" smtClean="0"/>
              <a:t>        {</a:t>
            </a:r>
          </a:p>
          <a:p>
            <a:pPr>
              <a:buNone/>
            </a:pPr>
            <a:r>
              <a:rPr lang="en-US" sz="1100" dirty="0" smtClean="0"/>
              <a:t>            </a:t>
            </a:r>
            <a:r>
              <a:rPr lang="en-US" sz="1100" dirty="0" err="1" smtClean="0"/>
              <a:t>var</a:t>
            </a:r>
            <a:r>
              <a:rPr lang="en-US" sz="1100" dirty="0" smtClean="0"/>
              <a:t> </a:t>
            </a:r>
            <a:r>
              <a:rPr lang="en-US" sz="1100" dirty="0" err="1" smtClean="0"/>
              <a:t>mylist</a:t>
            </a:r>
            <a:r>
              <a:rPr lang="en-US" sz="1100" dirty="0" smtClean="0"/>
              <a:t>=new </a:t>
            </a:r>
            <a:r>
              <a:rPr lang="en-US" sz="1100" dirty="0" err="1" smtClean="0"/>
              <a:t>countInt</a:t>
            </a:r>
            <a:r>
              <a:rPr lang="en-US" sz="1100" dirty="0" smtClean="0"/>
              <a:t>(1,2,3);</a:t>
            </a:r>
          </a:p>
          <a:p>
            <a:pPr>
              <a:buNone/>
            </a:pPr>
            <a:r>
              <a:rPr lang="en-US" sz="1100" dirty="0" smtClean="0"/>
              <a:t>            </a:t>
            </a:r>
            <a:r>
              <a:rPr lang="en-US" sz="1100" dirty="0" err="1" smtClean="0"/>
              <a:t>mylist.ListInt</a:t>
            </a:r>
            <a:r>
              <a:rPr lang="en-US" sz="1100" dirty="0" smtClean="0"/>
              <a:t>();</a:t>
            </a:r>
          </a:p>
          <a:p>
            <a:pPr>
              <a:buNone/>
            </a:pPr>
            <a:r>
              <a:rPr lang="en-US" sz="1100" dirty="0" smtClean="0"/>
              <a:t>        }</a:t>
            </a:r>
          </a:p>
          <a:p>
            <a:pPr>
              <a:buNone/>
            </a:pPr>
            <a:r>
              <a:rPr lang="en-US" sz="1100" dirty="0" smtClean="0"/>
              <a:t>    }</a:t>
            </a:r>
          </a:p>
          <a:p>
            <a:pPr>
              <a:buNone/>
            </a:pPr>
            <a:r>
              <a:rPr lang="en-US" sz="1100" dirty="0" smtClean="0"/>
              <a:t>}</a:t>
            </a:r>
          </a:p>
          <a:p>
            <a:pPr>
              <a:buNone/>
            </a:pPr>
            <a:endParaRPr lang="en-US" sz="1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Inheritance is one of the primary concepts of object-oriented programming. </a:t>
            </a:r>
          </a:p>
          <a:p>
            <a:r>
              <a:rPr lang="en-US" dirty="0" smtClean="0"/>
              <a:t>It allows you to reuse existing code. </a:t>
            </a:r>
          </a:p>
          <a:p>
            <a:r>
              <a:rPr lang="en-US" dirty="0" smtClean="0"/>
              <a:t>Through effective employment of reuse, you can save time in your programming.</a:t>
            </a:r>
          </a:p>
          <a:p>
            <a:r>
              <a:rPr lang="en-US" dirty="0" smtClean="0"/>
              <a:t>An existing class, called the </a:t>
            </a:r>
            <a:r>
              <a:rPr lang="en-US" b="1" dirty="0" smtClean="0"/>
              <a:t>base</a:t>
            </a:r>
            <a:r>
              <a:rPr lang="en-US" dirty="0" smtClean="0"/>
              <a:t> class, is the basis for a new class, called the </a:t>
            </a:r>
            <a:r>
              <a:rPr lang="en-US" b="1" dirty="0" smtClean="0"/>
              <a:t>derived</a:t>
            </a:r>
            <a:r>
              <a:rPr lang="en-US" dirty="0" smtClean="0"/>
              <a:t> class. </a:t>
            </a:r>
          </a:p>
          <a:p>
            <a:r>
              <a:rPr lang="en-US" dirty="0" smtClean="0"/>
              <a:t>The members of the derived class consist of the following:</a:t>
            </a:r>
          </a:p>
          <a:p>
            <a:pPr lvl="1"/>
            <a:r>
              <a:rPr lang="en-US" dirty="0" smtClean="0"/>
              <a:t>The members in its own declaration</a:t>
            </a:r>
          </a:p>
          <a:p>
            <a:pPr lvl="1"/>
            <a:r>
              <a:rPr lang="en-US" dirty="0" smtClean="0"/>
              <a:t>The members of the base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declare a derived class, you add a </a:t>
            </a:r>
            <a:r>
              <a:rPr lang="en-US" i="1" dirty="0" smtClean="0"/>
              <a:t>class-base specification after the class name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A derived class is said to </a:t>
            </a:r>
            <a:r>
              <a:rPr lang="en-US" b="1" dirty="0" smtClean="0"/>
              <a:t>extend</a:t>
            </a:r>
            <a:r>
              <a:rPr lang="en-US" dirty="0" smtClean="0"/>
              <a:t> its base class, because it includes the members of the base class plus any additional functionality provided in its own declaration.</a:t>
            </a:r>
          </a:p>
          <a:p>
            <a:r>
              <a:rPr lang="en-US" dirty="0" smtClean="0"/>
              <a:t>A derived class cannot delete any of the members it has inherited.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743200"/>
            <a:ext cx="32099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Base class and derived class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90800"/>
            <a:ext cx="53911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Accessing the Inherited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Inherited members are accessed just as if they had been declared in the derived class itself.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classes, except special class object, are derived classes, even if they don’t have a class-base specification. </a:t>
            </a:r>
          </a:p>
          <a:p>
            <a:r>
              <a:rPr lang="en-US" dirty="0" smtClean="0"/>
              <a:t>Class </a:t>
            </a:r>
            <a:r>
              <a:rPr lang="en-US" b="1" dirty="0" smtClean="0"/>
              <a:t>object</a:t>
            </a:r>
            <a:r>
              <a:rPr lang="en-US" dirty="0" smtClean="0"/>
              <a:t> is the only one that is not derived, since it is the base of the inheritance hierarchy.</a:t>
            </a:r>
          </a:p>
          <a:p>
            <a:r>
              <a:rPr lang="en-US" dirty="0" smtClean="0"/>
              <a:t>A class declaration can have only a single class listed in its class-base specification. This is called </a:t>
            </a:r>
            <a:r>
              <a:rPr lang="en-US" i="1" dirty="0" smtClean="0"/>
              <a:t>single inheritance.</a:t>
            </a:r>
          </a:p>
          <a:p>
            <a:r>
              <a:rPr lang="en-US" dirty="0" smtClean="0"/>
              <a:t>There is no limit to the </a:t>
            </a:r>
            <a:r>
              <a:rPr lang="en-US" i="1" dirty="0" smtClean="0"/>
              <a:t>level of derivation.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delegate can be thought of as an object that contains an ordered list of methods with the same signature and return type.</a:t>
            </a:r>
          </a:p>
          <a:p>
            <a:pPr lvl="1"/>
            <a:r>
              <a:rPr lang="en-US" dirty="0" smtClean="0"/>
              <a:t>The list of methods is called the </a:t>
            </a:r>
            <a:r>
              <a:rPr lang="en-US" i="1" dirty="0" smtClean="0"/>
              <a:t>invocation list.</a:t>
            </a:r>
          </a:p>
          <a:p>
            <a:pPr lvl="1"/>
            <a:r>
              <a:rPr lang="en-US" dirty="0" smtClean="0"/>
              <a:t>When a delegate is invoked, it calls each method in its invocation list.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267200"/>
            <a:ext cx="34766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the Delegate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delegate void </a:t>
            </a:r>
            <a:r>
              <a:rPr lang="en-US" dirty="0" err="1" smtClean="0"/>
              <a:t>MyDel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x 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delegate type declaration does not have a method body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Delegate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MyDel</a:t>
            </a:r>
            <a:r>
              <a:rPr lang="en-US" dirty="0" smtClean="0"/>
              <a:t>  </a:t>
            </a:r>
            <a:r>
              <a:rPr lang="en-US" dirty="0" err="1" smtClean="0"/>
              <a:t>delVar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55245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the days of object-oriented analysis and design, programmers thought of a program as </a:t>
            </a:r>
            <a:br>
              <a:rPr lang="en-US" dirty="0" smtClean="0"/>
            </a:br>
            <a:r>
              <a:rPr lang="en-US" dirty="0" smtClean="0"/>
              <a:t>just a sequence of instructions.</a:t>
            </a:r>
          </a:p>
          <a:p>
            <a:r>
              <a:rPr lang="en-US" dirty="0" smtClean="0"/>
              <a:t>A class is a data structure that can store data and execute code. It contains the following: 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dirty="0" smtClean="0"/>
              <a:t>Function members</a:t>
            </a:r>
          </a:p>
          <a:p>
            <a:r>
              <a:rPr lang="en-US" dirty="0" smtClean="0"/>
              <a:t>A running C# program is a group of interacting type objects, most of which are instances of classes.</a:t>
            </a:r>
          </a:p>
          <a:p>
            <a:pPr lv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err="1" smtClean="0"/>
              <a:t>MyDel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= myInstObj.MyM1;</a:t>
            </a:r>
          </a:p>
          <a:p>
            <a:pPr lvl="1">
              <a:buNone/>
            </a:pPr>
            <a:r>
              <a:rPr lang="en-US" dirty="0" err="1" smtClean="0"/>
              <a:t>MyDel</a:t>
            </a:r>
            <a:r>
              <a:rPr lang="en-US" dirty="0" smtClean="0"/>
              <a:t> </a:t>
            </a:r>
            <a:r>
              <a:rPr lang="en-US" dirty="0" err="1" smtClean="0"/>
              <a:t>delB</a:t>
            </a:r>
            <a:r>
              <a:rPr lang="en-US" dirty="0" smtClean="0"/>
              <a:t> = SClass.OtherM2;</a:t>
            </a:r>
          </a:p>
          <a:p>
            <a:pPr lvl="1">
              <a:buNone/>
            </a:pPr>
            <a:r>
              <a:rPr lang="en-US" dirty="0" err="1" smtClean="0"/>
              <a:t>MyDel</a:t>
            </a:r>
            <a:r>
              <a:rPr lang="en-US" dirty="0" smtClean="0"/>
              <a:t> </a:t>
            </a:r>
            <a:r>
              <a:rPr lang="en-US" dirty="0" err="1" smtClean="0"/>
              <a:t>delC</a:t>
            </a:r>
            <a:r>
              <a:rPr lang="en-US" dirty="0" smtClean="0"/>
              <a:t> = </a:t>
            </a:r>
            <a:r>
              <a:rPr lang="en-US" dirty="0" err="1" smtClean="0"/>
              <a:t>delA</a:t>
            </a:r>
            <a:r>
              <a:rPr lang="en-US" dirty="0" smtClean="0"/>
              <a:t> + </a:t>
            </a:r>
            <a:r>
              <a:rPr lang="en-US" dirty="0" err="1" smtClean="0"/>
              <a:t>delB</a:t>
            </a:r>
            <a:r>
              <a:rPr lang="en-US" dirty="0" smtClean="0"/>
              <a:t>; // Has combined invocation list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86200"/>
            <a:ext cx="68770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a Delegate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invoke a delegate by calling it, as if it were simply a method. </a:t>
            </a:r>
          </a:p>
          <a:p>
            <a:r>
              <a:rPr lang="en-US" dirty="0" smtClean="0"/>
              <a:t>The parameters used to invoke the delegate are used to invoke each of the methods on the invocation list</a:t>
            </a:r>
          </a:p>
          <a:p>
            <a:pPr lvl="2">
              <a:buNone/>
            </a:pPr>
            <a:r>
              <a:rPr lang="en-US" dirty="0" err="1" smtClean="0"/>
              <a:t>MyDel</a:t>
            </a:r>
            <a:r>
              <a:rPr lang="en-US" dirty="0" smtClean="0"/>
              <a:t> </a:t>
            </a:r>
            <a:r>
              <a:rPr lang="en-US" dirty="0" err="1" smtClean="0"/>
              <a:t>delVar</a:t>
            </a:r>
            <a:r>
              <a:rPr lang="en-US" dirty="0" smtClean="0"/>
              <a:t> = inst.MyM1;</a:t>
            </a:r>
          </a:p>
          <a:p>
            <a:pPr lvl="2">
              <a:buNone/>
            </a:pPr>
            <a:r>
              <a:rPr lang="en-US" dirty="0" err="1" smtClean="0"/>
              <a:t>delVar</a:t>
            </a:r>
            <a:r>
              <a:rPr lang="en-US" dirty="0" smtClean="0"/>
              <a:t> += SCl.m3;</a:t>
            </a:r>
          </a:p>
          <a:p>
            <a:pPr lvl="2">
              <a:buNone/>
            </a:pPr>
            <a:r>
              <a:rPr lang="en-US" dirty="0" err="1" smtClean="0"/>
              <a:t>delVar</a:t>
            </a:r>
            <a:r>
              <a:rPr lang="en-US" dirty="0" smtClean="0"/>
              <a:t> += </a:t>
            </a:r>
            <a:r>
              <a:rPr lang="en-US" dirty="0" err="1" smtClean="0"/>
              <a:t>X.Act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...</a:t>
            </a:r>
          </a:p>
          <a:p>
            <a:pPr lvl="2">
              <a:buNone/>
            </a:pPr>
            <a:r>
              <a:rPr lang="en-US" dirty="0" err="1" smtClean="0"/>
              <a:t>delVar</a:t>
            </a:r>
            <a:r>
              <a:rPr lang="en-US" dirty="0" smtClean="0"/>
              <a:t>( 55 ); // Invoke the delegate.</a:t>
            </a:r>
          </a:p>
          <a:p>
            <a:pPr lvl="2">
              <a:buNone/>
            </a:pPr>
            <a:r>
              <a:rPr lang="en-US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Console applications  is inflexible in that everything is hard-wired and follows a rigid path of execution.</a:t>
            </a:r>
          </a:p>
          <a:p>
            <a:r>
              <a:rPr lang="en-US" dirty="0" smtClean="0"/>
              <a:t>Modern GUI programs operate on an event-based model</a:t>
            </a:r>
          </a:p>
          <a:p>
            <a:r>
              <a:rPr lang="en-US" dirty="0" smtClean="0"/>
              <a:t>With Windows Forms, there is not a polling mechanism taking up resources and you don't have to code a loop that sits waiting for input. It is all built into the system with events. 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C# </a:t>
            </a:r>
            <a:r>
              <a:rPr lang="en-US" i="1" dirty="0" smtClean="0"/>
              <a:t>event</a:t>
            </a:r>
            <a:r>
              <a:rPr lang="en-US" dirty="0" smtClean="0"/>
              <a:t> is a class member that is activated whenever the event it was designed for occurs. </a:t>
            </a:r>
          </a:p>
          <a:p>
            <a:r>
              <a:rPr lang="en-US" dirty="0" smtClean="0"/>
              <a:t>A common error is to think of an event as a type!</a:t>
            </a:r>
          </a:p>
          <a:p>
            <a:r>
              <a:rPr lang="en-US" dirty="0" smtClean="0"/>
              <a:t>Anyone interested in the </a:t>
            </a:r>
            <a:r>
              <a:rPr lang="en-US" i="1" dirty="0" smtClean="0"/>
              <a:t>event</a:t>
            </a:r>
            <a:r>
              <a:rPr lang="en-US" dirty="0" smtClean="0"/>
              <a:t> can register and be notified as soon as the </a:t>
            </a:r>
            <a:r>
              <a:rPr lang="en-US" i="1" dirty="0" smtClean="0"/>
              <a:t>event</a:t>
            </a:r>
            <a:r>
              <a:rPr lang="en-US" dirty="0" smtClean="0"/>
              <a:t> fires. </a:t>
            </a:r>
          </a:p>
          <a:p>
            <a:r>
              <a:rPr lang="en-US" dirty="0" smtClean="0"/>
              <a:t>At the time an </a:t>
            </a:r>
            <a:r>
              <a:rPr lang="en-US" i="1" dirty="0" smtClean="0"/>
              <a:t>event</a:t>
            </a:r>
            <a:r>
              <a:rPr lang="en-US" dirty="0" smtClean="0"/>
              <a:t> fires, registered methods will be invoked. </a:t>
            </a:r>
          </a:p>
          <a:p>
            <a:r>
              <a:rPr lang="en-US" i="1" dirty="0" smtClean="0"/>
              <a:t>Events</a:t>
            </a:r>
            <a:r>
              <a:rPr lang="en-US" dirty="0" smtClean="0"/>
              <a:t> and </a:t>
            </a:r>
            <a:r>
              <a:rPr lang="en-US" i="1" dirty="0" smtClean="0"/>
              <a:t>delegates</a:t>
            </a:r>
            <a:r>
              <a:rPr lang="en-US" dirty="0" smtClean="0"/>
              <a:t> work hand-in-hand to provide a program's functionality.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event gives structured access to its privately controlled delegate.</a:t>
            </a:r>
          </a:p>
          <a:p>
            <a:r>
              <a:rPr lang="en-US" dirty="0" smtClean="0"/>
              <a:t>When an event is raised, it invokes the delegate, which sequentially calls the methods in the invocation list.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86200"/>
            <a:ext cx="43910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84265"/>
            <a:ext cx="8229600" cy="409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 event declaration requires the name of a </a:t>
            </a:r>
            <a:r>
              <a:rPr lang="en-US" i="1" dirty="0" smtClean="0"/>
              <a:t>delegate type. </a:t>
            </a:r>
            <a:r>
              <a:rPr lang="en-US" dirty="0" smtClean="0"/>
              <a:t>You can either declare one or use one that already exists.</a:t>
            </a:r>
          </a:p>
          <a:p>
            <a:r>
              <a:rPr lang="en-US" dirty="0" smtClean="0"/>
              <a:t>A better idea is to use the predefined delegate type used by the .NET BCL and designated as the standard for use with events. </a:t>
            </a:r>
          </a:p>
          <a:p>
            <a:r>
              <a:rPr lang="en-US" dirty="0" smtClean="0"/>
              <a:t>You are strongly encouraged to use it. It is the </a:t>
            </a:r>
            <a:r>
              <a:rPr lang="en-US" sz="2800" dirty="0" err="1" smtClean="0">
                <a:latin typeface="Courier" pitchFamily="49" charset="0"/>
              </a:rPr>
              <a:t>EventHandler</a:t>
            </a:r>
            <a:r>
              <a:rPr lang="en-US" sz="2800" dirty="0" smtClean="0">
                <a:latin typeface="Courier" pitchFamily="49" charset="0"/>
              </a:rPr>
              <a:t> </a:t>
            </a:r>
            <a:r>
              <a:rPr lang="en-US" dirty="0" smtClean="0"/>
              <a:t>delegate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37719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1900" dirty="0" smtClean="0">
                <a:latin typeface="Courier" pitchFamily="49" charset="0"/>
              </a:rPr>
              <a:t>public delegate void </a:t>
            </a:r>
            <a:r>
              <a:rPr lang="en-US" sz="1900" dirty="0" err="1" smtClean="0">
                <a:latin typeface="Courier" pitchFamily="49" charset="0"/>
              </a:rPr>
              <a:t>EventHandler</a:t>
            </a:r>
            <a:r>
              <a:rPr lang="en-US" sz="1900" dirty="0" smtClean="0">
                <a:latin typeface="Courier" pitchFamily="49" charset="0"/>
              </a:rPr>
              <a:t>(object sender, </a:t>
            </a:r>
            <a:r>
              <a:rPr lang="en-US" sz="1900" dirty="0" err="1" smtClean="0">
                <a:latin typeface="Courier" pitchFamily="49" charset="0"/>
              </a:rPr>
              <a:t>EventArgs</a:t>
            </a:r>
            <a:r>
              <a:rPr lang="en-US" sz="1900" dirty="0" smtClean="0">
                <a:latin typeface="Courier" pitchFamily="49" charset="0"/>
              </a:rPr>
              <a:t> e);</a:t>
            </a:r>
            <a:endParaRPr lang="en-US" dirty="0" smtClean="0"/>
          </a:p>
          <a:p>
            <a:r>
              <a:rPr lang="en-US" dirty="0" smtClean="0"/>
              <a:t>The first parameter is meant to hold a reference to the object that raised the event. </a:t>
            </a:r>
          </a:p>
          <a:p>
            <a:r>
              <a:rPr lang="en-US" dirty="0" smtClean="0"/>
              <a:t>It is of type object and can, therefore, match any instance of any type.</a:t>
            </a:r>
          </a:p>
          <a:p>
            <a:r>
              <a:rPr lang="en-US" dirty="0" smtClean="0"/>
              <a:t>The second parameter is meant to hold state information of whatever type is appropriate for the application.</a:t>
            </a:r>
          </a:p>
          <a:p>
            <a:r>
              <a:rPr lang="en-US" dirty="0" smtClean="0"/>
              <a:t>The return type is void.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EventArgs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EventArgs</a:t>
            </a:r>
            <a:r>
              <a:rPr lang="en-US" dirty="0" smtClean="0"/>
              <a:t> class is designed to carry no data. It is used for event handlers that do </a:t>
            </a:r>
            <a:r>
              <a:rPr lang="en-US" i="1" dirty="0" smtClean="0"/>
              <a:t>not </a:t>
            </a:r>
            <a:r>
              <a:rPr lang="en-US" dirty="0" smtClean="0"/>
              <a:t>need to pass data—and is generally ignored by them.</a:t>
            </a:r>
          </a:p>
          <a:p>
            <a:r>
              <a:rPr lang="en-US" dirty="0" smtClean="0"/>
              <a:t>If you want to pass data, you must declare a class </a:t>
            </a:r>
            <a:r>
              <a:rPr lang="en-US" i="1" dirty="0" smtClean="0"/>
              <a:t>derived from </a:t>
            </a:r>
            <a:r>
              <a:rPr lang="en-US" i="1" dirty="0" err="1" smtClean="0"/>
              <a:t>EventArgs</a:t>
            </a:r>
            <a:r>
              <a:rPr lang="en-US" i="1" dirty="0" smtClean="0"/>
              <a:t>, </a:t>
            </a:r>
            <a:r>
              <a:rPr lang="en-US" dirty="0" smtClean="0"/>
              <a:t>with the appropriate fields to hold the data you want to pass.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new Windows Form Application</a:t>
            </a:r>
          </a:p>
          <a:p>
            <a:r>
              <a:rPr lang="en-US" dirty="0" smtClean="0"/>
              <a:t>Open </a:t>
            </a:r>
            <a:r>
              <a:rPr lang="en-US" dirty="0" err="1" smtClean="0"/>
              <a:t>Program.cs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	using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System;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class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OutputClass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string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myString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;</a:t>
            </a:r>
            <a:endParaRPr lang="zh-CN" altLang="en-US" sz="1800" dirty="0" smtClean="0">
              <a:solidFill>
                <a:srgbClr val="0000FF"/>
              </a:solidFill>
              <a:latin typeface="Calibri"/>
            </a:endParaRPr>
          </a:p>
          <a:p>
            <a:pPr>
              <a:buNone/>
            </a:pPr>
            <a:r>
              <a:rPr lang="en-US" altLang="zh-CN" sz="1800" dirty="0" smtClean="0">
                <a:solidFill>
                  <a:srgbClr val="008000"/>
                </a:solidFill>
                <a:latin typeface="Calibri"/>
              </a:rPr>
              <a:t>	// Constructor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public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OutputClass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(string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inputString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) 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myString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 =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inputString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;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}</a:t>
            </a:r>
            <a: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</a:br>
            <a: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  <a:t>   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8000"/>
                </a:solidFill>
                <a:latin typeface="Calibri"/>
              </a:rPr>
              <a:t>// Instance Method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public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void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printString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() 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Console.WriteLine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("{0}",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myString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}</a:t>
            </a:r>
            <a: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</a:br>
            <a:r>
              <a:rPr lang="zh-CN" altLang="en-US" sz="1800" dirty="0" smtClean="0">
                <a:solidFill>
                  <a:srgbClr val="008000"/>
                </a:solidFill>
                <a:latin typeface="Times New Roman"/>
              </a:rPr>
              <a:t>   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1800" dirty="0" smtClean="0">
                <a:solidFill>
                  <a:srgbClr val="008000"/>
                </a:solidFill>
                <a:latin typeface="Calibri"/>
              </a:rPr>
              <a:t>// Destructor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~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/>
              </a:rPr>
              <a:t>OutputClass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() 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// Some resource cleanup routines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}</a:t>
            </a:r>
            <a:r>
              <a:rPr lang="zh-CN" altLang="en-US" sz="1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00FF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/>
              </a:rPr>
              <a:t>}</a:t>
            </a:r>
            <a:r>
              <a:rPr lang="zh-CN" altLang="en-US" sz="1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1800" dirty="0" smtClean="0">
                <a:solidFill>
                  <a:srgbClr val="008000"/>
                </a:solidFill>
                <a:latin typeface="Calibri"/>
              </a:rPr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//</a:t>
            </a:r>
            <a:r>
              <a:rPr lang="en-US" sz="1800" dirty="0" smtClean="0"/>
              <a:t> custom delegate</a:t>
            </a:r>
            <a:br>
              <a:rPr lang="en-US" sz="1800" dirty="0" smtClean="0"/>
            </a:br>
            <a:r>
              <a:rPr lang="en-US" sz="1800" dirty="0" smtClean="0"/>
              <a:t>public delegate void </a:t>
            </a:r>
            <a:r>
              <a:rPr lang="en-US" sz="1800" dirty="0" err="1" smtClean="0"/>
              <a:t>Startdelegate</a:t>
            </a:r>
            <a:r>
              <a:rPr lang="en-US" sz="1800" dirty="0" smtClean="0"/>
              <a:t>();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class </a:t>
            </a:r>
            <a:r>
              <a:rPr lang="en-US" sz="1800" dirty="0" err="1" smtClean="0"/>
              <a:t>Eventdemo</a:t>
            </a:r>
            <a:r>
              <a:rPr lang="en-US" sz="1800" dirty="0" smtClean="0"/>
              <a:t> : Form</a:t>
            </a:r>
            <a:br>
              <a:rPr lang="en-US" sz="1800" dirty="0" smtClean="0"/>
            </a:br>
            <a:r>
              <a:rPr lang="en-US" sz="1800" dirty="0" smtClean="0"/>
              <a:t>{</a:t>
            </a:r>
            <a:br>
              <a:rPr lang="en-US" sz="1800" dirty="0" smtClean="0"/>
            </a:br>
            <a:r>
              <a:rPr lang="en-US" sz="1800" dirty="0" smtClean="0"/>
              <a:t>    // custom event</a:t>
            </a:r>
            <a:br>
              <a:rPr lang="en-US" sz="1800" dirty="0" smtClean="0"/>
            </a:br>
            <a:r>
              <a:rPr lang="en-US" sz="1800" dirty="0" smtClean="0"/>
              <a:t>    public event </a:t>
            </a:r>
            <a:r>
              <a:rPr lang="en-US" sz="1800" dirty="0" err="1" smtClean="0"/>
              <a:t>Startdelegate</a:t>
            </a:r>
            <a:r>
              <a:rPr lang="en-US" sz="1800" dirty="0" smtClean="0"/>
              <a:t> </a:t>
            </a:r>
            <a:r>
              <a:rPr lang="en-US" sz="1800" dirty="0" err="1" smtClean="0"/>
              <a:t>StartEvent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    public </a:t>
            </a:r>
            <a:r>
              <a:rPr lang="en-US" sz="1800" dirty="0" err="1" smtClean="0"/>
              <a:t>Eventdemo</a:t>
            </a:r>
            <a:r>
              <a:rPr lang="en-US" sz="1800" dirty="0" smtClean="0"/>
              <a:t>()</a:t>
            </a:r>
            <a:br>
              <a:rPr lang="en-US" sz="1800" dirty="0" smtClean="0"/>
            </a:br>
            <a:r>
              <a:rPr lang="en-US" sz="1800" dirty="0" smtClean="0"/>
              <a:t>    {</a:t>
            </a:r>
            <a:br>
              <a:rPr lang="en-US" sz="1800" dirty="0" smtClean="0"/>
            </a:br>
            <a:r>
              <a:rPr lang="en-US" sz="1800" dirty="0" smtClean="0"/>
              <a:t>        Button </a:t>
            </a:r>
            <a:r>
              <a:rPr lang="en-US" sz="1800" dirty="0" err="1" smtClean="0"/>
              <a:t>clickMe</a:t>
            </a:r>
            <a:r>
              <a:rPr lang="en-US" sz="1800" dirty="0" smtClean="0"/>
              <a:t> = new Button();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        </a:t>
            </a:r>
            <a:r>
              <a:rPr lang="en-US" sz="1800" dirty="0" err="1" smtClean="0"/>
              <a:t>clickMe.Parent</a:t>
            </a:r>
            <a:r>
              <a:rPr lang="en-US" sz="1800" dirty="0" smtClean="0"/>
              <a:t> = this;</a:t>
            </a:r>
            <a:br>
              <a:rPr lang="en-US" sz="1800" dirty="0" smtClean="0"/>
            </a:br>
            <a:r>
              <a:rPr lang="en-US" sz="1800" dirty="0" smtClean="0"/>
              <a:t>        </a:t>
            </a:r>
            <a:r>
              <a:rPr lang="en-US" sz="1800" dirty="0" err="1" smtClean="0"/>
              <a:t>clickMe.Text</a:t>
            </a:r>
            <a:r>
              <a:rPr lang="en-US" sz="1800" dirty="0" smtClean="0"/>
              <a:t> = "Click Me";</a:t>
            </a:r>
            <a:br>
              <a:rPr lang="en-US" sz="1800" dirty="0" smtClean="0"/>
            </a:br>
            <a:r>
              <a:rPr lang="en-US" sz="1800" dirty="0" smtClean="0"/>
              <a:t>        // an </a:t>
            </a:r>
            <a:r>
              <a:rPr lang="en-US" sz="1800" dirty="0" err="1" smtClean="0"/>
              <a:t>EventHandler</a:t>
            </a:r>
            <a:r>
              <a:rPr lang="en-US" sz="1800" dirty="0" smtClean="0"/>
              <a:t> delegate is assigned</a:t>
            </a:r>
            <a:br>
              <a:rPr lang="en-US" sz="1800" dirty="0" smtClean="0"/>
            </a:br>
            <a:r>
              <a:rPr lang="en-US" sz="1800" dirty="0" smtClean="0"/>
              <a:t>        // to the button's Click event</a:t>
            </a:r>
            <a:br>
              <a:rPr lang="en-US" sz="1800" dirty="0" smtClean="0"/>
            </a:br>
            <a:r>
              <a:rPr lang="en-US" sz="1800" dirty="0" smtClean="0"/>
              <a:t>        </a:t>
            </a:r>
            <a:r>
              <a:rPr lang="en-US" sz="1800" dirty="0" err="1" smtClean="0"/>
              <a:t>clickMe.Click</a:t>
            </a:r>
            <a:r>
              <a:rPr lang="en-US" sz="1800" dirty="0" smtClean="0"/>
              <a:t> += new </a:t>
            </a:r>
            <a:r>
              <a:rPr lang="en-US" sz="1800" dirty="0" err="1" smtClean="0"/>
              <a:t>EventHandler</a:t>
            </a:r>
            <a:r>
              <a:rPr lang="en-US" sz="1800" dirty="0" smtClean="0"/>
              <a:t>(</a:t>
            </a:r>
            <a:r>
              <a:rPr lang="en-US" sz="1800" dirty="0" err="1" smtClean="0"/>
              <a:t>OnClickMeClicked</a:t>
            </a:r>
            <a:r>
              <a:rPr lang="en-US" sz="1800" dirty="0" smtClean="0"/>
              <a:t>);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        // our custom "</a:t>
            </a:r>
            <a:r>
              <a:rPr lang="en-US" sz="1600" dirty="0" err="1" smtClean="0"/>
              <a:t>Startdelegate</a:t>
            </a:r>
            <a:r>
              <a:rPr lang="en-US" sz="1600" dirty="0" smtClean="0"/>
              <a:t>" delegate is assigned</a:t>
            </a:r>
            <a:br>
              <a:rPr lang="en-US" sz="1600" dirty="0" smtClean="0"/>
            </a:br>
            <a:r>
              <a:rPr lang="en-US" sz="1600" dirty="0" smtClean="0"/>
              <a:t>        // to our custom "</a:t>
            </a:r>
            <a:r>
              <a:rPr lang="en-US" sz="1600" dirty="0" err="1" smtClean="0"/>
              <a:t>StartEvent</a:t>
            </a:r>
            <a:r>
              <a:rPr lang="en-US" sz="1600" dirty="0" smtClean="0"/>
              <a:t>" event.</a:t>
            </a:r>
            <a:br>
              <a:rPr lang="en-US" sz="1600" dirty="0" smtClean="0"/>
            </a:br>
            <a:r>
              <a:rPr lang="en-US" sz="1600" dirty="0" smtClean="0"/>
              <a:t>        </a:t>
            </a:r>
            <a:r>
              <a:rPr lang="en-US" sz="1600" dirty="0" err="1" smtClean="0"/>
              <a:t>StartEvent</a:t>
            </a:r>
            <a:r>
              <a:rPr lang="en-US" sz="1600" dirty="0" smtClean="0"/>
              <a:t> += new </a:t>
            </a:r>
            <a:r>
              <a:rPr lang="en-US" sz="1600" dirty="0" err="1" smtClean="0"/>
              <a:t>Startdelegate</a:t>
            </a:r>
            <a:r>
              <a:rPr lang="en-US" sz="1600" dirty="0" smtClean="0"/>
              <a:t>(</a:t>
            </a:r>
            <a:r>
              <a:rPr lang="en-US" sz="1600" dirty="0" err="1" smtClean="0"/>
              <a:t>OnStartEvent</a:t>
            </a:r>
            <a:r>
              <a:rPr lang="en-US" sz="1600" dirty="0" smtClean="0"/>
              <a:t>);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       // fire our custom event</a:t>
            </a:r>
            <a:br>
              <a:rPr lang="en-US" sz="1600" dirty="0" smtClean="0"/>
            </a:br>
            <a:r>
              <a:rPr lang="en-US" sz="1600" dirty="0" smtClean="0"/>
              <a:t>        </a:t>
            </a:r>
            <a:r>
              <a:rPr lang="en-US" sz="1600" dirty="0" err="1" smtClean="0"/>
              <a:t>StartEvent</a:t>
            </a:r>
            <a:r>
              <a:rPr lang="en-US" sz="1600" dirty="0" smtClean="0"/>
              <a:t>();</a:t>
            </a:r>
            <a:br>
              <a:rPr lang="en-US" sz="1600" dirty="0" smtClean="0"/>
            </a:br>
            <a:r>
              <a:rPr lang="en-US" sz="1600" dirty="0" smtClean="0"/>
              <a:t>    }    </a:t>
            </a:r>
          </a:p>
          <a:p>
            <a:pPr>
              <a:buNone/>
            </a:pPr>
            <a:r>
              <a:rPr lang="en-US" sz="1600" dirty="0" smtClean="0"/>
              <a:t>// this method is called when the "</a:t>
            </a:r>
            <a:r>
              <a:rPr lang="en-US" sz="1600" dirty="0" err="1" smtClean="0"/>
              <a:t>clickMe</a:t>
            </a:r>
            <a:r>
              <a:rPr lang="en-US" sz="1600" dirty="0" smtClean="0"/>
              <a:t>" button is pressed</a:t>
            </a:r>
            <a:br>
              <a:rPr lang="en-US" sz="1600" dirty="0" smtClean="0"/>
            </a:br>
            <a:r>
              <a:rPr lang="en-US" sz="1600" dirty="0" smtClean="0"/>
              <a:t>    public void </a:t>
            </a:r>
            <a:r>
              <a:rPr lang="en-US" sz="1600" dirty="0" err="1" smtClean="0"/>
              <a:t>OnClickMeClicked</a:t>
            </a:r>
            <a:r>
              <a:rPr lang="en-US" sz="1600" dirty="0" smtClean="0"/>
              <a:t>(object sender, </a:t>
            </a:r>
            <a:r>
              <a:rPr lang="en-US" sz="1600" dirty="0" err="1" smtClean="0"/>
              <a:t>EventArgs</a:t>
            </a:r>
            <a:r>
              <a:rPr lang="en-US" sz="1600" dirty="0" smtClean="0"/>
              <a:t> ea)</a:t>
            </a:r>
            <a:br>
              <a:rPr lang="en-US" sz="1600" dirty="0" smtClean="0"/>
            </a:br>
            <a:r>
              <a:rPr lang="en-US" sz="1600" dirty="0" smtClean="0"/>
              <a:t>    {</a:t>
            </a:r>
            <a:br>
              <a:rPr lang="en-US" sz="1600" dirty="0" smtClean="0"/>
            </a:br>
            <a:r>
              <a:rPr lang="en-US" sz="1600" dirty="0" smtClean="0"/>
              <a:t>        </a:t>
            </a:r>
            <a:r>
              <a:rPr lang="en-US" sz="1600" dirty="0" err="1" smtClean="0"/>
              <a:t>MessageBox.Show</a:t>
            </a:r>
            <a:r>
              <a:rPr lang="en-US" sz="1600" dirty="0" smtClean="0"/>
              <a:t>("You Clicked My Button!");</a:t>
            </a:r>
            <a:br>
              <a:rPr lang="en-US" sz="1600" dirty="0" smtClean="0"/>
            </a:br>
            <a:r>
              <a:rPr lang="en-US" sz="1600" dirty="0" smtClean="0"/>
              <a:t>    }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   // this method is called when the "</a:t>
            </a:r>
            <a:r>
              <a:rPr lang="en-US" sz="1600" dirty="0" err="1" smtClean="0"/>
              <a:t>StartEvent</a:t>
            </a:r>
            <a:r>
              <a:rPr lang="en-US" sz="1600" dirty="0" smtClean="0"/>
              <a:t>" Event is fired</a:t>
            </a:r>
            <a:br>
              <a:rPr lang="en-US" sz="1600" dirty="0" smtClean="0"/>
            </a:br>
            <a:r>
              <a:rPr lang="en-US" sz="1600" dirty="0" smtClean="0"/>
              <a:t>    public void </a:t>
            </a:r>
            <a:r>
              <a:rPr lang="en-US" sz="1600" dirty="0" err="1" smtClean="0"/>
              <a:t>OnStartEvent</a:t>
            </a:r>
            <a:r>
              <a:rPr lang="en-US" sz="1600" dirty="0" smtClean="0"/>
              <a:t>()</a:t>
            </a:r>
            <a:br>
              <a:rPr lang="en-US" sz="1600" dirty="0" smtClean="0"/>
            </a:br>
            <a:r>
              <a:rPr lang="en-US" sz="1600" dirty="0" smtClean="0"/>
              <a:t>    {</a:t>
            </a:r>
            <a:br>
              <a:rPr lang="en-US" sz="1600" dirty="0" smtClean="0"/>
            </a:br>
            <a:r>
              <a:rPr lang="en-US" sz="1600" dirty="0" smtClean="0"/>
              <a:t>        </a:t>
            </a:r>
            <a:r>
              <a:rPr lang="en-US" sz="1600" dirty="0" err="1" smtClean="0"/>
              <a:t>MessageBox.Show</a:t>
            </a:r>
            <a:r>
              <a:rPr lang="en-US" sz="1600" dirty="0" smtClean="0"/>
              <a:t>("I Just Started!");</a:t>
            </a:r>
            <a:br>
              <a:rPr lang="en-US" sz="1600" dirty="0" smtClean="0"/>
            </a:br>
            <a:r>
              <a:rPr lang="en-US" sz="1600" dirty="0" smtClean="0"/>
              <a:t>    }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   static void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</a:t>
            </a:r>
            <a:br>
              <a:rPr lang="en-US" sz="1600" dirty="0" smtClean="0"/>
            </a:br>
            <a:r>
              <a:rPr lang="en-US" sz="1600" dirty="0" smtClean="0"/>
              <a:t>    {</a:t>
            </a:r>
            <a:br>
              <a:rPr lang="en-US" sz="1600" dirty="0" smtClean="0"/>
            </a:br>
            <a:r>
              <a:rPr lang="en-US" sz="1600" dirty="0" smtClean="0"/>
              <a:t>        </a:t>
            </a:r>
            <a:r>
              <a:rPr lang="en-US" sz="1600" dirty="0" err="1" smtClean="0"/>
              <a:t>Application.Run</a:t>
            </a:r>
            <a:r>
              <a:rPr lang="en-US" sz="1600" dirty="0" smtClean="0"/>
              <a:t>(new </a:t>
            </a:r>
            <a:r>
              <a:rPr lang="en-US" sz="1600" dirty="0" err="1" smtClean="0"/>
              <a:t>Eventdemo</a:t>
            </a:r>
            <a:r>
              <a:rPr lang="en-US" sz="1600" dirty="0" smtClean="0"/>
              <a:t>());</a:t>
            </a:r>
            <a:br>
              <a:rPr lang="en-US" sz="1600" dirty="0" smtClean="0"/>
            </a:br>
            <a:r>
              <a:rPr lang="en-US" sz="1600" dirty="0" smtClean="0"/>
              <a:t>    }</a:t>
            </a:r>
            <a:br>
              <a:rPr lang="en-US" sz="1600" dirty="0" smtClean="0"/>
            </a:b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	// Program start class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8000"/>
                </a:solidFill>
                <a:latin typeface="Calibri"/>
              </a:rPr>
            </a:b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class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Calibri"/>
              </a:rPr>
              <a:t>ExampleClass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00FF"/>
                </a:solidFill>
                <a:latin typeface="Calibri"/>
              </a:rPr>
            </a:b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{</a:t>
            </a:r>
            <a:endParaRPr lang="zh-CN" altLang="en-US" sz="2800" dirty="0" smtClean="0">
              <a:solidFill>
                <a:srgbClr val="0000FF"/>
              </a:solidFill>
              <a:latin typeface="Calibri"/>
            </a:endParaRPr>
          </a:p>
          <a:p>
            <a:pPr>
              <a:buNone/>
            </a:pP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	public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static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void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Main() 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   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2800" dirty="0" smtClean="0">
                <a:solidFill>
                  <a:srgbClr val="008000"/>
                </a:solidFill>
                <a:latin typeface="Times New Roman"/>
              </a:rPr>
              <a:t>       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// Instance of </a:t>
            </a:r>
            <a:r>
              <a:rPr lang="en-US" altLang="zh-CN" sz="2800" dirty="0" err="1" smtClean="0">
                <a:solidFill>
                  <a:srgbClr val="008000"/>
                </a:solidFill>
                <a:latin typeface="Calibri"/>
              </a:rPr>
              <a:t>OutputClass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2800" dirty="0" smtClean="0">
                <a:solidFill>
                  <a:srgbClr val="008000"/>
                </a:solidFill>
                <a:latin typeface="Times New Roman"/>
              </a:rPr>
              <a:t>       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2800" dirty="0" err="1" smtClean="0">
                <a:solidFill>
                  <a:srgbClr val="008000"/>
                </a:solidFill>
                <a:latin typeface="Calibri"/>
              </a:rPr>
              <a:t>OutputClass</a:t>
            </a: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2800" dirty="0" err="1" smtClean="0">
                <a:solidFill>
                  <a:srgbClr val="008000"/>
                </a:solidFill>
                <a:latin typeface="Calibri"/>
              </a:rPr>
              <a:t>outCl</a:t>
            </a: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 =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new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Calibri"/>
              </a:rPr>
              <a:t>OutputClass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</a:rPr>
              <a:t>("This is printed by the output class.");</a:t>
            </a:r>
            <a:r>
              <a:rPr lang="zh-CN" altLang="en-US" sz="28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2800" dirty="0" smtClean="0">
                <a:solidFill>
                  <a:srgbClr val="008000"/>
                </a:solidFill>
                <a:latin typeface="Times New Roman"/>
              </a:rPr>
              <a:t/>
            </a:r>
            <a:br>
              <a:rPr lang="zh-CN" altLang="en-US" sz="2800" dirty="0" smtClean="0">
                <a:solidFill>
                  <a:srgbClr val="008000"/>
                </a:solidFill>
                <a:latin typeface="Times New Roman"/>
              </a:rPr>
            </a:br>
            <a:r>
              <a:rPr lang="zh-CN" altLang="en-US" sz="2800" dirty="0" smtClean="0">
                <a:solidFill>
                  <a:srgbClr val="008000"/>
                </a:solidFill>
                <a:latin typeface="Times New Roman"/>
              </a:rPr>
              <a:t>       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2800" dirty="0" err="1" smtClean="0">
                <a:solidFill>
                  <a:srgbClr val="008000"/>
                </a:solidFill>
                <a:latin typeface="Calibri"/>
              </a:rPr>
              <a:t>outCl.printString</a:t>
            </a: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();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> </a:t>
            </a:r>
            <a:br>
              <a:rPr lang="zh-CN" altLang="en-US" sz="28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>    </a:t>
            </a: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}</a:t>
            </a:r>
            <a:r>
              <a:rPr lang="zh-CN" altLang="en-US" sz="28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2800" dirty="0" smtClean="0">
                <a:solidFill>
                  <a:srgbClr val="008000"/>
                </a:solidFill>
                <a:latin typeface="Calibri"/>
              </a:rPr>
            </a:br>
            <a:r>
              <a:rPr lang="en-US" altLang="zh-CN" sz="2800" dirty="0" smtClean="0">
                <a:solidFill>
                  <a:srgbClr val="008000"/>
                </a:solidFill>
                <a:latin typeface="Calibri"/>
              </a:rPr>
              <a:t>}</a:t>
            </a:r>
            <a:endParaRPr lang="zh-CN" altLang="en-US" sz="360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allocate memory for the actual data, you use the new operator.</a:t>
            </a:r>
          </a:p>
          <a:p>
            <a:pPr lvl="1">
              <a:buNone/>
            </a:pPr>
            <a:r>
              <a:rPr lang="en-US" dirty="0" smtClean="0"/>
              <a:t>	new </a:t>
            </a:r>
            <a:r>
              <a:rPr lang="en-US" i="1" dirty="0" err="1" smtClean="0"/>
              <a:t>TypeName</a:t>
            </a:r>
            <a:r>
              <a:rPr lang="en-US" i="1" dirty="0" smtClean="0"/>
              <a:t> (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class can have multiple constructors. </a:t>
            </a:r>
          </a:p>
          <a:p>
            <a:r>
              <a:rPr lang="en-US" dirty="0" smtClean="0"/>
              <a:t>The specific constructor called depends on the number of parameters and the type of each parameter. </a:t>
            </a:r>
          </a:p>
          <a:p>
            <a:r>
              <a:rPr lang="en-US" dirty="0" smtClean="0"/>
              <a:t>Two types of </a:t>
            </a:r>
            <a:r>
              <a:rPr lang="en-US" i="1" dirty="0" smtClean="0"/>
              <a:t>class</a:t>
            </a:r>
            <a:r>
              <a:rPr lang="en-US" dirty="0" smtClean="0"/>
              <a:t> members: instance and </a:t>
            </a:r>
            <a:r>
              <a:rPr lang="en-US" i="1" dirty="0" smtClean="0"/>
              <a:t>static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1800" dirty="0" smtClean="0"/>
              <a:t>    public static void </a:t>
            </a:r>
            <a:r>
              <a:rPr lang="en-US" sz="1800" dirty="0" err="1" smtClean="0"/>
              <a:t>staticPrinter</a:t>
            </a:r>
            <a:r>
              <a:rPr lang="en-US" sz="1800" dirty="0" smtClean="0"/>
              <a:t>() </a:t>
            </a:r>
            <a:br>
              <a:rPr lang="en-US" sz="1800" dirty="0" smtClean="0"/>
            </a:br>
            <a:r>
              <a:rPr lang="en-US" sz="1800" dirty="0" smtClean="0"/>
              <a:t>    {</a:t>
            </a:r>
            <a:br>
              <a:rPr lang="en-US" sz="1800" dirty="0" smtClean="0"/>
            </a:br>
            <a:r>
              <a:rPr lang="en-US" sz="1800" dirty="0" smtClean="0"/>
              <a:t>       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("There is only one of me.");</a:t>
            </a:r>
            <a:br>
              <a:rPr lang="en-US" sz="1800" dirty="0" smtClean="0"/>
            </a:br>
            <a:r>
              <a:rPr lang="en-US" sz="1800" dirty="0" smtClean="0"/>
              <a:t>    } </a:t>
            </a:r>
          </a:p>
          <a:p>
            <a:pPr lvl="1">
              <a:buNone/>
            </a:pPr>
            <a:r>
              <a:rPr lang="en-US" sz="1600" dirty="0" smtClean="0"/>
              <a:t>//In Main()</a:t>
            </a:r>
          </a:p>
          <a:p>
            <a:pPr lvl="1">
              <a:buNone/>
            </a:pPr>
            <a:r>
              <a:rPr lang="en-US" sz="1600" dirty="0" err="1" smtClean="0"/>
              <a:t>OutputClass.staticPrinter</a:t>
            </a:r>
            <a:r>
              <a:rPr lang="en-US" sz="1600" dirty="0" smtClean="0"/>
              <a:t>();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800" dirty="0" smtClean="0"/>
              <a:t>When there is a function to be performed and no intermediate state is required, such as math calculations.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Destructors look just like constructors, except they have a tilde, "~", in front of them. </a:t>
            </a:r>
          </a:p>
          <a:p>
            <a:r>
              <a:rPr lang="en-US" dirty="0" smtClean="0"/>
              <a:t>They don't take any parameters and do not return a value. </a:t>
            </a:r>
          </a:p>
          <a:p>
            <a:r>
              <a:rPr lang="en-US" dirty="0" smtClean="0"/>
              <a:t>Destructors are places where you could put code to release any resources your class was holding during its lifetime.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671</TotalTime>
  <Words>2203</Words>
  <Application>Microsoft Office PowerPoint</Application>
  <PresentationFormat>On-screen Show (4:3)</PresentationFormat>
  <Paragraphs>295</Paragraphs>
  <Slides>51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Flow</vt:lpstr>
      <vt:lpstr>C# Continued</vt:lpstr>
      <vt:lpstr>Method </vt:lpstr>
      <vt:lpstr>Local variables</vt:lpstr>
      <vt:lpstr>Classes</vt:lpstr>
      <vt:lpstr>Slide 5</vt:lpstr>
      <vt:lpstr>Slide 6</vt:lpstr>
      <vt:lpstr>Slide 7</vt:lpstr>
      <vt:lpstr>Classes</vt:lpstr>
      <vt:lpstr>Classes</vt:lpstr>
      <vt:lpstr>Access Modifiers</vt:lpstr>
      <vt:lpstr>Slide 11</vt:lpstr>
      <vt:lpstr>Slide 12</vt:lpstr>
      <vt:lpstr>Slide 13</vt:lpstr>
      <vt:lpstr>Slide 14</vt:lpstr>
      <vt:lpstr>Instance Fields vs. Local Variables</vt:lpstr>
      <vt:lpstr>The var keyword</vt:lpstr>
      <vt:lpstr>Slide 17</vt:lpstr>
      <vt:lpstr>Local Variables Inside Nested Blocks</vt:lpstr>
      <vt:lpstr>Local Constants</vt:lpstr>
      <vt:lpstr>Value Parameters</vt:lpstr>
      <vt:lpstr>Reference Parameters</vt:lpstr>
      <vt:lpstr>Slide 22</vt:lpstr>
      <vt:lpstr>Output Parameters</vt:lpstr>
      <vt:lpstr>Parameter Arrays</vt:lpstr>
      <vt:lpstr>Method Invocation</vt:lpstr>
      <vt:lpstr>Method Overloading</vt:lpstr>
      <vt:lpstr>Slide 27</vt:lpstr>
      <vt:lpstr>Activity</vt:lpstr>
      <vt:lpstr>Hint</vt:lpstr>
      <vt:lpstr>Slide 30</vt:lpstr>
      <vt:lpstr>Slide 31</vt:lpstr>
      <vt:lpstr>Class Inheritance</vt:lpstr>
      <vt:lpstr>Class Inheritance</vt:lpstr>
      <vt:lpstr>Base class and derived class</vt:lpstr>
      <vt:lpstr>Accessing the Inherited Members</vt:lpstr>
      <vt:lpstr>In C#</vt:lpstr>
      <vt:lpstr>Delegate</vt:lpstr>
      <vt:lpstr>Declaring the Delegate Type</vt:lpstr>
      <vt:lpstr>Creating the Delegate Object</vt:lpstr>
      <vt:lpstr>Combining Delegates</vt:lpstr>
      <vt:lpstr>Invoking a Delegate</vt:lpstr>
      <vt:lpstr>Events</vt:lpstr>
      <vt:lpstr>Events</vt:lpstr>
      <vt:lpstr>Events and delegates</vt:lpstr>
      <vt:lpstr>Slide 45</vt:lpstr>
      <vt:lpstr>Declaring an Event</vt:lpstr>
      <vt:lpstr>Slide 47</vt:lpstr>
      <vt:lpstr>Using the EventArgs Class</vt:lpstr>
      <vt:lpstr>An Example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Chunbo Chu</dc:creator>
  <cp:lastModifiedBy>Chunbo Chu</cp:lastModifiedBy>
  <cp:revision>251</cp:revision>
  <dcterms:created xsi:type="dcterms:W3CDTF">2009-06-25T03:10:16Z</dcterms:created>
  <dcterms:modified xsi:type="dcterms:W3CDTF">2009-07-05T16:26:44Z</dcterms:modified>
</cp:coreProperties>
</file>