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311" r:id="rId3"/>
    <p:sldId id="268" r:id="rId4"/>
    <p:sldId id="312" r:id="rId5"/>
    <p:sldId id="269" r:id="rId6"/>
    <p:sldId id="270" r:id="rId7"/>
    <p:sldId id="271" r:id="rId8"/>
    <p:sldId id="325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14" r:id="rId21"/>
    <p:sldId id="283" r:id="rId22"/>
    <p:sldId id="313" r:id="rId23"/>
    <p:sldId id="284" r:id="rId24"/>
    <p:sldId id="285" r:id="rId25"/>
    <p:sldId id="286" r:id="rId26"/>
    <p:sldId id="287" r:id="rId27"/>
    <p:sldId id="288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24" r:id="rId48"/>
    <p:sldId id="299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B54E-8B4B-495B-8017-E5B56A19B4B4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5D0BF-DB8E-40F4-BE79-6AAE7C4F1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5D0BF-DB8E-40F4-BE79-6AAE7C4F18F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DB39F6-F9D0-4327-86BC-9007D416F87A}" type="datetimeFigureOut">
              <a:rPr lang="en-US" smtClean="0"/>
              <a:pPr/>
              <a:t>7/11/2009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820D4C-A246-4F32-AB31-BA8F1D04DC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COMP 205 – Week 11</a:t>
            </a:r>
          </a:p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Chunbo</a:t>
            </a:r>
            <a:r>
              <a:rPr lang="en-US" dirty="0" smtClean="0"/>
              <a:t> Chu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96200" y="6248400"/>
            <a:ext cx="1447800" cy="609600"/>
          </a:xfrm>
          <a:solidFill>
            <a:srgbClr val="FFFF66"/>
          </a:solidFill>
        </p:spPr>
        <p:txBody>
          <a:bodyPr/>
          <a:lstStyle/>
          <a:p>
            <a:r>
              <a:rPr lang="en-US"/>
              <a:t>load</a:t>
            </a: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0" y="0"/>
          <a:ext cx="8001000" cy="6134100"/>
        </p:xfrm>
        <a:graphic>
          <a:graphicData uri="http://schemas.openxmlformats.org/presentationml/2006/ole">
            <p:oleObj spid="_x0000_s3074" name="Photo Editor Photo" r:id="rId3" imgW="4161905" imgH="3191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0" y="762000"/>
            <a:ext cx="2971800" cy="5410200"/>
          </a:xfrm>
          <a:solidFill>
            <a:srgbClr val="FFFF66"/>
          </a:solidFill>
        </p:spPr>
        <p:txBody>
          <a:bodyPr/>
          <a:lstStyle/>
          <a:p>
            <a:r>
              <a:rPr lang="en-US" b="1"/>
              <a:t>Atoms</a:t>
            </a:r>
          </a:p>
          <a:p>
            <a:r>
              <a:rPr lang="en-US" b="1"/>
              <a:t>numeric</a:t>
            </a:r>
          </a:p>
          <a:p>
            <a:r>
              <a:rPr lang="en-US" b="1"/>
              <a:t>fractions</a:t>
            </a:r>
          </a:p>
          <a:p>
            <a:r>
              <a:rPr lang="en-US" b="1"/>
              <a:t>floating point</a:t>
            </a:r>
          </a:p>
          <a:p>
            <a:r>
              <a:rPr lang="en-US" b="1"/>
              <a:t>literal atoms</a:t>
            </a:r>
          </a:p>
          <a:p>
            <a:r>
              <a:rPr lang="en-US" b="1"/>
              <a:t>Boolean values</a:t>
            </a:r>
          </a:p>
          <a:p>
            <a:r>
              <a:rPr lang="en-US" b="1"/>
              <a:t>other symbols</a:t>
            </a:r>
          </a:p>
          <a:p>
            <a:r>
              <a:rPr lang="en-US" b="1"/>
              <a:t>strings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0" y="0"/>
          <a:ext cx="4791075" cy="6858000"/>
        </p:xfrm>
        <a:graphic>
          <a:graphicData uri="http://schemas.openxmlformats.org/presentationml/2006/ole">
            <p:oleObj spid="_x0000_s4098" name="Photo Editor Photo" r:id="rId3" imgW="3734321" imgH="534285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72200" y="1447800"/>
            <a:ext cx="2514600" cy="4724400"/>
          </a:xfrm>
          <a:solidFill>
            <a:srgbClr val="FFFF66"/>
          </a:solidFill>
        </p:spPr>
        <p:txBody>
          <a:bodyPr/>
          <a:lstStyle/>
          <a:p>
            <a:r>
              <a:rPr lang="en-US"/>
              <a:t>Lists</a:t>
            </a:r>
          </a:p>
          <a:p>
            <a:r>
              <a:rPr lang="en-US"/>
              <a:t>NIL = ()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0" y="0"/>
          <a:ext cx="5518150" cy="6858000"/>
        </p:xfrm>
        <a:graphic>
          <a:graphicData uri="http://schemas.openxmlformats.org/presentationml/2006/ole">
            <p:oleObj spid="_x0000_s5122" name="Photo Editor Photo" r:id="rId3" imgW="4123810" imgH="512516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667000" cy="4800600"/>
          </a:xfrm>
          <a:solidFill>
            <a:srgbClr val="FFFF66"/>
          </a:solidFill>
        </p:spPr>
        <p:txBody>
          <a:bodyPr/>
          <a:lstStyle/>
          <a:p>
            <a:r>
              <a:rPr lang="en-US" b="1"/>
              <a:t>Function calls </a:t>
            </a:r>
          </a:p>
          <a:p>
            <a:r>
              <a:rPr lang="en-US" b="1"/>
              <a:t>evaluation of functions</a:t>
            </a:r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0" y="0"/>
          <a:ext cx="5233988" cy="6858000"/>
        </p:xfrm>
        <a:graphic>
          <a:graphicData uri="http://schemas.openxmlformats.org/presentationml/2006/ole">
            <p:oleObj spid="_x0000_s6146" name="Photo Editor Photo" r:id="rId3" imgW="4029637" imgH="5276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91200" y="1447800"/>
            <a:ext cx="3200400" cy="5029200"/>
          </a:xfrm>
          <a:solidFill>
            <a:srgbClr val="FFFF66"/>
          </a:solidFill>
        </p:spPr>
        <p:txBody>
          <a:bodyPr/>
          <a:lstStyle/>
          <a:p>
            <a:r>
              <a:rPr lang="en-US" sz="3600" b="1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setf</a:t>
            </a:r>
            <a:r>
              <a:rPr lang="en-US" sz="3600" b="1"/>
              <a:t> more general than  </a:t>
            </a:r>
            <a:r>
              <a:rPr lang="en-US" sz="3600" b="1" i="1" u="sng"/>
              <a:t>setq</a:t>
            </a:r>
            <a:endParaRPr lang="en-US" sz="3600" b="1"/>
          </a:p>
          <a:p>
            <a:r>
              <a:rPr lang="en-US" sz="3600" b="1"/>
              <a:t>binding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0" y="0"/>
          <a:ext cx="5775325" cy="6858000"/>
        </p:xfrm>
        <a:graphic>
          <a:graphicData uri="http://schemas.openxmlformats.org/presentationml/2006/ole">
            <p:oleObj spid="_x0000_s7170" name="Photo Editor Photo" r:id="rId3" imgW="4067743" imgH="482857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8077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15000"/>
              </a:spcAft>
            </a:pPr>
            <a:r>
              <a:rPr lang="en-US" b="1"/>
              <a:t>3. Evaluation of S-expression</a:t>
            </a:r>
          </a:p>
          <a:p>
            <a:r>
              <a:rPr lang="en-US" sz="2200"/>
              <a:t>   1) Evaluate an atom.</a:t>
            </a:r>
          </a:p>
          <a:p>
            <a:pPr marL="692150" lvl="1" indent="-234950">
              <a:buFontTx/>
              <a:buChar char="•"/>
            </a:pPr>
            <a:r>
              <a:rPr lang="en-US" sz="2200"/>
              <a:t>numerical and string atoms evaluate to themselves;</a:t>
            </a:r>
          </a:p>
          <a:p>
            <a:pPr marL="692150" lvl="1" indent="-234950">
              <a:buFontTx/>
              <a:buChar char="•"/>
            </a:pPr>
            <a:r>
              <a:rPr lang="en-US" sz="2200"/>
              <a:t>symbols evaluate to their values if they are assigned values,</a:t>
            </a:r>
          </a:p>
          <a:p>
            <a:pPr marL="692150" lvl="1" indent="-234950"/>
            <a:r>
              <a:rPr lang="en-US" sz="2200"/>
              <a:t>	return Error, otherwise;</a:t>
            </a:r>
          </a:p>
          <a:p>
            <a:pPr marL="692150" lvl="1" indent="-234950">
              <a:spcAft>
                <a:spcPct val="25000"/>
              </a:spcAft>
              <a:buFontTx/>
              <a:buChar char="•"/>
            </a:pPr>
            <a:r>
              <a:rPr lang="en-US" sz="2200"/>
              <a:t>the values of T and NIL are themselves.</a:t>
            </a:r>
          </a:p>
          <a:p>
            <a:r>
              <a:rPr lang="en-US" sz="2200"/>
              <a:t>   2) Evaluate a list - evaluate every top element of the list as follows,</a:t>
            </a:r>
          </a:p>
          <a:p>
            <a:r>
              <a:rPr lang="en-US" sz="2200"/>
              <a:t>        unless explicitly forbidden:</a:t>
            </a:r>
          </a:p>
          <a:p>
            <a:pPr marL="692150" lvl="1" indent="-234950">
              <a:buFontTx/>
              <a:buChar char="•"/>
            </a:pPr>
            <a:r>
              <a:rPr lang="en-US" sz="2200"/>
              <a:t>the first element is always a function name;</a:t>
            </a:r>
          </a:p>
          <a:p>
            <a:pPr marL="692150" lvl="1" indent="-234950"/>
            <a:r>
              <a:rPr lang="en-US" sz="2200"/>
              <a:t>   evaluating it means to call the function body;</a:t>
            </a:r>
          </a:p>
          <a:p>
            <a:pPr marL="692150" lvl="1" indent="-234950">
              <a:buFontTx/>
              <a:buChar char="•"/>
            </a:pPr>
            <a:r>
              <a:rPr lang="en-US" sz="2200"/>
              <a:t>each of the rest elements will then be evaluated, and their values</a:t>
            </a:r>
          </a:p>
          <a:p>
            <a:pPr marL="692150" lvl="1" indent="-234950"/>
            <a:r>
              <a:rPr lang="en-US" sz="2200"/>
              <a:t>   returned as the arguments for the function.</a:t>
            </a:r>
          </a:p>
          <a:p>
            <a:pPr marL="692150" lvl="1" indent="-234950">
              <a:buFontTx/>
              <a:buChar char="•"/>
            </a:pPr>
            <a:r>
              <a:rPr lang="en-US" sz="2200"/>
              <a:t>Examples               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867400" y="5675313"/>
            <a:ext cx="2667000" cy="110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&gt;(sqrt x)</a:t>
            </a:r>
          </a:p>
          <a:p>
            <a:r>
              <a:rPr lang="en-US" sz="2200"/>
              <a:t>Error: The variable  </a:t>
            </a:r>
          </a:p>
          <a:p>
            <a:r>
              <a:rPr lang="en-US" sz="2200"/>
              <a:t>           X is unbound.</a:t>
            </a:r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200400" y="5857875"/>
            <a:ext cx="2209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&gt;(+ (</a:t>
            </a:r>
            <a:r>
              <a:rPr lang="en-US" sz="2200" dirty="0" err="1"/>
              <a:t>sqrt</a:t>
            </a:r>
            <a:r>
              <a:rPr lang="en-US" sz="2200" dirty="0"/>
              <a:t> 4) 4.0)</a:t>
            </a:r>
          </a:p>
          <a:p>
            <a:r>
              <a:rPr lang="en-US" sz="2200" dirty="0"/>
              <a:t>6.0</a:t>
            </a:r>
            <a:endParaRPr lang="en-US" dirty="0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066800" y="5857875"/>
            <a:ext cx="1828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&gt;(+ (/ 3 5) 4)</a:t>
            </a:r>
          </a:p>
          <a:p>
            <a:r>
              <a:rPr lang="en-US" sz="2200" dirty="0"/>
              <a:t>23/5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80772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   3) To assign a value to a symbol (</a:t>
            </a:r>
            <a:r>
              <a:rPr lang="en-US" sz="2200" b="1" dirty="0" err="1"/>
              <a:t>setq</a:t>
            </a:r>
            <a:r>
              <a:rPr lang="en-US" sz="2200" b="1" dirty="0"/>
              <a:t>, set, </a:t>
            </a:r>
            <a:r>
              <a:rPr lang="en-US" sz="2200" b="1" dirty="0" err="1"/>
              <a:t>setf</a:t>
            </a:r>
            <a:r>
              <a:rPr lang="en-US" sz="2200" dirty="0"/>
              <a:t>)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marL="688975" lvl="1" indent="-231775">
              <a:buFontTx/>
              <a:buChar char="•"/>
            </a:pPr>
            <a:r>
              <a:rPr lang="en-US" sz="2200" b="1" dirty="0" err="1"/>
              <a:t>setq</a:t>
            </a:r>
            <a:r>
              <a:rPr lang="en-US" sz="2200" dirty="0"/>
              <a:t> is a special form of function (with two arguments);</a:t>
            </a:r>
          </a:p>
          <a:p>
            <a:pPr marL="688975" lvl="1" indent="-231775">
              <a:buFontTx/>
              <a:buChar char="•"/>
            </a:pPr>
            <a:r>
              <a:rPr lang="en-US" sz="2200" dirty="0"/>
              <a:t>the first argument is a symbol which will not be evaluated;</a:t>
            </a:r>
          </a:p>
          <a:p>
            <a:pPr marL="688975" lvl="1" indent="-231775">
              <a:buFontTx/>
              <a:buChar char="•"/>
            </a:pPr>
            <a:r>
              <a:rPr lang="en-US" sz="2200" dirty="0"/>
              <a:t>the second argument is a S-expression, which will be evaluated;</a:t>
            </a:r>
          </a:p>
          <a:p>
            <a:pPr marL="688975" lvl="1" indent="-231775">
              <a:buFontTx/>
              <a:buChar char="•"/>
            </a:pPr>
            <a:r>
              <a:rPr lang="en-US" sz="2200" dirty="0"/>
              <a:t>the value of the second argument is assigned to be the value of</a:t>
            </a:r>
          </a:p>
          <a:p>
            <a:pPr marL="688975" lvl="1" indent="-231775"/>
            <a:r>
              <a:rPr lang="en-US" sz="2200" dirty="0"/>
              <a:t>	the first argument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      </a:t>
            </a:r>
          </a:p>
          <a:p>
            <a:endParaRPr lang="en-US" sz="2200" dirty="0"/>
          </a:p>
          <a:p>
            <a:pPr marL="688975" lvl="1" indent="-231775">
              <a:buFontTx/>
              <a:buChar char="•"/>
            </a:pPr>
            <a:r>
              <a:rPr lang="en-US" sz="2200" dirty="0"/>
              <a:t>to forbid evaluation of a symbol  (</a:t>
            </a:r>
            <a:r>
              <a:rPr lang="en-US" sz="2200" b="1" dirty="0"/>
              <a:t>quote</a:t>
            </a:r>
            <a:r>
              <a:rPr lang="en-US" sz="2200" dirty="0"/>
              <a:t> or </a:t>
            </a:r>
            <a:r>
              <a:rPr lang="en-US" sz="2200" b="1" dirty="0"/>
              <a:t>‘</a:t>
            </a:r>
            <a:r>
              <a:rPr lang="en-US" sz="2200" dirty="0"/>
              <a:t>)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438275" y="1209675"/>
            <a:ext cx="168592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 &gt;(setq x 3.0)</a:t>
            </a:r>
          </a:p>
          <a:p>
            <a:r>
              <a:rPr lang="en-US" sz="2200"/>
              <a:t> 3.0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3962400" y="1219200"/>
            <a:ext cx="1752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&gt;x</a:t>
            </a:r>
          </a:p>
          <a:p>
            <a:r>
              <a:rPr lang="en-US" sz="2200"/>
              <a:t>3.0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1447800" y="4578350"/>
            <a:ext cx="3581400" cy="1441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/>
              <a:t> &gt;(</a:t>
            </a:r>
            <a:r>
              <a:rPr lang="en-US" sz="2200" dirty="0" err="1"/>
              <a:t>setq</a:t>
            </a:r>
            <a:r>
              <a:rPr lang="en-US" sz="2200" dirty="0"/>
              <a:t> y x) </a:t>
            </a:r>
          </a:p>
          <a:p>
            <a:r>
              <a:rPr lang="en-US" sz="2200" dirty="0"/>
              <a:t>3.0</a:t>
            </a:r>
          </a:p>
          <a:p>
            <a:r>
              <a:rPr lang="en-US" sz="2200" dirty="0"/>
              <a:t> ; the value of x is assigned </a:t>
            </a:r>
            <a:r>
              <a:rPr lang="en-US" sz="2200" dirty="0" smtClean="0"/>
              <a:t>as   </a:t>
            </a:r>
            <a:r>
              <a:rPr lang="en-US" sz="2200" dirty="0"/>
              <a:t>the value of y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867400" y="4714875"/>
            <a:ext cx="54292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&gt;y</a:t>
            </a:r>
          </a:p>
          <a:p>
            <a:r>
              <a:rPr lang="en-US" sz="2200"/>
              <a:t>3.0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7086600" y="4724400"/>
            <a:ext cx="12954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 &gt;(+ x y)</a:t>
            </a:r>
          </a:p>
          <a:p>
            <a:r>
              <a:rPr lang="en-US" sz="2200"/>
              <a:t> 6.0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685800"/>
            <a:ext cx="8763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200" dirty="0"/>
          </a:p>
          <a:p>
            <a:r>
              <a:rPr lang="en-US" sz="2200" dirty="0"/>
              <a:t>     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pPr lvl="1">
              <a:buFontTx/>
              <a:buChar char="•"/>
            </a:pPr>
            <a:r>
              <a:rPr lang="en-US" sz="2200" dirty="0" smtClean="0"/>
              <a:t> </a:t>
            </a:r>
            <a:r>
              <a:rPr lang="en-US" sz="2200" dirty="0"/>
              <a:t>to force an evaluation, using function "</a:t>
            </a:r>
            <a:r>
              <a:rPr lang="en-US" sz="2200" b="1" dirty="0" err="1"/>
              <a:t>eval</a:t>
            </a:r>
            <a:r>
              <a:rPr lang="en-US" sz="2200" dirty="0"/>
              <a:t>"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      Two more assignment functions:</a:t>
            </a:r>
          </a:p>
          <a:p>
            <a:r>
              <a:rPr lang="en-US" sz="2200" dirty="0"/>
              <a:t>      (set x y)   ; assign the value of y to the value of x. x is evaluated</a:t>
            </a:r>
          </a:p>
          <a:p>
            <a:r>
              <a:rPr lang="en-US" sz="2200" dirty="0"/>
              <a:t>                      ; first and whose value must be a symbol</a:t>
            </a:r>
          </a:p>
          <a:p>
            <a:r>
              <a:rPr lang="en-US" sz="2200" dirty="0"/>
              <a:t>                      ; "</a:t>
            </a:r>
            <a:r>
              <a:rPr lang="en-US" sz="2200" dirty="0" err="1"/>
              <a:t>setq</a:t>
            </a:r>
            <a:r>
              <a:rPr lang="en-US" sz="2200" dirty="0"/>
              <a:t>" is a combination of "set" and "quote"</a:t>
            </a:r>
          </a:p>
          <a:p>
            <a:r>
              <a:rPr lang="en-US" sz="2200" dirty="0"/>
              <a:t>      (</a:t>
            </a:r>
            <a:r>
              <a:rPr lang="en-US" sz="2200" dirty="0" err="1"/>
              <a:t>setf</a:t>
            </a:r>
            <a:r>
              <a:rPr lang="en-US" sz="2200" dirty="0"/>
              <a:t> x y)  ; similar to but more general than "</a:t>
            </a:r>
            <a:r>
              <a:rPr lang="en-US" sz="2200" dirty="0" err="1"/>
              <a:t>setq</a:t>
            </a:r>
            <a:r>
              <a:rPr lang="en-US" sz="2200" dirty="0"/>
              <a:t>" in that x can </a:t>
            </a:r>
            <a:r>
              <a:rPr lang="en-US" sz="2200" dirty="0" smtClean="0"/>
              <a:t>be</a:t>
            </a:r>
          </a:p>
          <a:p>
            <a:r>
              <a:rPr lang="en-US" sz="2200" dirty="0" smtClean="0"/>
              <a:t>                      ; something other than a symbol.</a:t>
            </a:r>
          </a:p>
          <a:p>
            <a:endParaRPr lang="en-US" sz="2200" dirty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295400" y="457200"/>
            <a:ext cx="16764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dirty="0"/>
              <a:t> &gt;(quote x</a:t>
            </a:r>
            <a:r>
              <a:rPr lang="en-US" sz="2200" dirty="0" smtClean="0"/>
              <a:t>) </a:t>
            </a:r>
            <a:r>
              <a:rPr lang="en-US" sz="2200" dirty="0"/>
              <a:t>x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429000" y="457200"/>
            <a:ext cx="990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&gt;'x</a:t>
            </a:r>
          </a:p>
          <a:p>
            <a:r>
              <a:rPr lang="en-US" sz="2200"/>
              <a:t>x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800600" y="457200"/>
            <a:ext cx="1828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/>
              <a:t> &gt;(setq z 'x)</a:t>
            </a:r>
          </a:p>
          <a:p>
            <a:r>
              <a:rPr lang="en-US" sz="2200"/>
              <a:t> x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524000" y="1447800"/>
            <a:ext cx="4419600" cy="74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&gt;(+ x z)</a:t>
            </a:r>
          </a:p>
          <a:p>
            <a:r>
              <a:rPr lang="en-US" sz="2000"/>
              <a:t>Error: X is not of type NUMBER ...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1524000" y="2895600"/>
            <a:ext cx="20574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 &gt;(+ x (eval z))</a:t>
            </a:r>
          </a:p>
          <a:p>
            <a:r>
              <a:rPr lang="en-US" sz="2200"/>
              <a:t> 6.0</a:t>
            </a:r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791200" y="2971800"/>
            <a:ext cx="266700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</a:rPr>
              <a:t>eval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77000" y="1447800"/>
            <a:ext cx="2514600" cy="5105400"/>
          </a:xfrm>
          <a:solidFill>
            <a:srgbClr val="FFFF66"/>
          </a:solidFill>
        </p:spPr>
        <p:txBody>
          <a:bodyPr/>
          <a:lstStyle/>
          <a:p>
            <a:r>
              <a:rPr lang="en-US" sz="3600" b="1"/>
              <a:t>first</a:t>
            </a:r>
          </a:p>
          <a:p>
            <a:r>
              <a:rPr lang="en-US" sz="3600" b="1"/>
              <a:t>rest</a:t>
            </a:r>
          </a:p>
          <a:p>
            <a:r>
              <a:rPr lang="en-US" sz="3600" b="1"/>
              <a:t>function nesting</a:t>
            </a:r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0" y="0"/>
          <a:ext cx="6288088" cy="6858000"/>
        </p:xfrm>
        <a:graphic>
          <a:graphicData uri="http://schemas.openxmlformats.org/presentationml/2006/ole">
            <p:oleObj spid="_x0000_s8194" name="Photo Editor Photo" r:id="rId3" imgW="3780952" imgH="41238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38800" y="609600"/>
            <a:ext cx="2667000" cy="5181600"/>
          </a:xfrm>
          <a:solidFill>
            <a:srgbClr val="FFFF66"/>
          </a:solidFill>
        </p:spPr>
        <p:txBody>
          <a:bodyPr>
            <a:normAutofit lnSpcReduction="10000"/>
          </a:bodyPr>
          <a:lstStyle/>
          <a:p>
            <a:r>
              <a:rPr lang="en-US" sz="3600" b="1"/>
              <a:t>car</a:t>
            </a:r>
          </a:p>
          <a:p>
            <a:r>
              <a:rPr lang="en-US" sz="3600" b="1"/>
              <a:t>cdr</a:t>
            </a:r>
          </a:p>
          <a:p>
            <a:r>
              <a:rPr lang="en-US" sz="3600" b="1"/>
              <a:t>cadr</a:t>
            </a:r>
          </a:p>
          <a:p>
            <a:r>
              <a:rPr lang="en-US" sz="3600" b="1"/>
              <a:t>caddr</a:t>
            </a:r>
          </a:p>
          <a:p>
            <a:r>
              <a:rPr lang="en-US" sz="3600" b="1"/>
              <a:t>nthcdr</a:t>
            </a:r>
          </a:p>
          <a:p>
            <a:r>
              <a:rPr lang="en-US" sz="3600" b="1"/>
              <a:t>butlast</a:t>
            </a:r>
          </a:p>
          <a:p>
            <a:r>
              <a:rPr lang="en-US" sz="3600" b="1"/>
              <a:t>cons</a:t>
            </a:r>
          </a:p>
          <a:p>
            <a:r>
              <a:rPr lang="en-US" sz="3600" b="1"/>
              <a:t>append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0" y="0"/>
          <a:ext cx="4740275" cy="6858000"/>
        </p:xfrm>
        <a:graphic>
          <a:graphicData uri="http://schemas.openxmlformats.org/presentationml/2006/ole">
            <p:oleObj spid="_x0000_s9218" name="Photo Editor Photo" r:id="rId3" imgW="3666667" imgH="53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Lisp stands for “</a:t>
            </a:r>
            <a:r>
              <a:rPr lang="en-US" dirty="0" err="1" smtClean="0"/>
              <a:t>LISt</a:t>
            </a:r>
            <a:r>
              <a:rPr lang="en-US" dirty="0" smtClean="0"/>
              <a:t> Process”</a:t>
            </a:r>
          </a:p>
          <a:p>
            <a:pPr lvl="1"/>
            <a:r>
              <a:rPr lang="en-US" dirty="0" smtClean="0"/>
              <a:t>Invented by John McCarthy (1958)</a:t>
            </a:r>
          </a:p>
          <a:p>
            <a:pPr lvl="1"/>
            <a:r>
              <a:rPr lang="en-US" dirty="0" smtClean="0"/>
              <a:t>Simple data structure (atoms and lists)</a:t>
            </a:r>
          </a:p>
          <a:p>
            <a:pPr lvl="1"/>
            <a:r>
              <a:rPr lang="en-US" dirty="0" smtClean="0"/>
              <a:t>Heavy use of recursion</a:t>
            </a:r>
          </a:p>
          <a:p>
            <a:pPr lvl="1"/>
            <a:r>
              <a:rPr lang="en-US" dirty="0" smtClean="0"/>
              <a:t>Interpretive language</a:t>
            </a:r>
          </a:p>
          <a:p>
            <a:pPr lvl="1"/>
            <a:r>
              <a:rPr lang="en-US" dirty="0" smtClean="0"/>
              <a:t>Functional language</a:t>
            </a:r>
          </a:p>
          <a:p>
            <a:r>
              <a:rPr lang="en-US" dirty="0" smtClean="0"/>
              <a:t>Variations</a:t>
            </a:r>
          </a:p>
          <a:p>
            <a:pPr lvl="1"/>
            <a:r>
              <a:rPr lang="en-US" dirty="0" smtClean="0"/>
              <a:t>Frantz Lisp (80’s)</a:t>
            </a:r>
          </a:p>
          <a:p>
            <a:pPr lvl="1"/>
            <a:r>
              <a:rPr lang="en-US" dirty="0" smtClean="0"/>
              <a:t>Common Lisp (de facto industrial standard)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Compositions of car and </a:t>
            </a:r>
            <a:r>
              <a:rPr lang="en-US" dirty="0" err="1" smtClean="0"/>
              <a:t>cdr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2514600"/>
          <a:ext cx="6096000" cy="18288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This place ...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Is equivalent to this place ... 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(caar 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(car (car x))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(cadr 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(car (cdr x))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(cdar 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(cdr (car x))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(cddr 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</a:t>
                      </a:r>
                      <a:r>
                        <a:rPr lang="en-US" dirty="0" err="1"/>
                        <a:t>cdr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cdr</a:t>
                      </a:r>
                      <a:r>
                        <a:rPr lang="en-US" dirty="0"/>
                        <a:t> x</a:t>
                      </a:r>
                      <a:r>
                        <a:rPr lang="en-US" dirty="0" smtClean="0"/>
                        <a:t>))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0" y="1447800"/>
            <a:ext cx="2743200" cy="4953000"/>
          </a:xfrm>
          <a:solidFill>
            <a:srgbClr val="FFFF66"/>
          </a:solidFill>
        </p:spPr>
        <p:txBody>
          <a:bodyPr/>
          <a:lstStyle/>
          <a:p>
            <a:r>
              <a:rPr lang="en-US" sz="4000" b="1"/>
              <a:t>length</a:t>
            </a:r>
          </a:p>
          <a:p>
            <a:r>
              <a:rPr lang="en-US" sz="4000" b="1"/>
              <a:t>reverse</a:t>
            </a:r>
          </a:p>
          <a:p>
            <a:r>
              <a:rPr lang="en-US" sz="4000" b="1"/>
              <a:t>last</a:t>
            </a:r>
          </a:p>
          <a:p>
            <a:r>
              <a:rPr lang="en-US" sz="4000" b="1"/>
              <a:t>list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0" y="0"/>
          <a:ext cx="6065838" cy="6858000"/>
        </p:xfrm>
        <a:graphic>
          <a:graphicData uri="http://schemas.openxmlformats.org/presentationml/2006/ole">
            <p:oleObj spid="_x0000_s10242" name="Photo Editor Photo" r:id="rId3" imgW="3209524" imgH="362953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 list of four birds by evaluating several expressions with cons. Find out what happens when you cons a list onto itself. Replace the first element of the list of four birds with a fish. Replace the rest of that list with a list of other fish.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62600" y="1447800"/>
            <a:ext cx="3581400" cy="2209800"/>
          </a:xfrm>
          <a:solidFill>
            <a:srgbClr val="FFFF66"/>
          </a:solidFill>
        </p:spPr>
        <p:txBody>
          <a:bodyPr/>
          <a:lstStyle/>
          <a:p>
            <a:r>
              <a:rPr lang="en-US" sz="3600" b="1"/>
              <a:t>Basic expression evaluation</a:t>
            </a: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0" y="0"/>
          <a:ext cx="5373688" cy="6858000"/>
        </p:xfrm>
        <a:graphic>
          <a:graphicData uri="http://schemas.openxmlformats.org/presentationml/2006/ole">
            <p:oleObj spid="_x0000_s11266" name="Photo Editor Photo" r:id="rId3" imgW="3895238" imgH="49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dirty="0"/>
              <a:t>2) Predicates</a:t>
            </a:r>
            <a:r>
              <a:rPr lang="en-US" sz="2200" dirty="0"/>
              <a:t> (a special function which returns NIL if the </a:t>
            </a:r>
            <a:r>
              <a:rPr lang="en-US" sz="2200" dirty="0" smtClean="0"/>
              <a:t>predicate </a:t>
            </a:r>
            <a:r>
              <a:rPr lang="en-US" sz="2200" dirty="0"/>
              <a:t>is false, T or anything other than NIL, otherwise)</a:t>
            </a:r>
          </a:p>
          <a:p>
            <a:r>
              <a:rPr lang="en-US" sz="2200" dirty="0"/>
              <a:t>     </a:t>
            </a:r>
            <a:r>
              <a:rPr lang="en-US" sz="2200" b="1" dirty="0"/>
              <a:t>=</a:t>
            </a:r>
            <a:r>
              <a:rPr lang="en-US" sz="2200" dirty="0"/>
              <a:t>, </a:t>
            </a:r>
            <a:r>
              <a:rPr lang="en-US" sz="2200" b="1" dirty="0"/>
              <a:t>&gt;</a:t>
            </a:r>
            <a:r>
              <a:rPr lang="en-US" sz="2200" dirty="0"/>
              <a:t>,</a:t>
            </a:r>
            <a:r>
              <a:rPr lang="en-US" sz="2200" b="1" dirty="0"/>
              <a:t> &lt;</a:t>
            </a:r>
            <a:r>
              <a:rPr lang="en-US" sz="2200" dirty="0"/>
              <a:t>,</a:t>
            </a:r>
            <a:r>
              <a:rPr lang="en-US" sz="2200" b="1" dirty="0"/>
              <a:t> &gt;=</a:t>
            </a:r>
            <a:r>
              <a:rPr lang="en-US" sz="2200" dirty="0"/>
              <a:t>,</a:t>
            </a:r>
            <a:r>
              <a:rPr lang="en-US" sz="2200" b="1" dirty="0"/>
              <a:t> &lt;=</a:t>
            </a:r>
            <a:r>
              <a:rPr lang="en-US" sz="2200" dirty="0"/>
              <a:t> for numerical values; </a:t>
            </a:r>
          </a:p>
          <a:p>
            <a:r>
              <a:rPr lang="en-US" sz="2200" dirty="0"/>
              <a:t>     </a:t>
            </a:r>
            <a:r>
              <a:rPr lang="en-US" sz="2200" b="1" dirty="0"/>
              <a:t>equal, </a:t>
            </a:r>
            <a:r>
              <a:rPr lang="en-US" sz="2200" b="1" dirty="0" err="1"/>
              <a:t>eq</a:t>
            </a:r>
            <a:r>
              <a:rPr lang="en-US" sz="2200" b="1" dirty="0"/>
              <a:t>,</a:t>
            </a:r>
            <a:r>
              <a:rPr lang="en-US" sz="2200" dirty="0"/>
              <a:t> for others (symbols, lists, etc.)</a:t>
            </a:r>
          </a:p>
          <a:p>
            <a:r>
              <a:rPr lang="en-US" sz="2200" dirty="0"/>
              <a:t>   </a:t>
            </a:r>
          </a:p>
          <a:p>
            <a:endParaRPr lang="en-US" sz="2200" dirty="0"/>
          </a:p>
          <a:p>
            <a:endParaRPr lang="en-US" sz="2200" dirty="0"/>
          </a:p>
          <a:p>
            <a:pPr>
              <a:spcBef>
                <a:spcPct val="25000"/>
              </a:spcBef>
            </a:pPr>
            <a:r>
              <a:rPr lang="en-US" sz="2200" dirty="0"/>
              <a:t>     tests if x is a atom</a:t>
            </a:r>
          </a:p>
          <a:p>
            <a:r>
              <a:rPr lang="en-US" sz="2200" dirty="0"/>
              <a:t>   </a:t>
            </a:r>
          </a:p>
          <a:p>
            <a:endParaRPr lang="en-US" sz="2200" dirty="0"/>
          </a:p>
          <a:p>
            <a:pPr>
              <a:spcBef>
                <a:spcPct val="25000"/>
              </a:spcBef>
            </a:pPr>
            <a:r>
              <a:rPr lang="en-US" sz="2200" dirty="0"/>
              <a:t>     tests if x is a list</a:t>
            </a:r>
          </a:p>
          <a:p>
            <a:endParaRPr lang="en-US" sz="2200" dirty="0"/>
          </a:p>
          <a:p>
            <a:r>
              <a:rPr lang="en-US" sz="2200" dirty="0"/>
              <a:t> </a:t>
            </a:r>
          </a:p>
          <a:p>
            <a:r>
              <a:rPr lang="en-US" sz="2200" dirty="0"/>
              <a:t>     also </a:t>
            </a:r>
            <a:r>
              <a:rPr lang="en-US" sz="2200" b="1" dirty="0" err="1"/>
              <a:t>numberp</a:t>
            </a:r>
            <a:r>
              <a:rPr lang="en-US" sz="2200" b="1" dirty="0"/>
              <a:t>, </a:t>
            </a:r>
            <a:r>
              <a:rPr lang="en-US" sz="2200" b="1" dirty="0" err="1"/>
              <a:t>symbolp</a:t>
            </a:r>
            <a:r>
              <a:rPr lang="en-US" sz="2200" b="1" dirty="0"/>
              <a:t>, null</a:t>
            </a:r>
            <a:endParaRPr lang="en-US" sz="2200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43000" y="1976140"/>
            <a:ext cx="1219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&gt;(&lt; x y)</a:t>
            </a:r>
          </a:p>
          <a:p>
            <a:r>
              <a:rPr lang="en-US" sz="2200"/>
              <a:t>NIL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667000" y="1976140"/>
            <a:ext cx="12192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&gt;(= x y)</a:t>
            </a:r>
          </a:p>
          <a:p>
            <a:r>
              <a:rPr lang="en-US" sz="2200"/>
              <a:t>T</a:t>
            </a:r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191000" y="1976140"/>
            <a:ext cx="1828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&gt;(equal ‘x ‘y)</a:t>
            </a:r>
          </a:p>
          <a:p>
            <a:r>
              <a:rPr lang="en-US" sz="2200"/>
              <a:t>NIL</a:t>
            </a: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324600" y="1963579"/>
            <a:ext cx="22860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&gt;(equal ‘a (car L))</a:t>
            </a:r>
          </a:p>
          <a:p>
            <a:r>
              <a:rPr lang="en-US" sz="2000"/>
              <a:t>T</a:t>
            </a:r>
            <a:endParaRPr lang="en-US" sz="1600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5257800" y="3048000"/>
            <a:ext cx="13716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&gt;(atom L) </a:t>
            </a:r>
          </a:p>
          <a:p>
            <a:r>
              <a:rPr lang="en-US" sz="2000"/>
              <a:t>NIL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581400" y="4105275"/>
            <a:ext cx="1371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</a:t>
            </a:r>
            <a:r>
              <a:rPr lang="en-US" sz="2200" b="1"/>
              <a:t>listp</a:t>
            </a:r>
            <a:r>
              <a:rPr lang="en-US" sz="2200"/>
              <a:t> x) </a:t>
            </a:r>
          </a:p>
          <a:p>
            <a:r>
              <a:rPr lang="en-US" sz="2200"/>
              <a:t>NIL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57800" y="4114800"/>
            <a:ext cx="13716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</a:t>
            </a:r>
            <a:r>
              <a:rPr lang="en-US" sz="2200" b="1"/>
              <a:t>listp</a:t>
            </a:r>
            <a:r>
              <a:rPr lang="en-US" sz="2200"/>
              <a:t> L) </a:t>
            </a:r>
          </a:p>
          <a:p>
            <a:r>
              <a:rPr lang="en-US" sz="2200"/>
              <a:t>T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3581400" y="3048000"/>
            <a:ext cx="13716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&gt;(</a:t>
            </a:r>
            <a:r>
              <a:rPr lang="en-US" sz="2000" b="1" dirty="0"/>
              <a:t>atom </a:t>
            </a:r>
            <a:r>
              <a:rPr lang="en-US" sz="2000" dirty="0"/>
              <a:t>x) </a:t>
            </a:r>
          </a:p>
          <a:p>
            <a:r>
              <a:rPr lang="en-US" sz="2000" dirty="0"/>
              <a:t>T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381000" y="5562600"/>
            <a:ext cx="2057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&gt;(numberp ‘x) </a:t>
            </a:r>
          </a:p>
          <a:p>
            <a:r>
              <a:rPr lang="en-US" sz="2000"/>
              <a:t>NIL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6858000" y="3048000"/>
            <a:ext cx="20574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</a:t>
            </a:r>
            <a:r>
              <a:rPr lang="en-US" sz="2000" b="1"/>
              <a:t>atom (</a:t>
            </a:r>
            <a:r>
              <a:rPr lang="en-US" sz="2000"/>
              <a:t>car L))</a:t>
            </a:r>
          </a:p>
          <a:p>
            <a:r>
              <a:rPr lang="en-US" sz="2000"/>
              <a:t>T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2743200" y="5562600"/>
            <a:ext cx="1828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&gt;(numberp</a:t>
            </a:r>
            <a:r>
              <a:rPr lang="en-US" sz="2000" b="1"/>
              <a:t> </a:t>
            </a:r>
            <a:r>
              <a:rPr lang="en-US" sz="2000"/>
              <a:t>x) </a:t>
            </a:r>
          </a:p>
          <a:p>
            <a:r>
              <a:rPr lang="en-US" sz="2000"/>
              <a:t>T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876800" y="5562600"/>
            <a:ext cx="1828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&gt;(symbolp</a:t>
            </a:r>
            <a:r>
              <a:rPr lang="en-US" sz="2000" b="1"/>
              <a:t> ‘</a:t>
            </a:r>
            <a:r>
              <a:rPr lang="en-US" sz="2000"/>
              <a:t>x) </a:t>
            </a:r>
          </a:p>
          <a:p>
            <a:r>
              <a:rPr lang="en-US" sz="2000"/>
              <a:t>T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7010400" y="5562600"/>
            <a:ext cx="1828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&gt;(symbolp</a:t>
            </a:r>
            <a:r>
              <a:rPr lang="en-US" sz="2000" b="1"/>
              <a:t> </a:t>
            </a:r>
            <a:r>
              <a:rPr lang="en-US" sz="2000"/>
              <a:t>x) </a:t>
            </a:r>
          </a:p>
          <a:p>
            <a:r>
              <a:rPr lang="en-US" sz="2000"/>
              <a:t>NIL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400800" y="1290935"/>
            <a:ext cx="1905000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predicates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57800" y="1447800"/>
            <a:ext cx="3429000" cy="2895600"/>
          </a:xfrm>
          <a:solidFill>
            <a:srgbClr val="FFFF66"/>
          </a:solidFill>
        </p:spPr>
        <p:txBody>
          <a:bodyPr/>
          <a:lstStyle/>
          <a:p>
            <a:r>
              <a:rPr lang="en-US" sz="4000" b="1"/>
              <a:t>Basic storage handling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0" y="0"/>
          <a:ext cx="5111750" cy="6858000"/>
        </p:xfrm>
        <a:graphic>
          <a:graphicData uri="http://schemas.openxmlformats.org/presentationml/2006/ole">
            <p:oleObj spid="_x0000_s12290" name="Photo Editor Photo" r:id="rId3" imgW="3933333" imgH="527619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838200" y="304800"/>
            <a:ext cx="1828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&gt;(null L) </a:t>
            </a:r>
          </a:p>
          <a:p>
            <a:r>
              <a:rPr lang="en-US" sz="2200"/>
              <a:t>NIL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581400" y="295275"/>
            <a:ext cx="1828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&gt;(null NIL) </a:t>
            </a:r>
          </a:p>
          <a:p>
            <a:r>
              <a:rPr lang="en-US" sz="2200"/>
              <a:t>T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6248400" y="304800"/>
            <a:ext cx="1828800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&gt;(null x) </a:t>
            </a:r>
          </a:p>
          <a:p>
            <a:r>
              <a:rPr lang="en-US" sz="2200"/>
              <a:t>NIL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85800" y="1676400"/>
            <a:ext cx="7848600" cy="433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3) Set operations</a:t>
            </a:r>
            <a:r>
              <a:rPr lang="en-US" sz="2000" dirty="0"/>
              <a:t> ( a list can be viewed as a set whose members </a:t>
            </a:r>
          </a:p>
          <a:p>
            <a:r>
              <a:rPr lang="en-US" sz="2000" dirty="0"/>
              <a:t>    are the top elements of the list)</a:t>
            </a:r>
          </a:p>
          <a:p>
            <a:r>
              <a:rPr lang="en-US" sz="2000" dirty="0"/>
              <a:t>   &gt;(</a:t>
            </a:r>
            <a:r>
              <a:rPr lang="en-US" sz="2000" b="1" dirty="0"/>
              <a:t>member</a:t>
            </a:r>
            <a:r>
              <a:rPr lang="en-US" sz="2000" dirty="0"/>
              <a:t> 'b L) ; </a:t>
            </a:r>
            <a:r>
              <a:rPr lang="en-US" dirty="0"/>
              <a:t>test if symbol b is a member (a top element) of </a:t>
            </a:r>
            <a:r>
              <a:rPr lang="en-US" dirty="0" smtClean="0"/>
              <a:t>L</a:t>
            </a:r>
          </a:p>
          <a:p>
            <a:r>
              <a:rPr lang="en-US" sz="2000" dirty="0" smtClean="0"/>
              <a:t>   (B C)                  </a:t>
            </a:r>
            <a:r>
              <a:rPr lang="en-US" dirty="0" smtClean="0"/>
              <a:t>; if yes, returns the </a:t>
            </a:r>
            <a:r>
              <a:rPr lang="en-US" dirty="0" err="1" smtClean="0"/>
              <a:t>sublist</a:t>
            </a:r>
            <a:r>
              <a:rPr lang="en-US" dirty="0" smtClean="0"/>
              <a:t> of L starting at the</a:t>
            </a:r>
          </a:p>
          <a:p>
            <a:pPr>
              <a:spcAft>
                <a:spcPct val="25000"/>
              </a:spcAft>
            </a:pPr>
            <a:r>
              <a:rPr lang="en-US" dirty="0" smtClean="0"/>
              <a:t>                                 </a:t>
            </a:r>
            <a:r>
              <a:rPr lang="en-US" dirty="0"/>
              <a:t>; first occurrence of symbol b</a:t>
            </a:r>
          </a:p>
          <a:p>
            <a:r>
              <a:rPr lang="en-US" sz="2000" dirty="0"/>
              <a:t>   &gt;(member ‘b (cons 'b L))</a:t>
            </a:r>
          </a:p>
          <a:p>
            <a:r>
              <a:rPr lang="en-US" sz="2000" dirty="0"/>
              <a:t>   (B A B C)</a:t>
            </a:r>
          </a:p>
          <a:p>
            <a:pPr>
              <a:spcBef>
                <a:spcPct val="25000"/>
              </a:spcBef>
            </a:pPr>
            <a:r>
              <a:rPr lang="en-US" sz="2000" dirty="0"/>
              <a:t>   &gt;(member x L)</a:t>
            </a:r>
          </a:p>
          <a:p>
            <a:r>
              <a:rPr lang="en-US" sz="2000" dirty="0"/>
              <a:t>   NIL                     </a:t>
            </a:r>
            <a:r>
              <a:rPr lang="en-US" dirty="0"/>
              <a:t>; if no, returns NIL</a:t>
            </a:r>
          </a:p>
          <a:p>
            <a:endParaRPr lang="en-US" sz="2000" dirty="0"/>
          </a:p>
          <a:p>
            <a:r>
              <a:rPr lang="en-US" sz="2000" dirty="0"/>
              <a:t>   &gt;(</a:t>
            </a:r>
            <a:r>
              <a:rPr lang="en-US" sz="2000" b="1" dirty="0"/>
              <a:t>union</a:t>
            </a:r>
            <a:r>
              <a:rPr lang="en-US" sz="2000" dirty="0"/>
              <a:t> L1 L2)                </a:t>
            </a:r>
            <a:r>
              <a:rPr lang="en-US" dirty="0"/>
              <a:t>; returns the union of the two lists</a:t>
            </a:r>
          </a:p>
          <a:p>
            <a:r>
              <a:rPr lang="en-US" sz="2000" dirty="0"/>
              <a:t>   &gt;(</a:t>
            </a:r>
            <a:r>
              <a:rPr lang="en-US" sz="2000" b="1" dirty="0"/>
              <a:t>intersection </a:t>
            </a:r>
            <a:r>
              <a:rPr lang="en-US" sz="2000" dirty="0"/>
              <a:t>L1 L2)      </a:t>
            </a:r>
            <a:r>
              <a:rPr lang="en-US" dirty="0"/>
              <a:t>; returns the intersection of the two lists</a:t>
            </a:r>
          </a:p>
          <a:p>
            <a:r>
              <a:rPr lang="en-US" sz="2000" dirty="0"/>
              <a:t>   &gt;(</a:t>
            </a:r>
            <a:r>
              <a:rPr lang="en-US" sz="2000" b="1" dirty="0"/>
              <a:t>set-difference</a:t>
            </a:r>
            <a:r>
              <a:rPr lang="en-US" sz="2000" dirty="0"/>
              <a:t> L1 L2)   </a:t>
            </a:r>
            <a:r>
              <a:rPr lang="en-US" dirty="0"/>
              <a:t>; returns the difference of the two lists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4800600" y="3429000"/>
            <a:ext cx="3810000" cy="76944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Set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0" y="1447800"/>
            <a:ext cx="2667000" cy="4114800"/>
          </a:xfrm>
          <a:solidFill>
            <a:srgbClr val="FFFF66"/>
          </a:solidFill>
        </p:spPr>
        <p:txBody>
          <a:bodyPr/>
          <a:lstStyle/>
          <a:p>
            <a:r>
              <a:rPr lang="en-US" sz="4800" b="1"/>
              <a:t>defun</a:t>
            </a:r>
          </a:p>
        </p:txBody>
      </p:sp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0" y="0"/>
          <a:ext cx="5832475" cy="6858000"/>
        </p:xfrm>
        <a:graphic>
          <a:graphicData uri="http://schemas.openxmlformats.org/presentationml/2006/ole">
            <p:oleObj spid="_x0000_s13314" name="Photo Editor Photo" r:id="rId3" imgW="4229690" imgH="497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New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defun</a:t>
            </a:r>
            <a:r>
              <a:rPr lang="en-US" dirty="0" smtClean="0"/>
              <a:t> name (parameter*) </a:t>
            </a:r>
          </a:p>
          <a:p>
            <a:pPr>
              <a:buNone/>
            </a:pPr>
            <a:r>
              <a:rPr lang="en-US" dirty="0" smtClean="0"/>
              <a:t>	"Optional documentation string." </a:t>
            </a:r>
          </a:p>
          <a:p>
            <a:pPr>
              <a:buNone/>
            </a:pPr>
            <a:r>
              <a:rPr lang="en-US" dirty="0" smtClean="0"/>
              <a:t>	body)</a:t>
            </a:r>
          </a:p>
          <a:p>
            <a:r>
              <a:rPr lang="en-US" dirty="0" smtClean="0"/>
              <a:t>Convention:  you construct compound names with hyphens rather than underscores or inner caps. </a:t>
            </a:r>
          </a:p>
          <a:p>
            <a:r>
              <a:rPr lang="en-US" dirty="0" smtClean="0"/>
              <a:t>Thus, </a:t>
            </a:r>
            <a:r>
              <a:rPr lang="en-US" dirty="0" err="1" smtClean="0"/>
              <a:t>frob</a:t>
            </a:r>
            <a:r>
              <a:rPr lang="en-US" dirty="0" smtClean="0"/>
              <a:t>-widget is better Lisp style than either </a:t>
            </a:r>
            <a:r>
              <a:rPr lang="en-US" dirty="0" err="1" smtClean="0"/>
              <a:t>frob_widget</a:t>
            </a:r>
            <a:r>
              <a:rPr lang="en-US" dirty="0" smtClean="0"/>
              <a:t> or </a:t>
            </a:r>
            <a:r>
              <a:rPr lang="en-US" dirty="0" err="1" smtClean="0"/>
              <a:t>frobWidget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When a parameter list is a simple list of variable names, the parameters are called required parameters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the symbol </a:t>
            </a:r>
            <a:r>
              <a:rPr lang="en-US" b="1" dirty="0" smtClean="0"/>
              <a:t>&amp;optional</a:t>
            </a:r>
            <a:r>
              <a:rPr lang="en-US" dirty="0" smtClean="0"/>
              <a:t> followed by the names of the optional parameters. 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err="1" smtClean="0"/>
              <a:t>defun</a:t>
            </a:r>
            <a:r>
              <a:rPr lang="en-US" dirty="0" smtClean="0"/>
              <a:t> </a:t>
            </a:r>
            <a:r>
              <a:rPr lang="en-US" dirty="0" err="1" smtClean="0"/>
              <a:t>foo</a:t>
            </a:r>
            <a:r>
              <a:rPr lang="en-US" dirty="0" smtClean="0"/>
              <a:t> (a b &amp;optional c d) (list a b c d))</a:t>
            </a:r>
          </a:p>
          <a:p>
            <a:r>
              <a:rPr lang="en-US" dirty="0" smtClean="0"/>
              <a:t>When the function is called, arguments are first bound to the required parameters.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foo</a:t>
            </a:r>
            <a:r>
              <a:rPr lang="en-US" dirty="0" smtClean="0"/>
              <a:t> 1 2)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(1 2 NIL </a:t>
            </a:r>
            <a:r>
              <a:rPr lang="en-US" dirty="0" err="1" smtClean="0"/>
              <a:t>NIL</a:t>
            </a:r>
            <a:r>
              <a:rPr lang="en-US" dirty="0" smtClean="0"/>
              <a:t>)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foo</a:t>
            </a:r>
            <a:r>
              <a:rPr lang="en-US" dirty="0" smtClean="0"/>
              <a:t> 1 2 3)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(1 2 3 NIL)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foo</a:t>
            </a:r>
            <a:r>
              <a:rPr lang="en-US" dirty="0" smtClean="0"/>
              <a:t> 1 2 3 4)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(1 2 3 4)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3600" dirty="0"/>
              <a:t>Why Lisp?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343400"/>
          </a:xfrm>
        </p:spPr>
        <p:txBody>
          <a:bodyPr/>
          <a:lstStyle/>
          <a:p>
            <a:r>
              <a:rPr lang="en-US" sz="2400" dirty="0"/>
              <a:t>Because it’s the most widely used AI programming language</a:t>
            </a:r>
          </a:p>
          <a:p>
            <a:r>
              <a:rPr lang="en-US" sz="2400" dirty="0"/>
              <a:t>Because AI researchers and theoreticians like using it</a:t>
            </a:r>
          </a:p>
          <a:p>
            <a:r>
              <a:rPr lang="en-US" sz="2400" dirty="0"/>
              <a:t>Because it’s good for writing production software (Graham article)</a:t>
            </a:r>
          </a:p>
          <a:p>
            <a:r>
              <a:rPr lang="en-US" sz="2400" dirty="0"/>
              <a:t>Because it’s got lots of features other languages don’t</a:t>
            </a:r>
          </a:p>
          <a:p>
            <a:r>
              <a:rPr lang="en-US" sz="2400" b="1" dirty="0"/>
              <a:t>Because you can write new programs and extend old programs really, really quickly in Lisp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Non-NIL default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Replace the parameter name with a list containing a name and an expression. </a:t>
            </a:r>
          </a:p>
          <a:p>
            <a:r>
              <a:rPr lang="en-US" dirty="0" smtClean="0"/>
              <a:t>The expression will be evaluated only if the caller doesn't pass enough arguments to provide a value for the optional parameter.</a:t>
            </a:r>
          </a:p>
          <a:p>
            <a:pPr>
              <a:buNone/>
            </a:pPr>
            <a:r>
              <a:rPr lang="en-US" dirty="0" smtClean="0"/>
              <a:t>	(</a:t>
            </a:r>
            <a:r>
              <a:rPr lang="en-US" dirty="0" err="1" smtClean="0"/>
              <a:t>defun</a:t>
            </a:r>
            <a:r>
              <a:rPr lang="en-US" dirty="0" smtClean="0"/>
              <a:t> </a:t>
            </a:r>
            <a:r>
              <a:rPr lang="en-US" dirty="0" err="1" smtClean="0"/>
              <a:t>foo</a:t>
            </a:r>
            <a:r>
              <a:rPr lang="en-US" dirty="0" smtClean="0"/>
              <a:t> (a &amp;optional (b 10)) (list a b))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foo</a:t>
            </a:r>
            <a:r>
              <a:rPr lang="en-US" dirty="0" smtClean="0"/>
              <a:t> 1 2)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(1 2)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foo</a:t>
            </a:r>
            <a:r>
              <a:rPr lang="en-US" dirty="0" smtClean="0"/>
              <a:t> 1)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(1 10)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flexibility: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defun</a:t>
            </a:r>
            <a:r>
              <a:rPr lang="en-US" dirty="0" smtClean="0"/>
              <a:t> make-rectangle (width &amp;optional (height width))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Functions need to take a variable number of arguments. </a:t>
            </a:r>
          </a:p>
          <a:p>
            <a:r>
              <a:rPr lang="en-US" dirty="0" smtClean="0"/>
              <a:t>E.g. (+), (+ 1), (+ 1 2), (+ 1 2 3), …</a:t>
            </a:r>
          </a:p>
          <a:p>
            <a:r>
              <a:rPr lang="en-US" dirty="0" smtClean="0"/>
              <a:t>A catchall parameter after the symbol </a:t>
            </a:r>
            <a:r>
              <a:rPr lang="en-US" b="1" dirty="0" smtClean="0"/>
              <a:t>&amp;rest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arguments remaining after values have been doled out to all the required and optional parameters are gathered up into a list that becomes the value of the </a:t>
            </a:r>
            <a:r>
              <a:rPr lang="en-US" b="1" dirty="0" smtClean="0"/>
              <a:t>&amp;rest</a:t>
            </a:r>
            <a:r>
              <a:rPr lang="en-US" dirty="0" smtClean="0"/>
              <a:t> parameter. </a:t>
            </a:r>
          </a:p>
          <a:p>
            <a:pPr lvl="1">
              <a:buNone/>
            </a:pPr>
            <a:r>
              <a:rPr lang="en-US" dirty="0" smtClean="0"/>
              <a:t>(</a:t>
            </a:r>
            <a:r>
              <a:rPr lang="en-US" dirty="0" err="1" smtClean="0"/>
              <a:t>defun</a:t>
            </a:r>
            <a:r>
              <a:rPr lang="en-US" dirty="0" smtClean="0"/>
              <a:t> format (stream string &amp;rest values) ...)</a:t>
            </a:r>
          </a:p>
          <a:p>
            <a:pPr lvl="1">
              <a:buNone/>
            </a:pPr>
            <a:r>
              <a:rPr lang="en-US" dirty="0" smtClean="0"/>
              <a:t> (</a:t>
            </a:r>
            <a:r>
              <a:rPr lang="en-US" dirty="0" err="1" smtClean="0"/>
              <a:t>defun</a:t>
            </a:r>
            <a:r>
              <a:rPr lang="en-US" dirty="0" smtClean="0"/>
              <a:t> + (&amp;rest numbers) ...)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have a function that takes four optional parameters. </a:t>
            </a:r>
          </a:p>
          <a:p>
            <a:r>
              <a:rPr lang="en-US" dirty="0" smtClean="0"/>
              <a:t>Now suppose that most of the places the function is called, the caller wants to provide a value for only one of the four parameters.</a:t>
            </a:r>
          </a:p>
          <a:p>
            <a:r>
              <a:rPr lang="en-US" dirty="0" smtClean="0"/>
              <a:t>After any required, </a:t>
            </a:r>
            <a:r>
              <a:rPr lang="en-US" b="1" dirty="0" smtClean="0"/>
              <a:t>&amp;optional</a:t>
            </a:r>
            <a:r>
              <a:rPr lang="en-US" dirty="0" smtClean="0"/>
              <a:t>, and </a:t>
            </a:r>
            <a:r>
              <a:rPr lang="en-US" b="1" dirty="0" smtClean="0"/>
              <a:t>&amp;rest</a:t>
            </a:r>
            <a:r>
              <a:rPr lang="en-US" dirty="0" smtClean="0"/>
              <a:t> parameters you include the symbol </a:t>
            </a:r>
            <a:r>
              <a:rPr lang="en-US" b="1" dirty="0" smtClean="0"/>
              <a:t>&amp;key</a:t>
            </a:r>
            <a:r>
              <a:rPr lang="en-US" dirty="0" smtClean="0"/>
              <a:t> and then any number of keyword parameter </a:t>
            </a:r>
            <a:r>
              <a:rPr lang="en-US" dirty="0" err="1" smtClean="0"/>
              <a:t>specifiers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defun</a:t>
            </a:r>
            <a:r>
              <a:rPr lang="en-US" dirty="0" smtClean="0"/>
              <a:t> </a:t>
            </a:r>
            <a:r>
              <a:rPr lang="en-US" dirty="0" err="1" smtClean="0"/>
              <a:t>foo</a:t>
            </a:r>
            <a:r>
              <a:rPr lang="en-US" dirty="0" smtClean="0"/>
              <a:t> (&amp;key a b c) (list a b c))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foo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(NIL </a:t>
            </a:r>
            <a:r>
              <a:rPr lang="en-US" dirty="0" err="1" smtClean="0"/>
              <a:t>NIL</a:t>
            </a:r>
            <a:r>
              <a:rPr lang="en-US" dirty="0" smtClean="0"/>
              <a:t> </a:t>
            </a:r>
            <a:r>
              <a:rPr lang="en-US" dirty="0" err="1" smtClean="0"/>
              <a:t>NIL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foo</a:t>
            </a:r>
            <a:r>
              <a:rPr lang="en-US" dirty="0" smtClean="0"/>
              <a:t> :a 1)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(1 NIL </a:t>
            </a:r>
            <a:r>
              <a:rPr lang="en-US" dirty="0" err="1" smtClean="0"/>
              <a:t>NIL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foo</a:t>
            </a:r>
            <a:r>
              <a:rPr lang="en-US" dirty="0" smtClean="0"/>
              <a:t> :b 1)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(NIL 1 NIL) 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foo</a:t>
            </a:r>
            <a:r>
              <a:rPr lang="en-US" dirty="0" smtClean="0"/>
              <a:t> :c 1)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(NIL </a:t>
            </a:r>
            <a:r>
              <a:rPr lang="en-US" dirty="0" err="1" smtClean="0"/>
              <a:t>NIL</a:t>
            </a:r>
            <a:r>
              <a:rPr lang="en-US" dirty="0" smtClean="0"/>
              <a:t> 1) 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foo</a:t>
            </a:r>
            <a:r>
              <a:rPr lang="en-US" dirty="0" smtClean="0"/>
              <a:t> :a 1 :c 3)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(1 NIL 3)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foo</a:t>
            </a:r>
            <a:r>
              <a:rPr lang="en-US" dirty="0" smtClean="0"/>
              <a:t> :a 1 :b 2 :c 3)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(1 2 3) </a:t>
            </a:r>
          </a:p>
          <a:p>
            <a:r>
              <a:rPr lang="en-US" dirty="0" smtClean="0"/>
              <a:t> (</a:t>
            </a:r>
            <a:r>
              <a:rPr lang="en-US" dirty="0" err="1" smtClean="0"/>
              <a:t>foo</a:t>
            </a:r>
            <a:r>
              <a:rPr lang="en-US" dirty="0" smtClean="0"/>
              <a:t> :a 1 :c 3 :b 2)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(1 2 3)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defun</a:t>
            </a:r>
            <a:r>
              <a:rPr lang="en-US" dirty="0" smtClean="0"/>
              <a:t> </a:t>
            </a:r>
            <a:r>
              <a:rPr lang="en-US" dirty="0" err="1" smtClean="0"/>
              <a:t>foo</a:t>
            </a:r>
            <a:r>
              <a:rPr lang="en-US" dirty="0" smtClean="0"/>
              <a:t> (&amp;key (a 0) (b 0 b-supplied-p) (c (+ a b)))</a:t>
            </a:r>
          </a:p>
          <a:p>
            <a:endParaRPr lang="en-US" dirty="0" smtClean="0"/>
          </a:p>
          <a:p>
            <a:r>
              <a:rPr lang="en-US" dirty="0" smtClean="0"/>
              <a:t>Mixing Different Parameter Types</a:t>
            </a:r>
          </a:p>
          <a:p>
            <a:r>
              <a:rPr lang="en-US" dirty="0" smtClean="0"/>
              <a:t>Whenever more than one flavor of parameter is used, they must be declared in order : first the names of the required parameters, then the optional parameters, then the rest parameter, and finally the keyword parameters.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default behavior: return the value of the last expression evaluated as the function’s own return value.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RETURN-FROM</a:t>
            </a:r>
            <a:r>
              <a:rPr lang="en-US" dirty="0" smtClean="0"/>
              <a:t> special operator to immediately return any value from the function</a:t>
            </a:r>
          </a:p>
          <a:p>
            <a:r>
              <a:rPr lang="en-US" dirty="0" smtClean="0"/>
              <a:t>The first "argument" is the name of the block from which to return. </a:t>
            </a:r>
          </a:p>
          <a:p>
            <a:pPr lvl="2">
              <a:buNone/>
            </a:pPr>
            <a:r>
              <a:rPr lang="en-US" dirty="0" smtClean="0"/>
              <a:t>(</a:t>
            </a:r>
            <a:r>
              <a:rPr lang="en-US" dirty="0" err="1" smtClean="0"/>
              <a:t>defun</a:t>
            </a:r>
            <a:r>
              <a:rPr lang="en-US" dirty="0" smtClean="0"/>
              <a:t> </a:t>
            </a:r>
            <a:r>
              <a:rPr lang="en-US" dirty="0" err="1" smtClean="0"/>
              <a:t>foo</a:t>
            </a:r>
            <a:r>
              <a:rPr lang="en-US" dirty="0" smtClean="0"/>
              <a:t> (n) </a:t>
            </a:r>
          </a:p>
          <a:p>
            <a:pPr lvl="2">
              <a:buNone/>
            </a:pPr>
            <a:r>
              <a:rPr lang="en-US" dirty="0" smtClean="0"/>
              <a:t>	(</a:t>
            </a:r>
            <a:r>
              <a:rPr lang="en-US" dirty="0" err="1" smtClean="0"/>
              <a:t>dotimes</a:t>
            </a:r>
            <a:r>
              <a:rPr lang="en-US" dirty="0" smtClean="0"/>
              <a:t> (</a:t>
            </a:r>
            <a:r>
              <a:rPr lang="en-US" dirty="0" err="1" smtClean="0"/>
              <a:t>i</a:t>
            </a:r>
            <a:r>
              <a:rPr lang="en-US" dirty="0" smtClean="0"/>
              <a:t> 10) </a:t>
            </a:r>
          </a:p>
          <a:p>
            <a:pPr lvl="2">
              <a:buNone/>
            </a:pPr>
            <a:r>
              <a:rPr lang="en-US" dirty="0" smtClean="0"/>
              <a:t>		(</a:t>
            </a:r>
            <a:r>
              <a:rPr lang="en-US" dirty="0" err="1" smtClean="0"/>
              <a:t>dotimes</a:t>
            </a:r>
            <a:r>
              <a:rPr lang="en-US" dirty="0" smtClean="0"/>
              <a:t> (j 10) </a:t>
            </a:r>
          </a:p>
          <a:p>
            <a:pPr lvl="2">
              <a:buNone/>
            </a:pPr>
            <a:r>
              <a:rPr lang="en-US" dirty="0" smtClean="0"/>
              <a:t>			(when (&gt; (* </a:t>
            </a:r>
            <a:r>
              <a:rPr lang="en-US" dirty="0" err="1" smtClean="0"/>
              <a:t>i</a:t>
            </a:r>
            <a:r>
              <a:rPr lang="en-US" dirty="0" smtClean="0"/>
              <a:t> j) n) </a:t>
            </a:r>
          </a:p>
          <a:p>
            <a:pPr lvl="2">
              <a:buNone/>
            </a:pPr>
            <a:r>
              <a:rPr lang="en-US" dirty="0" smtClean="0"/>
              <a:t>				(return-from </a:t>
            </a:r>
            <a:r>
              <a:rPr lang="en-US" dirty="0" err="1" smtClean="0"/>
              <a:t>foo</a:t>
            </a:r>
            <a:r>
              <a:rPr lang="en-US" dirty="0" smtClean="0"/>
              <a:t> (list </a:t>
            </a:r>
            <a:r>
              <a:rPr lang="en-US" dirty="0" err="1" smtClean="0"/>
              <a:t>i</a:t>
            </a:r>
            <a:r>
              <a:rPr lang="en-US" dirty="0" smtClean="0"/>
              <a:t> j))))))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29400" y="1295400"/>
            <a:ext cx="2514600" cy="5105400"/>
          </a:xfrm>
          <a:solidFill>
            <a:srgbClr val="FFFF66"/>
          </a:solidFill>
        </p:spPr>
        <p:txBody>
          <a:bodyPr/>
          <a:lstStyle/>
          <a:p>
            <a:r>
              <a:rPr lang="en-US" sz="3600" b="1"/>
              <a:t>Data structures</a:t>
            </a:r>
          </a:p>
          <a:p>
            <a:r>
              <a:rPr lang="en-US" sz="3600" b="1"/>
              <a:t>assoc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0" y="0"/>
          <a:ext cx="6580188" cy="6858000"/>
        </p:xfrm>
        <a:graphic>
          <a:graphicData uri="http://schemas.openxmlformats.org/presentationml/2006/ole">
            <p:oleObj spid="_x0000_s14338" name="Photo Editor Photo" r:id="rId3" imgW="4057143" imgH="4229690" progId="">
              <p:embed/>
            </p:oleObj>
          </a:graphicData>
        </a:graphic>
      </p:graphicFrame>
      <p:sp>
        <p:nvSpPr>
          <p:cNvPr id="79876" name="Line 4"/>
          <p:cNvSpPr>
            <a:spLocks noChangeShapeType="1"/>
          </p:cNvSpPr>
          <p:nvPr/>
        </p:nvSpPr>
        <p:spPr bwMode="auto">
          <a:xfrm flipV="1">
            <a:off x="3200400" y="4267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 flipV="1">
            <a:off x="41148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0" y="1447800"/>
            <a:ext cx="3124200" cy="5181600"/>
          </a:xfrm>
          <a:solidFill>
            <a:srgbClr val="FFFF66"/>
          </a:solidFill>
        </p:spPr>
        <p:txBody>
          <a:bodyPr/>
          <a:lstStyle/>
          <a:p>
            <a:r>
              <a:rPr lang="en-US" sz="3600" b="1"/>
              <a:t>make-array</a:t>
            </a:r>
          </a:p>
          <a:p>
            <a:r>
              <a:rPr lang="en-US" sz="3600" b="1"/>
              <a:t>aref</a:t>
            </a:r>
          </a:p>
          <a:p>
            <a:r>
              <a:rPr lang="en-US" sz="3600" b="1"/>
              <a:t>defstruct</a:t>
            </a: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0" y="0"/>
          <a:ext cx="5500688" cy="6858000"/>
        </p:xfrm>
        <a:graphic>
          <a:graphicData uri="http://schemas.openxmlformats.org/presentationml/2006/ole">
            <p:oleObj spid="_x0000_s15362" name="Photo Editor Photo" r:id="rId3" imgW="4095238" imgH="51061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0" y="0"/>
          <a:ext cx="4910138" cy="6705600"/>
        </p:xfrm>
        <a:graphic>
          <a:graphicData uri="http://schemas.openxmlformats.org/presentationml/2006/ole">
            <p:oleObj spid="_x0000_s16386" name="Photo Editor Photo" r:id="rId3" imgW="3495238" imgH="4772691" progId="">
              <p:embed/>
            </p:oleObj>
          </a:graphicData>
        </a:graphic>
      </p:graphicFrame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447800"/>
            <a:ext cx="3276600" cy="3429000"/>
          </a:xfrm>
          <a:solidFill>
            <a:srgbClr val="FFFF66"/>
          </a:solidFill>
        </p:spPr>
        <p:txBody>
          <a:bodyPr/>
          <a:lstStyle/>
          <a:p>
            <a:r>
              <a:rPr lang="en-US" sz="4400" b="1"/>
              <a:t>Dotted pairs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6553200" y="3810000"/>
            <a:ext cx="685800" cy="304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flipH="1">
            <a:off x="6934200" y="3810000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Lisp in a Box</a:t>
            </a:r>
          </a:p>
          <a:p>
            <a:r>
              <a:rPr lang="en-US" dirty="0" smtClean="0"/>
              <a:t>loop </a:t>
            </a:r>
          </a:p>
          <a:p>
            <a:pPr lvl="1"/>
            <a:r>
              <a:rPr lang="en-US" dirty="0" smtClean="0"/>
              <a:t>read in an expression from the console; </a:t>
            </a:r>
          </a:p>
          <a:p>
            <a:pPr lvl="1"/>
            <a:r>
              <a:rPr lang="en-US" dirty="0" smtClean="0"/>
              <a:t>evaluate the expression; </a:t>
            </a:r>
          </a:p>
          <a:p>
            <a:pPr lvl="1"/>
            <a:r>
              <a:rPr lang="en-US" dirty="0" smtClean="0"/>
              <a:t>print the result of evaluation to the console; </a:t>
            </a:r>
          </a:p>
          <a:p>
            <a:pPr lvl="1">
              <a:buNone/>
            </a:pPr>
            <a:r>
              <a:rPr lang="en-US" dirty="0" smtClean="0"/>
              <a:t>end loop. </a:t>
            </a:r>
          </a:p>
          <a:p>
            <a:r>
              <a:rPr lang="en-US" dirty="0" smtClean="0"/>
              <a:t>REPL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10200" y="1447800"/>
            <a:ext cx="3733800" cy="1371600"/>
          </a:xfrm>
          <a:solidFill>
            <a:srgbClr val="FFFF66"/>
          </a:solidFill>
        </p:spPr>
        <p:txBody>
          <a:bodyPr/>
          <a:lstStyle/>
          <a:p>
            <a:r>
              <a:rPr lang="en-US" sz="4000" b="1"/>
              <a:t>Dotted pairs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0" y="0"/>
          <a:ext cx="5289550" cy="6858000"/>
        </p:xfrm>
        <a:graphic>
          <a:graphicData uri="http://schemas.openxmlformats.org/presentationml/2006/ole">
            <p:oleObj spid="_x0000_s17410" name="Photo Editor Photo" r:id="rId3" imgW="3533333" imgH="458095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0" y="0"/>
          <a:ext cx="6248400" cy="5583238"/>
        </p:xfrm>
        <a:graphic>
          <a:graphicData uri="http://schemas.openxmlformats.org/presentationml/2006/ole">
            <p:oleObj spid="_x0000_s18434" name="Photo Editor Photo" r:id="rId3" imgW="3933333" imgH="351428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0"/>
          <a:ext cx="5862638" cy="6858000"/>
        </p:xfrm>
        <a:graphic>
          <a:graphicData uri="http://schemas.openxmlformats.org/presentationml/2006/ole">
            <p:oleObj spid="_x0000_s19458" name="Photo Editor Photo" r:id="rId3" imgW="4277322" imgH="50013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0" y="0"/>
          <a:ext cx="6781800" cy="6135688"/>
        </p:xfrm>
        <a:graphic>
          <a:graphicData uri="http://schemas.openxmlformats.org/presentationml/2006/ole">
            <p:oleObj spid="_x0000_s20482" name="Photo Editor Photo" r:id="rId3" imgW="4200000" imgH="380100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873125"/>
            <a:ext cx="79248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 </a:t>
            </a:r>
            <a:r>
              <a:rPr lang="en-US" b="1"/>
              <a:t>4) Conditional</a:t>
            </a:r>
          </a:p>
          <a:p>
            <a:pPr marL="688975" lvl="1" indent="-174625"/>
            <a:r>
              <a:rPr lang="en-US" sz="2200"/>
              <a:t>&gt;(</a:t>
            </a:r>
            <a:r>
              <a:rPr lang="en-US" sz="2200" b="1"/>
              <a:t>cond</a:t>
            </a:r>
            <a:r>
              <a:rPr lang="en-US" sz="2200"/>
              <a:t> (&lt;test-1&gt; &lt;action-1&gt;)</a:t>
            </a:r>
          </a:p>
          <a:p>
            <a:pPr marL="688975" lvl="1" indent="-174625"/>
            <a:r>
              <a:rPr lang="en-US" sz="2200"/>
              <a:t>                          .</a:t>
            </a:r>
          </a:p>
          <a:p>
            <a:pPr marL="688975" lvl="1" indent="-174625"/>
            <a:r>
              <a:rPr lang="en-US" sz="2200"/>
              <a:t>                          .</a:t>
            </a:r>
          </a:p>
          <a:p>
            <a:pPr marL="688975" lvl="1" indent="-174625"/>
            <a:r>
              <a:rPr lang="en-US" sz="2200"/>
              <a:t>                          .</a:t>
            </a:r>
          </a:p>
          <a:p>
            <a:pPr marL="688975" lvl="1" indent="-174625"/>
            <a:r>
              <a:rPr lang="en-US" sz="2200"/>
              <a:t>             (&lt;test-k&gt; &lt;action-k&gt;))</a:t>
            </a:r>
          </a:p>
          <a:p>
            <a:pPr marL="688975" lvl="1" indent="-174625"/>
            <a:endParaRPr lang="en-US" sz="2200"/>
          </a:p>
          <a:p>
            <a:pPr marL="688975" lvl="1" indent="-174625">
              <a:buFontTx/>
              <a:buChar char="•"/>
            </a:pPr>
            <a:r>
              <a:rPr lang="en-US" sz="2200"/>
              <a:t>each (&lt;test-i&gt; &lt;action-i&gt;) is called a clause;</a:t>
            </a:r>
          </a:p>
          <a:p>
            <a:pPr marL="688975" lvl="1" indent="-174625">
              <a:buFontTx/>
              <a:buChar char="•"/>
            </a:pPr>
            <a:r>
              <a:rPr lang="en-US" sz="2200"/>
              <a:t>if test-i (start with i=1) returns T (or anything other than NIL), </a:t>
            </a:r>
          </a:p>
          <a:p>
            <a:pPr marL="688975" lvl="1" indent="-174625"/>
            <a:r>
              <a:rPr lang="en-US" sz="2200"/>
              <a:t>		this function returns the value of action-i;</a:t>
            </a:r>
          </a:p>
          <a:p>
            <a:pPr marL="688975" lvl="1" indent="-174625"/>
            <a:r>
              <a:rPr lang="en-US" sz="2200"/>
              <a:t>	else, go to the next clause;</a:t>
            </a:r>
          </a:p>
          <a:p>
            <a:pPr marL="688975" lvl="1" indent="-174625">
              <a:buFontTx/>
              <a:buChar char="•"/>
            </a:pPr>
            <a:r>
              <a:rPr lang="en-US" sz="2200"/>
              <a:t>usually, the last test is T, which always holds, meaning otherwise.</a:t>
            </a:r>
          </a:p>
          <a:p>
            <a:pPr marL="688975" lvl="1" indent="-174625">
              <a:buFontTx/>
              <a:buChar char="•"/>
            </a:pPr>
            <a:r>
              <a:rPr lang="en-US" sz="2200"/>
              <a:t>cond can be nested (action-i may contain (cond ...))</a:t>
            </a:r>
          </a:p>
          <a:p>
            <a:endParaRPr lang="en-US" sz="22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953000" y="921603"/>
            <a:ext cx="3276600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</a:rPr>
              <a:t>conditional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1006475"/>
            <a:ext cx="8382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5. Define functions</a:t>
            </a:r>
            <a:r>
              <a:rPr lang="en-US" sz="2200"/>
              <a:t>  (heavy use of recursive definitions)</a:t>
            </a:r>
          </a:p>
          <a:p>
            <a:r>
              <a:rPr lang="en-US" sz="2200"/>
              <a:t>   (</a:t>
            </a:r>
            <a:r>
              <a:rPr lang="en-US" sz="2200" b="1"/>
              <a:t>defun</a:t>
            </a:r>
            <a:r>
              <a:rPr lang="en-US" sz="2200"/>
              <a:t> func-name (arg-1 ... Arg-n) func-body)</a:t>
            </a:r>
          </a:p>
          <a:p>
            <a:pPr>
              <a:spcBef>
                <a:spcPct val="25000"/>
              </a:spcBef>
            </a:pPr>
            <a:r>
              <a:rPr lang="en-US" sz="2200"/>
              <a:t>   examples:</a:t>
            </a:r>
          </a:p>
          <a:p>
            <a:pPr>
              <a:spcBef>
                <a:spcPct val="25000"/>
              </a:spcBef>
            </a:pPr>
            <a:r>
              <a:rPr lang="en-US" sz="2200"/>
              <a:t>   </a:t>
            </a:r>
            <a:r>
              <a:rPr lang="en-US" sz="2000"/>
              <a:t>(defun member (x L)</a:t>
            </a:r>
          </a:p>
          <a:p>
            <a:r>
              <a:rPr lang="en-US" sz="2000"/>
              <a:t>      (cond ((null L) nil)               ; base case 1: L is empty</a:t>
            </a:r>
          </a:p>
          <a:p>
            <a:r>
              <a:rPr lang="en-US" sz="2000"/>
              <a:t>            ((equal x (car L)) L)       ; base case 2: x=first(L)</a:t>
            </a:r>
          </a:p>
          <a:p>
            <a:r>
              <a:rPr lang="en-US" sz="2000"/>
              <a:t>            (t (member x (cdr L)))    ; recursion: test if x is in rest(L)</a:t>
            </a:r>
          </a:p>
          <a:p>
            <a:r>
              <a:rPr lang="en-US" sz="2000"/>
              <a:t>      ))</a:t>
            </a:r>
          </a:p>
          <a:p>
            <a:pPr>
              <a:spcBef>
                <a:spcPct val="25000"/>
              </a:spcBef>
            </a:pPr>
            <a:r>
              <a:rPr lang="en-US" sz="2200"/>
              <a:t>   </a:t>
            </a:r>
            <a:r>
              <a:rPr lang="en-US" sz="2000"/>
              <a:t>(defun intersection (L1 L2)</a:t>
            </a:r>
          </a:p>
          <a:p>
            <a:r>
              <a:rPr lang="en-US" sz="2000"/>
              <a:t>      (cond ((null L1) nil)</a:t>
            </a:r>
          </a:p>
          <a:p>
            <a:r>
              <a:rPr lang="en-US" sz="2000"/>
              <a:t>            	 ((null L2) nil)</a:t>
            </a:r>
          </a:p>
          <a:p>
            <a:r>
              <a:rPr lang="en-US" sz="2000"/>
              <a:t>            	 ((member (car L1) L2)</a:t>
            </a:r>
          </a:p>
          <a:p>
            <a:r>
              <a:rPr lang="en-US" sz="2000"/>
              <a:t>                     (cons (car L1) (intersection (cdr L1) L2)))</a:t>
            </a:r>
          </a:p>
          <a:p>
            <a:r>
              <a:rPr lang="en-US" sz="2000"/>
              <a:t>	  (t (intersection (cdr L1) L2))</a:t>
            </a:r>
          </a:p>
          <a:p>
            <a:r>
              <a:rPr lang="en-US" sz="2000"/>
              <a:t>      ))</a:t>
            </a:r>
          </a:p>
          <a:p>
            <a:pPr>
              <a:spcBef>
                <a:spcPct val="25000"/>
              </a:spcBef>
            </a:pPr>
            <a:r>
              <a:rPr lang="en-US" sz="2200"/>
              <a:t>      Example: (intersection '(a b c) '(b a b c)) returns (a b c)</a:t>
            </a:r>
          </a:p>
          <a:p>
            <a:r>
              <a:rPr lang="en-US" sz="2200"/>
              <a:t>    	         (intersection '(b a b c) '(a b c)) returns (b a b c)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Now, having basic functions, </a:t>
            </a:r>
            <a:r>
              <a:rPr lang="en-US" sz="2400" b="1" dirty="0" err="1">
                <a:solidFill>
                  <a:srgbClr val="FF0000"/>
                </a:solidFill>
              </a:rPr>
              <a:t>defun</a:t>
            </a:r>
            <a:r>
              <a:rPr lang="en-US" sz="2400" b="1" dirty="0">
                <a:solidFill>
                  <a:srgbClr val="FF0000"/>
                </a:solidFill>
              </a:rPr>
              <a:t> and </a:t>
            </a:r>
            <a:r>
              <a:rPr lang="en-US" sz="2400" b="1" dirty="0" err="1">
                <a:solidFill>
                  <a:srgbClr val="FF0000"/>
                </a:solidFill>
              </a:rPr>
              <a:t>cond</a:t>
            </a:r>
            <a:r>
              <a:rPr lang="en-US" sz="2400" b="1" dirty="0">
                <a:solidFill>
                  <a:srgbClr val="FF0000"/>
                </a:solidFill>
              </a:rPr>
              <a:t> we can define any Lisp function. </a:t>
            </a:r>
            <a:r>
              <a:rPr lang="en-US" sz="2800" b="1" u="sng" dirty="0">
                <a:solidFill>
                  <a:srgbClr val="FF0000"/>
                </a:solidFill>
              </a:rPr>
              <a:t>Examples.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248400" y="1981200"/>
            <a:ext cx="2743200" cy="76944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FF0000"/>
                </a:solidFill>
              </a:rPr>
              <a:t>member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181600" y="3946525"/>
            <a:ext cx="3962400" cy="76944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intersection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0"/>
            <a:ext cx="8382000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/>
              <a:t>   </a:t>
            </a:r>
            <a:r>
              <a:rPr lang="en-US" sz="2000"/>
              <a:t>(defun set-difference (L1 L2)</a:t>
            </a:r>
          </a:p>
          <a:p>
            <a:r>
              <a:rPr lang="en-US" sz="2000"/>
              <a:t>	(cond ((null L1) nil)</a:t>
            </a:r>
          </a:p>
          <a:p>
            <a:r>
              <a:rPr lang="en-US" sz="2000"/>
              <a:t>	          ((null L2) L1)</a:t>
            </a:r>
          </a:p>
          <a:p>
            <a:r>
              <a:rPr lang="en-US" sz="2000"/>
              <a:t>	          ((not (member (car L1) L2)) </a:t>
            </a:r>
          </a:p>
          <a:p>
            <a:r>
              <a:rPr lang="en-US" sz="2000"/>
              <a:t>		  (cons (car L1) (set-difference (cdr L1) L2)))</a:t>
            </a:r>
          </a:p>
          <a:p>
            <a:r>
              <a:rPr lang="en-US" sz="2000"/>
              <a:t>	          (t (set-difference (cdr L1) L2))</a:t>
            </a:r>
          </a:p>
          <a:p>
            <a:r>
              <a:rPr lang="en-US" sz="2000"/>
              <a:t>	))</a:t>
            </a:r>
          </a:p>
          <a:p>
            <a:pPr>
              <a:spcBef>
                <a:spcPct val="25000"/>
              </a:spcBef>
            </a:pPr>
            <a:r>
              <a:rPr lang="en-US" sz="2200"/>
              <a:t>    Define functions </a:t>
            </a:r>
            <a:r>
              <a:rPr lang="en-US" sz="2200" b="1"/>
              <a:t>iteratively</a:t>
            </a:r>
            <a:r>
              <a:rPr lang="en-US" sz="2200"/>
              <a:t>.</a:t>
            </a:r>
          </a:p>
          <a:p>
            <a:pPr>
              <a:spcBef>
                <a:spcPct val="25000"/>
              </a:spcBef>
            </a:pPr>
            <a:r>
              <a:rPr lang="en-US" sz="2200"/>
              <a:t>    (</a:t>
            </a:r>
            <a:r>
              <a:rPr lang="en-US" sz="2200" b="1"/>
              <a:t>dolist</a:t>
            </a:r>
            <a:r>
              <a:rPr lang="en-US" sz="2200"/>
              <a:t> (x L result) body)</a:t>
            </a:r>
          </a:p>
          <a:p>
            <a:pPr marL="688975" lvl="1" indent="-231775">
              <a:buFontTx/>
              <a:buChar char="•"/>
            </a:pPr>
            <a:r>
              <a:rPr lang="en-US" sz="2200"/>
              <a:t>for each top level element x in L, do body(x);</a:t>
            </a:r>
          </a:p>
          <a:p>
            <a:pPr marL="688975" lvl="1" indent="-231775">
              <a:buFontTx/>
              <a:buChar char="•"/>
            </a:pPr>
            <a:r>
              <a:rPr lang="en-US" sz="2200"/>
              <a:t>x is not equal to an element of L in each iteration, but rather x takes an element of L as its value;</a:t>
            </a:r>
          </a:p>
          <a:p>
            <a:pPr>
              <a:spcBef>
                <a:spcPct val="25000"/>
              </a:spcBef>
            </a:pPr>
            <a:r>
              <a:rPr lang="en-US" sz="2200"/>
              <a:t>    (</a:t>
            </a:r>
            <a:r>
              <a:rPr lang="en-US" sz="2200" b="1"/>
              <a:t>dotimes</a:t>
            </a:r>
            <a:r>
              <a:rPr lang="en-US" sz="2200"/>
              <a:t> (count n result) body)</a:t>
            </a:r>
          </a:p>
          <a:p>
            <a:r>
              <a:rPr lang="en-US" sz="2200"/>
              <a:t>      ; do body n times. count starts with 0, ends with n-1</a:t>
            </a:r>
          </a:p>
          <a:p>
            <a:endParaRPr lang="en-US" sz="2200"/>
          </a:p>
          <a:p>
            <a:r>
              <a:rPr lang="en-US" sz="2200"/>
              <a:t>    Note: </a:t>
            </a:r>
            <a:r>
              <a:rPr lang="en-US" sz="2200" i="1"/>
              <a:t>result</a:t>
            </a:r>
            <a:r>
              <a:rPr lang="en-US" sz="2200"/>
              <a:t> is optional, to be used to hold the computing result.</a:t>
            </a:r>
          </a:p>
          <a:p>
            <a:r>
              <a:rPr lang="en-US" sz="2200"/>
              <a:t>      If </a:t>
            </a:r>
            <a:r>
              <a:rPr lang="en-US" sz="2200" i="1"/>
              <a:t>result</a:t>
            </a:r>
            <a:r>
              <a:rPr lang="en-US" sz="2200"/>
              <a:t> is given, the function will return the value of </a:t>
            </a:r>
            <a:r>
              <a:rPr lang="en-US" sz="2200" i="1"/>
              <a:t>result</a:t>
            </a:r>
            <a:r>
              <a:rPr lang="en-US" sz="2200"/>
              <a:t>,</a:t>
            </a:r>
          </a:p>
          <a:p>
            <a:r>
              <a:rPr lang="en-US" sz="2200"/>
              <a:t>      returns NIL, otherwise. (may change global variables as side effects.)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019800" y="2057400"/>
            <a:ext cx="2133600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dolist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553200" y="3810000"/>
            <a:ext cx="2133600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0000"/>
                </a:solidFill>
              </a:rPr>
              <a:t>dotimes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function sum to calculate the sum of all numbers in a 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2000" y="1041400"/>
            <a:ext cx="38100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(defun sum1 (L)</a:t>
            </a:r>
          </a:p>
          <a:p>
            <a:r>
              <a:rPr lang="en-US" sz="2000"/>
              <a:t>      (setq y 0)</a:t>
            </a:r>
          </a:p>
          <a:p>
            <a:r>
              <a:rPr lang="en-US" sz="2000"/>
              <a:t>      (dolist (x L y) </a:t>
            </a:r>
          </a:p>
          <a:p>
            <a:r>
              <a:rPr lang="en-US" sz="2000"/>
              <a:t>	(setq y (+ y x))))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953000" y="1041400"/>
            <a:ext cx="3657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(defun sum2 (L)</a:t>
            </a:r>
          </a:p>
          <a:p>
            <a:r>
              <a:rPr lang="en-US" sz="2000"/>
              <a:t>      (setq y 0)</a:t>
            </a:r>
          </a:p>
          <a:p>
            <a:r>
              <a:rPr lang="en-US" sz="2000"/>
              <a:t>      (dolist (x L y) </a:t>
            </a:r>
          </a:p>
          <a:p>
            <a:r>
              <a:rPr lang="en-US" sz="2000"/>
              <a:t>	(setq y (+ y (eval x)))))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3175000"/>
            <a:ext cx="37338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(defun sum3 (L)</a:t>
            </a:r>
          </a:p>
          <a:p>
            <a:r>
              <a:rPr lang="en-US" sz="2000"/>
              <a:t>      (setq y 0)</a:t>
            </a:r>
          </a:p>
          <a:p>
            <a:r>
              <a:rPr lang="en-US" sz="2000"/>
              <a:t>      (dotimes </a:t>
            </a:r>
          </a:p>
          <a:p>
            <a:r>
              <a:rPr lang="en-US" sz="2000"/>
              <a:t>           (count (length L) y) </a:t>
            </a:r>
          </a:p>
          <a:p>
            <a:r>
              <a:rPr lang="en-US" sz="2000"/>
              <a:t>           (setq y (+ y (nth count L)))</a:t>
            </a:r>
          </a:p>
          <a:p>
            <a:r>
              <a:rPr lang="en-US" sz="2000"/>
              <a:t>      ))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29200" y="3251200"/>
            <a:ext cx="38862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defun sum4 (L)</a:t>
            </a:r>
          </a:p>
          <a:p>
            <a:r>
              <a:rPr lang="en-US" sz="2000"/>
              <a:t>      (setq y 0)</a:t>
            </a:r>
          </a:p>
          <a:p>
            <a:r>
              <a:rPr lang="en-US" sz="2000"/>
              <a:t>      (dotimes </a:t>
            </a:r>
          </a:p>
          <a:p>
            <a:r>
              <a:rPr lang="en-US" sz="2000"/>
              <a:t>           (count (length L) y) </a:t>
            </a:r>
          </a:p>
          <a:p>
            <a:r>
              <a:rPr lang="en-US" sz="2000"/>
              <a:t>           (setq y </a:t>
            </a:r>
          </a:p>
          <a:p>
            <a:r>
              <a:rPr lang="en-US" sz="2000"/>
              <a:t>                (+ y (eval (nth count L))))</a:t>
            </a:r>
          </a:p>
          <a:p>
            <a:r>
              <a:rPr lang="en-US" sz="2000"/>
              <a:t>       ))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553200" y="5638800"/>
            <a:ext cx="2133600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dotimes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858000" y="152400"/>
            <a:ext cx="2133600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dolist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6200" y="0"/>
            <a:ext cx="609600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Various definitions of SUM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914400" y="5613400"/>
            <a:ext cx="21336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&gt;(setq L1 '(1 2 3))</a:t>
            </a:r>
          </a:p>
          <a:p>
            <a:r>
              <a:rPr lang="en-US" sz="2000"/>
              <a:t>(1 2 3)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3505200" y="5791200"/>
            <a:ext cx="15240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&gt;(sum1 L1)</a:t>
            </a:r>
          </a:p>
          <a:p>
            <a:r>
              <a:rPr lang="en-US" sz="2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914400" y="1219200"/>
            <a:ext cx="2133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&gt;(setq L1 '(1 2 3))</a:t>
            </a:r>
          </a:p>
          <a:p>
            <a:r>
              <a:rPr lang="en-US" sz="2000"/>
              <a:t>(1 2 3)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581400" y="1219200"/>
            <a:ext cx="2133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&gt;(setq L2 '(a b c))</a:t>
            </a:r>
          </a:p>
          <a:p>
            <a:r>
              <a:rPr lang="en-US" sz="2000"/>
              <a:t>(A B C)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914400" y="2362200"/>
            <a:ext cx="32766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&gt;(dotimes (count 3) </a:t>
            </a:r>
          </a:p>
          <a:p>
            <a:r>
              <a:rPr lang="en-US" sz="2000"/>
              <a:t>        (set (nth count L2) </a:t>
            </a:r>
          </a:p>
          <a:p>
            <a:r>
              <a:rPr lang="en-US" sz="2000"/>
              <a:t>               (nth count L1)))</a:t>
            </a:r>
          </a:p>
          <a:p>
            <a:r>
              <a:rPr lang="en-US" sz="2000"/>
              <a:t> NIL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6400800" y="2438400"/>
            <a:ext cx="1143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&gt;a</a:t>
            </a:r>
          </a:p>
          <a:p>
            <a:r>
              <a:rPr lang="en-US" sz="2000"/>
              <a:t>1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914400" y="4089400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&gt;(sum1 L1)</a:t>
            </a:r>
          </a:p>
          <a:p>
            <a:r>
              <a:rPr lang="en-US" sz="2000"/>
              <a:t>6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914400" y="5334000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&gt;(sum3 L1)</a:t>
            </a:r>
          </a:p>
          <a:p>
            <a:r>
              <a:rPr lang="en-US" sz="2000"/>
              <a:t>6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3657600" y="4089400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&gt;(sum1 L2)</a:t>
            </a:r>
          </a:p>
          <a:p>
            <a:r>
              <a:rPr lang="en-US" sz="2000"/>
              <a:t>Error: …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3657600" y="5334000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&gt;(sum3 L2)</a:t>
            </a:r>
          </a:p>
          <a:p>
            <a:r>
              <a:rPr lang="en-US" sz="2000"/>
              <a:t>Error: …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6400800" y="4089400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&gt;(sum2 L2)</a:t>
            </a:r>
          </a:p>
          <a:p>
            <a:r>
              <a:rPr lang="en-US" sz="2000"/>
              <a:t>6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6400800" y="5334000"/>
            <a:ext cx="15240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&gt;(sum4 L2)</a:t>
            </a:r>
          </a:p>
          <a:p>
            <a:r>
              <a:rPr lang="en-US" sz="2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81000" y="1371601"/>
            <a:ext cx="8229600" cy="56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38138" indent="-338138">
              <a:spcAft>
                <a:spcPct val="15000"/>
              </a:spcAft>
              <a:buFont typeface="Arial" pitchFamily="34" charset="0"/>
              <a:buChar char="•"/>
            </a:pPr>
            <a:r>
              <a:rPr lang="en-US" b="1" dirty="0" smtClean="0"/>
              <a:t>Atoms</a:t>
            </a:r>
            <a:r>
              <a:rPr lang="en-US" dirty="0"/>
              <a:t>:</a:t>
            </a:r>
            <a:r>
              <a:rPr lang="en-US" sz="2200" dirty="0"/>
              <a:t> </a:t>
            </a:r>
          </a:p>
          <a:p>
            <a:pPr marL="338138" indent="-338138"/>
            <a:r>
              <a:rPr lang="en-US" sz="2200" dirty="0"/>
              <a:t>	    </a:t>
            </a:r>
            <a:r>
              <a:rPr lang="en-US" sz="2200" b="1" dirty="0"/>
              <a:t>numbers</a:t>
            </a:r>
            <a:r>
              <a:rPr lang="en-US" sz="2200" dirty="0"/>
              <a:t>: (real 1.0, integer 1)</a:t>
            </a:r>
          </a:p>
          <a:p>
            <a:pPr marL="338138" indent="-338138"/>
            <a:r>
              <a:rPr lang="en-US" sz="2200" dirty="0"/>
              <a:t>         </a:t>
            </a:r>
            <a:r>
              <a:rPr lang="en-US" sz="2200" b="1" dirty="0"/>
              <a:t>symbols</a:t>
            </a:r>
            <a:r>
              <a:rPr lang="en-US" sz="2200" dirty="0"/>
              <a:t>: a consecutive sequence of characters (no space)</a:t>
            </a:r>
          </a:p>
          <a:p>
            <a:pPr marL="338138" indent="-338138"/>
            <a:r>
              <a:rPr lang="en-US" sz="2200" dirty="0"/>
              <a:t>                   e.g., a, x, price-of-beef.</a:t>
            </a:r>
          </a:p>
          <a:p>
            <a:pPr marL="338138" indent="-338138"/>
            <a:r>
              <a:rPr lang="en-US" sz="2200" dirty="0"/>
              <a:t>                   two special symbols: </a:t>
            </a:r>
            <a:r>
              <a:rPr lang="en-US" sz="2200" b="1" dirty="0"/>
              <a:t>T</a:t>
            </a:r>
            <a:r>
              <a:rPr lang="en-US" sz="2200" dirty="0"/>
              <a:t> and </a:t>
            </a:r>
            <a:r>
              <a:rPr lang="en-US" sz="2200" b="1" dirty="0"/>
              <a:t>NIL</a:t>
            </a:r>
            <a:r>
              <a:rPr lang="en-US" sz="2200" dirty="0"/>
              <a:t> for logical true and false.</a:t>
            </a:r>
          </a:p>
          <a:p>
            <a:pPr marL="338138" indent="-338138"/>
            <a:r>
              <a:rPr lang="en-US" sz="2200" dirty="0"/>
              <a:t>         </a:t>
            </a:r>
            <a:r>
              <a:rPr lang="en-US" sz="2200" b="1" dirty="0"/>
              <a:t>strings</a:t>
            </a:r>
            <a:r>
              <a:rPr lang="en-US" sz="2200" dirty="0"/>
              <a:t>: a sequence of characters bounded by double quotes</a:t>
            </a:r>
          </a:p>
          <a:p>
            <a:pPr marL="338138" indent="-338138"/>
            <a:r>
              <a:rPr lang="en-US" sz="2200" dirty="0"/>
              <a:t>                   e.g., "this is red".</a:t>
            </a:r>
          </a:p>
          <a:p>
            <a:pPr marL="338138" indent="-338138">
              <a:spcAft>
                <a:spcPct val="25000"/>
              </a:spcAft>
            </a:pPr>
            <a:r>
              <a:rPr lang="en-US" sz="2200" dirty="0"/>
              <a:t>	    (Note: LISP is case insensitive)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2200" dirty="0"/>
              <a:t> </a:t>
            </a:r>
            <a:r>
              <a:rPr lang="en-US" b="1" dirty="0" smtClean="0"/>
              <a:t>Lists</a:t>
            </a:r>
            <a:r>
              <a:rPr lang="en-US" dirty="0"/>
              <a:t>:</a:t>
            </a:r>
            <a:r>
              <a:rPr lang="en-US" sz="2200" dirty="0"/>
              <a:t> a list of atoms and/or lists, bounded by "(" and ")“,</a:t>
            </a:r>
          </a:p>
          <a:p>
            <a:pPr marL="338138" indent="-338138"/>
            <a:r>
              <a:rPr lang="en-US" sz="2200" dirty="0"/>
              <a:t>             e.g., (a b c), (a (b c))</a:t>
            </a:r>
          </a:p>
          <a:p>
            <a:pPr marL="338138" indent="-338138"/>
            <a:r>
              <a:rPr lang="en-US" sz="2200" dirty="0"/>
              <a:t>          </a:t>
            </a:r>
            <a:r>
              <a:rPr lang="en-US" sz="2200" b="1" dirty="0"/>
              <a:t>top elements of a list</a:t>
            </a:r>
          </a:p>
          <a:p>
            <a:pPr marL="338138" indent="-338138"/>
            <a:r>
              <a:rPr lang="en-US" sz="2200" dirty="0"/>
              <a:t>		example: top elements of list (a b c) are a, b, and c</a:t>
            </a:r>
          </a:p>
          <a:p>
            <a:pPr marL="338138" indent="-338138"/>
            <a:r>
              <a:rPr lang="en-US" sz="2200" dirty="0"/>
              <a:t>			   top elements of list (a (b c)) are a and (b c)</a:t>
            </a:r>
          </a:p>
          <a:p>
            <a:pPr marL="338138" indent="-338138"/>
            <a:r>
              <a:rPr lang="en-US" sz="2200" dirty="0"/>
              <a:t>          </a:t>
            </a:r>
            <a:r>
              <a:rPr lang="en-US" sz="2200" b="1" dirty="0"/>
              <a:t>nil</a:t>
            </a:r>
            <a:r>
              <a:rPr lang="en-US" sz="2200" dirty="0"/>
              <a:t>: empty list, same as </a:t>
            </a:r>
            <a:r>
              <a:rPr lang="en-US" sz="2200" b="1" dirty="0"/>
              <a:t>()</a:t>
            </a:r>
            <a:r>
              <a:rPr lang="en-US" sz="2200" dirty="0"/>
              <a:t>.</a:t>
            </a:r>
          </a:p>
          <a:p>
            <a:pPr marL="338138" indent="-338138"/>
            <a:endParaRPr lang="en-US" sz="2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457200"/>
            <a:ext cx="7772400" cy="838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Valid objects (S-expressions)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838200" y="914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14400" y="685800"/>
            <a:ext cx="75438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2. Function calls</a:t>
            </a:r>
          </a:p>
          <a:p>
            <a:pPr marL="576263" lvl="1" indent="-238125">
              <a:buFontTx/>
              <a:buChar char="•"/>
            </a:pPr>
            <a:r>
              <a:rPr lang="en-US" sz="2200"/>
              <a:t>also a list</a:t>
            </a:r>
          </a:p>
          <a:p>
            <a:pPr marL="576263" lvl="1" indent="-238125">
              <a:buFontTx/>
              <a:buChar char="•"/>
            </a:pPr>
            <a:r>
              <a:rPr lang="en-US" sz="2200"/>
              <a:t>use prefix notation:  (function-name arg1 ... argn)</a:t>
            </a:r>
          </a:p>
          <a:p>
            <a:pPr marL="576263" lvl="1" indent="-238125">
              <a:buFontTx/>
              <a:buChar char="•"/>
            </a:pPr>
            <a:r>
              <a:rPr lang="en-US" sz="2200"/>
              <a:t>returns function value for the given list of arguments</a:t>
            </a:r>
          </a:p>
          <a:p>
            <a:pPr marL="576263" lvl="1" indent="-238125">
              <a:buFontTx/>
              <a:buChar char="•"/>
            </a:pPr>
            <a:r>
              <a:rPr lang="en-US" sz="2200"/>
              <a:t>functions are either provided by Lisp function library or defined by the user.</a:t>
            </a:r>
          </a:p>
          <a:p>
            <a:pPr marL="576263" lvl="1" indent="-238125">
              <a:buFontTx/>
              <a:buChar char="•"/>
            </a:pPr>
            <a:r>
              <a:rPr lang="en-US" sz="2200"/>
              <a:t>Examples:</a:t>
            </a:r>
          </a:p>
          <a:p>
            <a:r>
              <a:rPr lang="en-US" sz="2200"/>
              <a:t>     &gt;(+ 1 3 5)</a:t>
            </a:r>
          </a:p>
          <a:p>
            <a:r>
              <a:rPr lang="en-US" sz="2200"/>
              <a:t>     9</a:t>
            </a:r>
          </a:p>
          <a:p>
            <a:r>
              <a:rPr lang="en-US" sz="2200"/>
              <a:t>     &gt;(/ 3 5)</a:t>
            </a:r>
          </a:p>
          <a:p>
            <a:r>
              <a:rPr lang="en-US" sz="2200"/>
              <a:t>     3/5</a:t>
            </a:r>
          </a:p>
          <a:p>
            <a:r>
              <a:rPr lang="en-US" sz="2200"/>
              <a:t>     &gt;(/ 3.0 5)</a:t>
            </a:r>
          </a:p>
          <a:p>
            <a:r>
              <a:rPr lang="en-US" sz="2200"/>
              <a:t>     0.59999999999999998</a:t>
            </a:r>
          </a:p>
          <a:p>
            <a:r>
              <a:rPr lang="en-US" sz="2200"/>
              <a:t>     &gt;(sqrt 4)</a:t>
            </a:r>
          </a:p>
          <a:p>
            <a:r>
              <a:rPr lang="en-US" sz="2200"/>
              <a:t>     2</a:t>
            </a:r>
          </a:p>
          <a:p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00800" y="1447800"/>
            <a:ext cx="2743200" cy="2057400"/>
          </a:xfrm>
          <a:solidFill>
            <a:srgbClr val="FFFF66"/>
          </a:solidFill>
        </p:spPr>
        <p:txBody>
          <a:bodyPr/>
          <a:lstStyle/>
          <a:p>
            <a:r>
              <a:rPr lang="en-US" sz="3600" b="1"/>
              <a:t>Sqrt</a:t>
            </a:r>
          </a:p>
          <a:p>
            <a:r>
              <a:rPr lang="en-US" sz="3600" b="1"/>
              <a:t>+</a:t>
            </a:r>
          </a:p>
          <a:p>
            <a:r>
              <a:rPr lang="en-US" sz="3600" b="1"/>
              <a:t>*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0" y="0"/>
          <a:ext cx="6069013" cy="6858000"/>
        </p:xfrm>
        <a:graphic>
          <a:graphicData uri="http://schemas.openxmlformats.org/presentationml/2006/ole">
            <p:oleObj spid="_x0000_s1026" name="Photo Editor Photo" r:id="rId3" imgW="4552381" imgH="51442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Lisp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( </a:t>
            </a:r>
            <a:r>
              <a:rPr lang="en-US" dirty="0" err="1" smtClean="0"/>
              <a:t>defun</a:t>
            </a:r>
            <a:r>
              <a:rPr lang="en-US" dirty="0" smtClean="0"/>
              <a:t> hello ()</a:t>
            </a:r>
          </a:p>
          <a:p>
            <a:pPr>
              <a:buNone/>
            </a:pPr>
            <a:r>
              <a:rPr lang="en-US" dirty="0" smtClean="0"/>
              <a:t>    (</a:t>
            </a:r>
            <a:r>
              <a:rPr lang="en-US" dirty="0" smtClean="0"/>
              <a:t>format  </a:t>
            </a:r>
            <a:r>
              <a:rPr lang="en-US" dirty="0" smtClean="0"/>
              <a:t>t “Hello World</a:t>
            </a:r>
            <a:r>
              <a:rPr lang="en-US" dirty="0" smtClean="0"/>
              <a:t>!”))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Emacs</a:t>
            </a:r>
            <a:r>
              <a:rPr lang="en-US" dirty="0" smtClean="0"/>
              <a:t> to create a new file (C-x </a:t>
            </a:r>
            <a:r>
              <a:rPr lang="en-US" dirty="0" smtClean="0"/>
              <a:t>f)</a:t>
            </a:r>
            <a:r>
              <a:rPr lang="en-US" dirty="0" smtClean="0"/>
              <a:t>containing the above code.</a:t>
            </a:r>
          </a:p>
          <a:p>
            <a:r>
              <a:rPr lang="en-US" dirty="0" smtClean="0"/>
              <a:t>Save the file (C-x C-s) under name </a:t>
            </a:r>
            <a:r>
              <a:rPr lang="en-US" dirty="0" err="1" smtClean="0"/>
              <a:t>hello.lisp</a:t>
            </a:r>
            <a:endParaRPr lang="en-US" dirty="0" smtClean="0"/>
          </a:p>
          <a:p>
            <a:r>
              <a:rPr lang="en-US" dirty="0" smtClean="0"/>
              <a:t>Switch back the SLIME buffer and load the program by: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(load “</a:t>
            </a:r>
            <a:r>
              <a:rPr lang="en-US" dirty="0" err="1" smtClean="0"/>
              <a:t>hello.lisp</a:t>
            </a:r>
            <a:r>
              <a:rPr lang="en-US" dirty="0" smtClean="0"/>
              <a:t>)</a:t>
            </a:r>
          </a:p>
          <a:p>
            <a:r>
              <a:rPr lang="en-US" dirty="0" smtClean="0"/>
              <a:t>Run your program: (hello)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43600" y="1447800"/>
            <a:ext cx="3200400" cy="1600200"/>
          </a:xfrm>
          <a:solidFill>
            <a:srgbClr val="FFFF66"/>
          </a:solidFill>
        </p:spPr>
        <p:txBody>
          <a:bodyPr/>
          <a:lstStyle/>
          <a:p>
            <a:r>
              <a:rPr lang="en-US" sz="3600" b="1" dirty="0"/>
              <a:t>exit</a:t>
            </a:r>
          </a:p>
          <a:p>
            <a:r>
              <a:rPr lang="en-US" sz="3600" b="1" dirty="0"/>
              <a:t>quote =  `</a:t>
            </a: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0" y="0"/>
          <a:ext cx="5910263" cy="6858000"/>
        </p:xfrm>
        <a:graphic>
          <a:graphicData uri="http://schemas.openxmlformats.org/presentationml/2006/ole">
            <p:oleObj spid="_x0000_s2050" name="Photo Editor Photo" r:id="rId3" imgW="3801006" imgH="44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410</TotalTime>
  <Words>1974</Words>
  <Application>Microsoft Office PowerPoint</Application>
  <PresentationFormat>On-screen Show (4:3)</PresentationFormat>
  <Paragraphs>415</Paragraphs>
  <Slides>49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Flow</vt:lpstr>
      <vt:lpstr>Photo Editor Photo</vt:lpstr>
      <vt:lpstr>LISP</vt:lpstr>
      <vt:lpstr>Intro</vt:lpstr>
      <vt:lpstr>Why Lisp?</vt:lpstr>
      <vt:lpstr>The IDE</vt:lpstr>
      <vt:lpstr>Slide 5</vt:lpstr>
      <vt:lpstr>Slide 6</vt:lpstr>
      <vt:lpstr>Slide 7</vt:lpstr>
      <vt:lpstr>First Lisp program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Compositions of car and cdr</vt:lpstr>
      <vt:lpstr>Slide 21</vt:lpstr>
      <vt:lpstr>Activity</vt:lpstr>
      <vt:lpstr>Slide 23</vt:lpstr>
      <vt:lpstr>Slide 24</vt:lpstr>
      <vt:lpstr>Slide 25</vt:lpstr>
      <vt:lpstr>Slide 26</vt:lpstr>
      <vt:lpstr>Slide 27</vt:lpstr>
      <vt:lpstr>Defining New Functions</vt:lpstr>
      <vt:lpstr>Optional Parameters</vt:lpstr>
      <vt:lpstr>Non-NIL default value</vt:lpstr>
      <vt:lpstr>Slide 31</vt:lpstr>
      <vt:lpstr>Rest Parameters</vt:lpstr>
      <vt:lpstr>Keyword Parameters</vt:lpstr>
      <vt:lpstr>Slide 34</vt:lpstr>
      <vt:lpstr>Slide 35</vt:lpstr>
      <vt:lpstr>Function Return Values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Activity</vt:lpstr>
      <vt:lpstr>Slide 48</vt:lpstr>
      <vt:lpstr>Slide 49</vt:lpstr>
    </vt:vector>
  </TitlesOfParts>
  <Company>Franklin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</dc:title>
  <dc:creator>Franklin University</dc:creator>
  <cp:lastModifiedBy>Franklin University</cp:lastModifiedBy>
  <cp:revision>69</cp:revision>
  <dcterms:created xsi:type="dcterms:W3CDTF">2009-07-09T05:31:42Z</dcterms:created>
  <dcterms:modified xsi:type="dcterms:W3CDTF">2009-07-11T17:19:54Z</dcterms:modified>
</cp:coreProperties>
</file>