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256" r:id="rId2"/>
    <p:sldId id="312" r:id="rId3"/>
    <p:sldId id="269" r:id="rId4"/>
    <p:sldId id="270" r:id="rId5"/>
    <p:sldId id="325" r:id="rId6"/>
    <p:sldId id="281" r:id="rId7"/>
    <p:sldId id="282" r:id="rId8"/>
    <p:sldId id="314" r:id="rId9"/>
    <p:sldId id="284" r:id="rId10"/>
    <p:sldId id="285" r:id="rId11"/>
    <p:sldId id="286" r:id="rId12"/>
    <p:sldId id="287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324" r:id="rId33"/>
    <p:sldId id="299" r:id="rId34"/>
    <p:sldId id="300" r:id="rId35"/>
    <p:sldId id="352" r:id="rId36"/>
    <p:sldId id="353" r:id="rId37"/>
    <p:sldId id="354" r:id="rId38"/>
    <p:sldId id="327" r:id="rId39"/>
    <p:sldId id="328" r:id="rId40"/>
    <p:sldId id="329" r:id="rId41"/>
    <p:sldId id="330" r:id="rId42"/>
    <p:sldId id="331" r:id="rId43"/>
    <p:sldId id="351" r:id="rId44"/>
    <p:sldId id="355" r:id="rId45"/>
    <p:sldId id="356" r:id="rId46"/>
    <p:sldId id="357" r:id="rId47"/>
    <p:sldId id="358" r:id="rId48"/>
    <p:sldId id="359" r:id="rId49"/>
    <p:sldId id="361" r:id="rId50"/>
    <p:sldId id="362" r:id="rId51"/>
    <p:sldId id="360" r:id="rId52"/>
    <p:sldId id="344" r:id="rId53"/>
    <p:sldId id="345" r:id="rId54"/>
    <p:sldId id="346" r:id="rId55"/>
    <p:sldId id="347" r:id="rId56"/>
    <p:sldId id="348" r:id="rId57"/>
    <p:sldId id="349" r:id="rId58"/>
    <p:sldId id="332" r:id="rId59"/>
    <p:sldId id="333" r:id="rId60"/>
    <p:sldId id="337" r:id="rId61"/>
    <p:sldId id="335" r:id="rId62"/>
    <p:sldId id="336" r:id="rId63"/>
    <p:sldId id="334" r:id="rId64"/>
    <p:sldId id="338" r:id="rId65"/>
    <p:sldId id="339" r:id="rId66"/>
    <p:sldId id="340" r:id="rId67"/>
    <p:sldId id="341" r:id="rId68"/>
    <p:sldId id="342" r:id="rId69"/>
    <p:sldId id="343" r:id="rId70"/>
    <p:sldId id="350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91" autoAdjust="0"/>
  </p:normalViewPr>
  <p:slideViewPr>
    <p:cSldViewPr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7B54E-8B4B-495B-8017-E5B56A19B4B4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5D0BF-DB8E-40F4-BE79-6AAE7C4F18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5D0BF-DB8E-40F4-BE79-6AAE7C4F18F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keyword is any name that starts with a colon (:)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5D0BF-DB8E-40F4-BE79-6AAE7C4F18F9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5D0BF-DB8E-40F4-BE79-6AAE7C4F18F9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5D0BF-DB8E-40F4-BE79-6AAE7C4F18F9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DB39F6-F9D0-4327-86BC-9007D416F87A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820D4C-A246-4F32-AB31-BA8F1D04DC7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COMP 205 – Week 12</a:t>
            </a:r>
          </a:p>
          <a:p>
            <a:pPr algn="ctr"/>
            <a:r>
              <a:rPr lang="en-US" dirty="0" smtClean="0"/>
              <a:t>Dr. </a:t>
            </a:r>
            <a:r>
              <a:rPr lang="en-US" dirty="0" err="1" smtClean="0"/>
              <a:t>Chunbo</a:t>
            </a:r>
            <a:r>
              <a:rPr lang="en-US" dirty="0" smtClean="0"/>
              <a:t> Chu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7848600" cy="50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b="1" dirty="0"/>
              <a:t>2) Predicates</a:t>
            </a:r>
            <a:r>
              <a:rPr lang="en-US" sz="2200" dirty="0"/>
              <a:t> (a special function which returns NIL if the </a:t>
            </a:r>
            <a:r>
              <a:rPr lang="en-US" sz="2200" dirty="0" smtClean="0"/>
              <a:t>predicate </a:t>
            </a:r>
            <a:r>
              <a:rPr lang="en-US" sz="2200" dirty="0"/>
              <a:t>is false, T or anything other than NIL, otherwise)</a:t>
            </a:r>
          </a:p>
          <a:p>
            <a:r>
              <a:rPr lang="en-US" sz="2200" dirty="0"/>
              <a:t>     </a:t>
            </a:r>
            <a:r>
              <a:rPr lang="en-US" sz="2200" b="1" dirty="0"/>
              <a:t>=</a:t>
            </a:r>
            <a:r>
              <a:rPr lang="en-US" sz="2200" dirty="0"/>
              <a:t>, </a:t>
            </a:r>
            <a:r>
              <a:rPr lang="en-US" sz="2200" b="1" dirty="0"/>
              <a:t>&gt;</a:t>
            </a:r>
            <a:r>
              <a:rPr lang="en-US" sz="2200" dirty="0"/>
              <a:t>,</a:t>
            </a:r>
            <a:r>
              <a:rPr lang="en-US" sz="2200" b="1" dirty="0"/>
              <a:t> &lt;</a:t>
            </a:r>
            <a:r>
              <a:rPr lang="en-US" sz="2200" dirty="0"/>
              <a:t>,</a:t>
            </a:r>
            <a:r>
              <a:rPr lang="en-US" sz="2200" b="1" dirty="0"/>
              <a:t> &gt;=</a:t>
            </a:r>
            <a:r>
              <a:rPr lang="en-US" sz="2200" dirty="0"/>
              <a:t>,</a:t>
            </a:r>
            <a:r>
              <a:rPr lang="en-US" sz="2200" b="1" dirty="0"/>
              <a:t> &lt;=</a:t>
            </a:r>
            <a:r>
              <a:rPr lang="en-US" sz="2200" dirty="0"/>
              <a:t> for numerical values; </a:t>
            </a:r>
          </a:p>
          <a:p>
            <a:r>
              <a:rPr lang="en-US" sz="2200" dirty="0"/>
              <a:t>     </a:t>
            </a:r>
            <a:r>
              <a:rPr lang="en-US" sz="2200" b="1" dirty="0"/>
              <a:t>equal, </a:t>
            </a:r>
            <a:r>
              <a:rPr lang="en-US" sz="2200" b="1" dirty="0" err="1"/>
              <a:t>eq</a:t>
            </a:r>
            <a:r>
              <a:rPr lang="en-US" sz="2200" b="1" dirty="0"/>
              <a:t>,</a:t>
            </a:r>
            <a:r>
              <a:rPr lang="en-US" sz="2200" dirty="0"/>
              <a:t> for others (symbols, lists, etc.)</a:t>
            </a:r>
          </a:p>
          <a:p>
            <a:r>
              <a:rPr lang="en-US" sz="2200" dirty="0"/>
              <a:t>   </a:t>
            </a:r>
          </a:p>
          <a:p>
            <a:endParaRPr lang="en-US" sz="2200" dirty="0"/>
          </a:p>
          <a:p>
            <a:endParaRPr lang="en-US" sz="2200" dirty="0"/>
          </a:p>
          <a:p>
            <a:pPr>
              <a:spcBef>
                <a:spcPct val="25000"/>
              </a:spcBef>
            </a:pPr>
            <a:r>
              <a:rPr lang="en-US" sz="2200" dirty="0"/>
              <a:t>     tests if x is a atom</a:t>
            </a:r>
          </a:p>
          <a:p>
            <a:r>
              <a:rPr lang="en-US" sz="2200" dirty="0"/>
              <a:t>   </a:t>
            </a:r>
          </a:p>
          <a:p>
            <a:endParaRPr lang="en-US" sz="2200" dirty="0"/>
          </a:p>
          <a:p>
            <a:pPr>
              <a:spcBef>
                <a:spcPct val="25000"/>
              </a:spcBef>
            </a:pPr>
            <a:r>
              <a:rPr lang="en-US" sz="2200" dirty="0"/>
              <a:t>     tests if x is a list</a:t>
            </a:r>
          </a:p>
          <a:p>
            <a:endParaRPr lang="en-US" sz="2200" dirty="0"/>
          </a:p>
          <a:p>
            <a:r>
              <a:rPr lang="en-US" sz="2200" dirty="0"/>
              <a:t> </a:t>
            </a:r>
          </a:p>
          <a:p>
            <a:r>
              <a:rPr lang="en-US" sz="2200" dirty="0"/>
              <a:t>     also </a:t>
            </a:r>
            <a:r>
              <a:rPr lang="en-US" sz="2200" b="1" dirty="0" err="1"/>
              <a:t>numberp</a:t>
            </a:r>
            <a:r>
              <a:rPr lang="en-US" sz="2200" b="1" dirty="0"/>
              <a:t>, </a:t>
            </a:r>
            <a:r>
              <a:rPr lang="en-US" sz="2200" b="1" dirty="0" err="1"/>
              <a:t>symbolp</a:t>
            </a:r>
            <a:r>
              <a:rPr lang="en-US" sz="2200" b="1" dirty="0"/>
              <a:t>, null</a:t>
            </a:r>
            <a:endParaRPr lang="en-US" sz="2200" dirty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143000" y="1976140"/>
            <a:ext cx="12192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/>
              <a:t>&gt;(&lt; x y)</a:t>
            </a:r>
          </a:p>
          <a:p>
            <a:r>
              <a:rPr lang="en-US" sz="2200"/>
              <a:t>NIL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667000" y="1976140"/>
            <a:ext cx="12192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/>
              <a:t>&gt;(= x y)</a:t>
            </a:r>
          </a:p>
          <a:p>
            <a:r>
              <a:rPr lang="en-US" sz="2200"/>
              <a:t>T</a:t>
            </a:r>
            <a:endParaRPr lang="en-US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191000" y="1976140"/>
            <a:ext cx="18288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/>
              <a:t>&gt;(equal ‘x ‘y)</a:t>
            </a:r>
          </a:p>
          <a:p>
            <a:r>
              <a:rPr lang="en-US" sz="2200"/>
              <a:t>NIL</a:t>
            </a:r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6324600" y="1963579"/>
            <a:ext cx="22860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&gt;(equal ‘a (car L))</a:t>
            </a:r>
          </a:p>
          <a:p>
            <a:r>
              <a:rPr lang="en-US" sz="2000"/>
              <a:t>T</a:t>
            </a:r>
            <a:endParaRPr lang="en-US" sz="1600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257800" y="3048000"/>
            <a:ext cx="13716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&gt;(atom L) </a:t>
            </a:r>
          </a:p>
          <a:p>
            <a:r>
              <a:rPr lang="en-US" sz="2000"/>
              <a:t>NIL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3581400" y="4105275"/>
            <a:ext cx="13716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/>
              <a:t>&gt;(</a:t>
            </a:r>
            <a:r>
              <a:rPr lang="en-US" sz="2200" b="1"/>
              <a:t>listp</a:t>
            </a:r>
            <a:r>
              <a:rPr lang="en-US" sz="2200"/>
              <a:t> x) </a:t>
            </a:r>
          </a:p>
          <a:p>
            <a:r>
              <a:rPr lang="en-US" sz="2200"/>
              <a:t>NIL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5257800" y="4114800"/>
            <a:ext cx="13716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/>
              <a:t>&gt;(</a:t>
            </a:r>
            <a:r>
              <a:rPr lang="en-US" sz="2200" b="1"/>
              <a:t>listp</a:t>
            </a:r>
            <a:r>
              <a:rPr lang="en-US" sz="2200"/>
              <a:t> L) </a:t>
            </a:r>
          </a:p>
          <a:p>
            <a:r>
              <a:rPr lang="en-US" sz="2200"/>
              <a:t>T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3581400" y="3048000"/>
            <a:ext cx="13716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&gt;(</a:t>
            </a:r>
            <a:r>
              <a:rPr lang="en-US" sz="2000" b="1" dirty="0"/>
              <a:t>atom </a:t>
            </a:r>
            <a:r>
              <a:rPr lang="en-US" sz="2000" dirty="0"/>
              <a:t>x) </a:t>
            </a:r>
          </a:p>
          <a:p>
            <a:r>
              <a:rPr lang="en-US" sz="2000" dirty="0"/>
              <a:t>T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81000" y="5562600"/>
            <a:ext cx="20574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&gt;(numberp ‘x) </a:t>
            </a:r>
          </a:p>
          <a:p>
            <a:r>
              <a:rPr lang="en-US" sz="2000"/>
              <a:t>NIL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6858000" y="3048000"/>
            <a:ext cx="20574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</a:t>
            </a:r>
            <a:r>
              <a:rPr lang="en-US" sz="2000" b="1"/>
              <a:t>atom (</a:t>
            </a:r>
            <a:r>
              <a:rPr lang="en-US" sz="2000"/>
              <a:t>car L))</a:t>
            </a:r>
          </a:p>
          <a:p>
            <a:r>
              <a:rPr lang="en-US" sz="2000"/>
              <a:t>T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2743200" y="5562600"/>
            <a:ext cx="18288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&gt;(numberp</a:t>
            </a:r>
            <a:r>
              <a:rPr lang="en-US" sz="2000" b="1"/>
              <a:t> </a:t>
            </a:r>
            <a:r>
              <a:rPr lang="en-US" sz="2000"/>
              <a:t>x) </a:t>
            </a:r>
          </a:p>
          <a:p>
            <a:r>
              <a:rPr lang="en-US" sz="2000"/>
              <a:t>T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4876800" y="5562600"/>
            <a:ext cx="18288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&gt;(symbolp</a:t>
            </a:r>
            <a:r>
              <a:rPr lang="en-US" sz="2000" b="1"/>
              <a:t> ‘</a:t>
            </a:r>
            <a:r>
              <a:rPr lang="en-US" sz="2000"/>
              <a:t>x) </a:t>
            </a:r>
          </a:p>
          <a:p>
            <a:r>
              <a:rPr lang="en-US" sz="2000"/>
              <a:t>T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7010400" y="5562600"/>
            <a:ext cx="18288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&gt;(symbolp</a:t>
            </a:r>
            <a:r>
              <a:rPr lang="en-US" sz="2000" b="1"/>
              <a:t> </a:t>
            </a:r>
            <a:r>
              <a:rPr lang="en-US" sz="2000"/>
              <a:t>x) </a:t>
            </a:r>
          </a:p>
          <a:p>
            <a:r>
              <a:rPr lang="en-US" sz="2000"/>
              <a:t>NIL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6400800" y="1290935"/>
            <a:ext cx="1905000" cy="46166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predicates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57800" y="1447800"/>
            <a:ext cx="3429000" cy="2895600"/>
          </a:xfrm>
          <a:solidFill>
            <a:srgbClr val="FFFF66"/>
          </a:solidFill>
        </p:spPr>
        <p:txBody>
          <a:bodyPr/>
          <a:lstStyle/>
          <a:p>
            <a:r>
              <a:rPr lang="en-US" sz="4000" b="1"/>
              <a:t>Basic storage handling</a:t>
            </a:r>
          </a:p>
        </p:txBody>
      </p:sp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0" y="0"/>
          <a:ext cx="5111750" cy="6858000"/>
        </p:xfrm>
        <a:graphic>
          <a:graphicData uri="http://schemas.openxmlformats.org/presentationml/2006/ole">
            <p:oleObj spid="_x0000_s12290" name="Photo Editor Photo" r:id="rId3" imgW="3933333" imgH="527619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838200" y="304800"/>
            <a:ext cx="18288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/>
              <a:t>&gt;(null L) </a:t>
            </a:r>
          </a:p>
          <a:p>
            <a:r>
              <a:rPr lang="en-US" sz="2200"/>
              <a:t>NIL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3581400" y="295275"/>
            <a:ext cx="18288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/>
              <a:t>&gt;(null NIL) </a:t>
            </a:r>
          </a:p>
          <a:p>
            <a:r>
              <a:rPr lang="en-US" sz="2200"/>
              <a:t>T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6248400" y="304800"/>
            <a:ext cx="1828800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/>
              <a:t>&gt;(null x) </a:t>
            </a:r>
          </a:p>
          <a:p>
            <a:r>
              <a:rPr lang="en-US" sz="2200"/>
              <a:t>NIL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685800" y="1676400"/>
            <a:ext cx="7848600" cy="433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/>
              <a:t>3) Set operations</a:t>
            </a:r>
            <a:r>
              <a:rPr lang="en-US" sz="2000" dirty="0"/>
              <a:t> ( a list can be viewed as a set whose members </a:t>
            </a:r>
          </a:p>
          <a:p>
            <a:r>
              <a:rPr lang="en-US" sz="2000" dirty="0"/>
              <a:t>    are the top elements of the list)</a:t>
            </a:r>
          </a:p>
          <a:p>
            <a:r>
              <a:rPr lang="en-US" sz="2000" dirty="0"/>
              <a:t>   &gt;(</a:t>
            </a:r>
            <a:r>
              <a:rPr lang="en-US" sz="2000" b="1" dirty="0"/>
              <a:t>member</a:t>
            </a:r>
            <a:r>
              <a:rPr lang="en-US" sz="2000" dirty="0"/>
              <a:t> 'b L) ; </a:t>
            </a:r>
            <a:r>
              <a:rPr lang="en-US" dirty="0"/>
              <a:t>test if symbol b is a member (a top element) of </a:t>
            </a:r>
            <a:r>
              <a:rPr lang="en-US" dirty="0" smtClean="0"/>
              <a:t>L</a:t>
            </a:r>
          </a:p>
          <a:p>
            <a:r>
              <a:rPr lang="en-US" sz="2000" dirty="0" smtClean="0"/>
              <a:t>   (B C)                  </a:t>
            </a:r>
            <a:r>
              <a:rPr lang="en-US" dirty="0" smtClean="0"/>
              <a:t>; if yes, returns the </a:t>
            </a:r>
            <a:r>
              <a:rPr lang="en-US" dirty="0" err="1" smtClean="0"/>
              <a:t>sublist</a:t>
            </a:r>
            <a:r>
              <a:rPr lang="en-US" dirty="0" smtClean="0"/>
              <a:t> of L starting at the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                                 </a:t>
            </a:r>
            <a:r>
              <a:rPr lang="en-US" dirty="0"/>
              <a:t>; first occurrence of symbol b</a:t>
            </a:r>
          </a:p>
          <a:p>
            <a:r>
              <a:rPr lang="en-US" sz="2000" dirty="0"/>
              <a:t>   &gt;(member ‘b (cons 'b L))</a:t>
            </a:r>
          </a:p>
          <a:p>
            <a:r>
              <a:rPr lang="en-US" sz="2000" dirty="0"/>
              <a:t>   (B A B C)</a:t>
            </a:r>
          </a:p>
          <a:p>
            <a:pPr>
              <a:spcBef>
                <a:spcPct val="25000"/>
              </a:spcBef>
            </a:pPr>
            <a:r>
              <a:rPr lang="en-US" sz="2000" dirty="0"/>
              <a:t>   &gt;(member x L)</a:t>
            </a:r>
          </a:p>
          <a:p>
            <a:r>
              <a:rPr lang="en-US" sz="2000" dirty="0"/>
              <a:t>   NIL                     </a:t>
            </a:r>
            <a:r>
              <a:rPr lang="en-US" dirty="0"/>
              <a:t>; if no, returns NIL</a:t>
            </a:r>
          </a:p>
          <a:p>
            <a:endParaRPr lang="en-US" sz="2000" dirty="0"/>
          </a:p>
          <a:p>
            <a:r>
              <a:rPr lang="en-US" sz="2000" dirty="0"/>
              <a:t>   &gt;(</a:t>
            </a:r>
            <a:r>
              <a:rPr lang="en-US" sz="2000" b="1" dirty="0"/>
              <a:t>union</a:t>
            </a:r>
            <a:r>
              <a:rPr lang="en-US" sz="2000" dirty="0"/>
              <a:t> L1 L2)                </a:t>
            </a:r>
            <a:r>
              <a:rPr lang="en-US" dirty="0"/>
              <a:t>; returns the union of the two lists</a:t>
            </a:r>
          </a:p>
          <a:p>
            <a:r>
              <a:rPr lang="en-US" sz="2000" dirty="0"/>
              <a:t>   &gt;(</a:t>
            </a:r>
            <a:r>
              <a:rPr lang="en-US" sz="2000" b="1" dirty="0"/>
              <a:t>intersection </a:t>
            </a:r>
            <a:r>
              <a:rPr lang="en-US" sz="2000" dirty="0"/>
              <a:t>L1 L2)      </a:t>
            </a:r>
            <a:r>
              <a:rPr lang="en-US" dirty="0"/>
              <a:t>; returns the intersection of the two lists</a:t>
            </a:r>
          </a:p>
          <a:p>
            <a:r>
              <a:rPr lang="en-US" sz="2000" dirty="0"/>
              <a:t>   &gt;(</a:t>
            </a:r>
            <a:r>
              <a:rPr lang="en-US" sz="2000" b="1" dirty="0"/>
              <a:t>set-difference</a:t>
            </a:r>
            <a:r>
              <a:rPr lang="en-US" sz="2000" dirty="0"/>
              <a:t> L1 L2)   </a:t>
            </a:r>
            <a:r>
              <a:rPr lang="en-US" dirty="0"/>
              <a:t>; returns the difference of the two lists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4800600" y="3429000"/>
            <a:ext cx="3810000" cy="769441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FF0000"/>
                </a:solidFill>
              </a:rPr>
              <a:t>Set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New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name (parameter*) </a:t>
            </a:r>
          </a:p>
          <a:p>
            <a:pPr>
              <a:buNone/>
            </a:pPr>
            <a:r>
              <a:rPr lang="en-US" dirty="0" smtClean="0"/>
              <a:t>	"Optional documentation string." </a:t>
            </a:r>
          </a:p>
          <a:p>
            <a:pPr>
              <a:buNone/>
            </a:pPr>
            <a:r>
              <a:rPr lang="en-US" dirty="0" smtClean="0"/>
              <a:t>	body)</a:t>
            </a:r>
          </a:p>
          <a:p>
            <a:r>
              <a:rPr lang="en-US" dirty="0" smtClean="0"/>
              <a:t>Convention:  you construct compound names with hyphens rather than underscores or inner caps. </a:t>
            </a:r>
          </a:p>
          <a:p>
            <a:r>
              <a:rPr lang="en-US" dirty="0" smtClean="0"/>
              <a:t>Thus, </a:t>
            </a:r>
            <a:r>
              <a:rPr lang="en-US" dirty="0" err="1" smtClean="0"/>
              <a:t>frob</a:t>
            </a:r>
            <a:r>
              <a:rPr lang="en-US" dirty="0" smtClean="0"/>
              <a:t>-widget is better Lisp style than either </a:t>
            </a:r>
            <a:r>
              <a:rPr lang="en-US" dirty="0" err="1" smtClean="0"/>
              <a:t>frob_widget</a:t>
            </a:r>
            <a:r>
              <a:rPr lang="en-US" dirty="0" smtClean="0"/>
              <a:t> or </a:t>
            </a:r>
            <a:r>
              <a:rPr lang="en-US" dirty="0" err="1" smtClean="0"/>
              <a:t>frobWidget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a parameter list is a simple list of variable names, the parameters are called required parameters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the symbol </a:t>
            </a:r>
            <a:r>
              <a:rPr lang="en-US" b="1" dirty="0" smtClean="0"/>
              <a:t>&amp;optional</a:t>
            </a:r>
            <a:r>
              <a:rPr lang="en-US" dirty="0" smtClean="0"/>
              <a:t> followed by the names of the optional parameters. 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en-US" dirty="0" err="1" smtClean="0"/>
              <a:t>foo</a:t>
            </a:r>
            <a:r>
              <a:rPr lang="en-US" dirty="0" smtClean="0"/>
              <a:t> (a b &amp;optional c d) (list a b c d))</a:t>
            </a:r>
          </a:p>
          <a:p>
            <a:r>
              <a:rPr lang="en-US" dirty="0" smtClean="0"/>
              <a:t>When the function is called, arguments are first bound to the required parameters. 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foo</a:t>
            </a:r>
            <a:r>
              <a:rPr lang="en-US" dirty="0" smtClean="0"/>
              <a:t> 1 2)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(1 2 NIL </a:t>
            </a:r>
            <a:r>
              <a:rPr lang="en-US" dirty="0" err="1" smtClean="0"/>
              <a:t>NIL</a:t>
            </a:r>
            <a:r>
              <a:rPr lang="en-US" dirty="0" smtClean="0"/>
              <a:t>) 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foo</a:t>
            </a:r>
            <a:r>
              <a:rPr lang="en-US" dirty="0" smtClean="0"/>
              <a:t> 1 2 3)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(1 2 3 NIL) 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foo</a:t>
            </a:r>
            <a:r>
              <a:rPr lang="en-US" dirty="0" smtClean="0"/>
              <a:t> 1 2 3 4)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(1 2 3 4)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Non-NIL default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parameter name with a list containing a name and an expression. </a:t>
            </a:r>
          </a:p>
          <a:p>
            <a:r>
              <a:rPr lang="en-US" dirty="0" smtClean="0"/>
              <a:t>The expression will be evaluated only if the caller doesn't pass enough arguments to provide a value for the optional parameter.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en-US" dirty="0" err="1" smtClean="0"/>
              <a:t>foo</a:t>
            </a:r>
            <a:r>
              <a:rPr lang="en-US" dirty="0" smtClean="0"/>
              <a:t> (a &amp;optional (b 10)) (list a b))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foo</a:t>
            </a:r>
            <a:r>
              <a:rPr lang="en-US" dirty="0" smtClean="0"/>
              <a:t> 1 2)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(1 2) 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foo</a:t>
            </a:r>
            <a:r>
              <a:rPr lang="en-US" dirty="0" smtClean="0"/>
              <a:t> 1)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(1 10)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flexibility: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make-rectangle (width &amp;optional (height width))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 need to take a variable number of arguments. </a:t>
            </a:r>
          </a:p>
          <a:p>
            <a:r>
              <a:rPr lang="en-US" dirty="0" smtClean="0"/>
              <a:t>E.g. (+), (+ 1), (+ 1 2), (+ 1 2 3), …</a:t>
            </a:r>
          </a:p>
          <a:p>
            <a:r>
              <a:rPr lang="en-US" dirty="0" smtClean="0"/>
              <a:t>A catchall parameter after the symbol </a:t>
            </a:r>
            <a:r>
              <a:rPr lang="en-US" b="1" dirty="0" smtClean="0"/>
              <a:t>&amp;rest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arguments remaining after values have been doled out to all the required and optional parameters are gathered up into a list that becomes the value of the </a:t>
            </a:r>
            <a:r>
              <a:rPr lang="en-US" b="1" dirty="0" smtClean="0"/>
              <a:t>&amp;rest</a:t>
            </a:r>
            <a:r>
              <a:rPr lang="en-US" dirty="0" smtClean="0"/>
              <a:t> parameter. 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format (stream string &amp;rest values) ...)</a:t>
            </a:r>
          </a:p>
          <a:p>
            <a:pPr lvl="1">
              <a:buNone/>
            </a:pPr>
            <a:r>
              <a:rPr lang="en-US" dirty="0" smtClean="0"/>
              <a:t> (</a:t>
            </a:r>
            <a:r>
              <a:rPr lang="en-US" dirty="0" err="1" smtClean="0"/>
              <a:t>defun</a:t>
            </a:r>
            <a:r>
              <a:rPr lang="en-US" dirty="0" smtClean="0"/>
              <a:t> + (&amp;rest numbers) ...)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have a function that takes four optional parameters. </a:t>
            </a:r>
          </a:p>
          <a:p>
            <a:r>
              <a:rPr lang="en-US" dirty="0" smtClean="0"/>
              <a:t>Now suppose that most of the places the function is called, the caller wants to provide a value for only one of the four parameters.</a:t>
            </a:r>
          </a:p>
          <a:p>
            <a:r>
              <a:rPr lang="en-US" dirty="0" smtClean="0"/>
              <a:t>After any required, </a:t>
            </a:r>
            <a:r>
              <a:rPr lang="en-US" b="1" dirty="0" smtClean="0"/>
              <a:t>&amp;optional</a:t>
            </a:r>
            <a:r>
              <a:rPr lang="en-US" dirty="0" smtClean="0"/>
              <a:t>, and </a:t>
            </a:r>
            <a:r>
              <a:rPr lang="en-US" b="1" dirty="0" smtClean="0"/>
              <a:t>&amp;rest</a:t>
            </a:r>
            <a:r>
              <a:rPr lang="en-US" dirty="0" smtClean="0"/>
              <a:t> parameters you include the symbol </a:t>
            </a:r>
            <a:r>
              <a:rPr lang="en-US" b="1" dirty="0" smtClean="0"/>
              <a:t>&amp;key</a:t>
            </a:r>
            <a:r>
              <a:rPr lang="en-US" dirty="0" smtClean="0"/>
              <a:t> and then any number of keyword parameter </a:t>
            </a:r>
            <a:r>
              <a:rPr lang="en-US" dirty="0" err="1" smtClean="0"/>
              <a:t>specifiers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en-US" dirty="0" err="1" smtClean="0"/>
              <a:t>foo</a:t>
            </a:r>
            <a:r>
              <a:rPr lang="en-US" dirty="0" smtClean="0"/>
              <a:t> (&amp;key a b c) (list a b c))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foo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(NIL </a:t>
            </a:r>
            <a:r>
              <a:rPr lang="en-US" dirty="0" err="1" smtClean="0"/>
              <a:t>NIL</a:t>
            </a:r>
            <a:r>
              <a:rPr lang="en-US" dirty="0" smtClean="0"/>
              <a:t> </a:t>
            </a:r>
            <a:r>
              <a:rPr lang="en-US" dirty="0" err="1" smtClean="0"/>
              <a:t>NIL</a:t>
            </a:r>
            <a:r>
              <a:rPr lang="en-US" dirty="0" smtClean="0"/>
              <a:t>)</a:t>
            </a:r>
          </a:p>
          <a:p>
            <a:r>
              <a:rPr lang="en-US" dirty="0" smtClean="0"/>
              <a:t> (</a:t>
            </a:r>
            <a:r>
              <a:rPr lang="en-US" dirty="0" err="1" smtClean="0"/>
              <a:t>foo</a:t>
            </a:r>
            <a:r>
              <a:rPr lang="en-US" dirty="0" smtClean="0"/>
              <a:t> :a 1)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(1 NIL </a:t>
            </a:r>
            <a:r>
              <a:rPr lang="en-US" dirty="0" err="1" smtClean="0"/>
              <a:t>NIL</a:t>
            </a:r>
            <a:r>
              <a:rPr lang="en-US" dirty="0" smtClean="0"/>
              <a:t>)</a:t>
            </a:r>
          </a:p>
          <a:p>
            <a:r>
              <a:rPr lang="en-US" dirty="0" smtClean="0"/>
              <a:t> (</a:t>
            </a:r>
            <a:r>
              <a:rPr lang="en-US" dirty="0" err="1" smtClean="0"/>
              <a:t>foo</a:t>
            </a:r>
            <a:r>
              <a:rPr lang="en-US" dirty="0" smtClean="0"/>
              <a:t> :b 1)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(NIL 1 NIL) </a:t>
            </a:r>
          </a:p>
          <a:p>
            <a:r>
              <a:rPr lang="en-US" dirty="0" smtClean="0"/>
              <a:t> (</a:t>
            </a:r>
            <a:r>
              <a:rPr lang="en-US" dirty="0" err="1" smtClean="0"/>
              <a:t>foo</a:t>
            </a:r>
            <a:r>
              <a:rPr lang="en-US" dirty="0" smtClean="0"/>
              <a:t> :c 1)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(NIL </a:t>
            </a:r>
            <a:r>
              <a:rPr lang="en-US" dirty="0" err="1" smtClean="0"/>
              <a:t>NIL</a:t>
            </a:r>
            <a:r>
              <a:rPr lang="en-US" dirty="0" smtClean="0"/>
              <a:t> 1) </a:t>
            </a:r>
          </a:p>
          <a:p>
            <a:r>
              <a:rPr lang="en-US" dirty="0" smtClean="0"/>
              <a:t> (</a:t>
            </a:r>
            <a:r>
              <a:rPr lang="en-US" dirty="0" err="1" smtClean="0"/>
              <a:t>foo</a:t>
            </a:r>
            <a:r>
              <a:rPr lang="en-US" dirty="0" smtClean="0"/>
              <a:t> :a 1 :c 3)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(1 NIL 3)</a:t>
            </a:r>
          </a:p>
          <a:p>
            <a:r>
              <a:rPr lang="en-US" dirty="0" smtClean="0"/>
              <a:t> (</a:t>
            </a:r>
            <a:r>
              <a:rPr lang="en-US" dirty="0" err="1" smtClean="0"/>
              <a:t>foo</a:t>
            </a:r>
            <a:r>
              <a:rPr lang="en-US" dirty="0" smtClean="0"/>
              <a:t> :a 1 :b 2 :c 3)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(1 2 3) </a:t>
            </a:r>
          </a:p>
          <a:p>
            <a:r>
              <a:rPr lang="en-US" dirty="0" smtClean="0"/>
              <a:t> (</a:t>
            </a:r>
            <a:r>
              <a:rPr lang="en-US" dirty="0" err="1" smtClean="0"/>
              <a:t>foo</a:t>
            </a:r>
            <a:r>
              <a:rPr lang="en-US" dirty="0" smtClean="0"/>
              <a:t> :a 1 :c 3 :b 2)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(1 2 3)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Lisp in a Box</a:t>
            </a:r>
          </a:p>
          <a:p>
            <a:r>
              <a:rPr lang="en-US" dirty="0" smtClean="0"/>
              <a:t>loop </a:t>
            </a:r>
          </a:p>
          <a:p>
            <a:pPr lvl="1"/>
            <a:r>
              <a:rPr lang="en-US" dirty="0" smtClean="0"/>
              <a:t>read in an expression from the console; </a:t>
            </a:r>
          </a:p>
          <a:p>
            <a:pPr lvl="1"/>
            <a:r>
              <a:rPr lang="en-US" dirty="0" smtClean="0"/>
              <a:t>evaluate the expression; </a:t>
            </a:r>
          </a:p>
          <a:p>
            <a:pPr lvl="1"/>
            <a:r>
              <a:rPr lang="en-US" dirty="0" smtClean="0"/>
              <a:t>print the result of evaluation to the console; </a:t>
            </a:r>
          </a:p>
          <a:p>
            <a:pPr lvl="1">
              <a:buNone/>
            </a:pPr>
            <a:r>
              <a:rPr lang="en-US" dirty="0" smtClean="0"/>
              <a:t>end loop. </a:t>
            </a:r>
          </a:p>
          <a:p>
            <a:r>
              <a:rPr lang="en-US" dirty="0" smtClean="0"/>
              <a:t>REPL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en-US" dirty="0" err="1" smtClean="0"/>
              <a:t>foo</a:t>
            </a:r>
            <a:r>
              <a:rPr lang="en-US" dirty="0" smtClean="0"/>
              <a:t> (&amp;key (a 0) (b 0 b-supplied-p) (c (+ a b)))</a:t>
            </a:r>
          </a:p>
          <a:p>
            <a:endParaRPr lang="en-US" dirty="0" smtClean="0"/>
          </a:p>
          <a:p>
            <a:r>
              <a:rPr lang="en-US" dirty="0" smtClean="0"/>
              <a:t>Mixing Different Parameter Types</a:t>
            </a:r>
          </a:p>
          <a:p>
            <a:r>
              <a:rPr lang="en-US" dirty="0" smtClean="0"/>
              <a:t>Whenever more than one flavor of parameter is used, they must be declared in order : first the names of the required parameters, then the optional parameters, then the rest parameter, and finally the keyword parameters.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default behavior: return the value of the last expression evaluated as the function’s own return value.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RETURN-FROM</a:t>
            </a:r>
            <a:r>
              <a:rPr lang="en-US" dirty="0" smtClean="0"/>
              <a:t> special operator to immediately return any value from the function</a:t>
            </a:r>
          </a:p>
          <a:p>
            <a:r>
              <a:rPr lang="en-US" dirty="0" smtClean="0"/>
              <a:t>The first "argument" is the name of the block from which to return. </a:t>
            </a:r>
          </a:p>
          <a:p>
            <a:pPr lvl="2">
              <a:buNone/>
            </a:pPr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en-US" dirty="0" err="1" smtClean="0"/>
              <a:t>foo</a:t>
            </a:r>
            <a:r>
              <a:rPr lang="en-US" dirty="0" smtClean="0"/>
              <a:t> (n) </a:t>
            </a:r>
          </a:p>
          <a:p>
            <a:pPr lvl="2">
              <a:buNone/>
            </a:pPr>
            <a:r>
              <a:rPr lang="en-US" dirty="0" smtClean="0"/>
              <a:t>	(</a:t>
            </a:r>
            <a:r>
              <a:rPr lang="en-US" dirty="0" err="1" smtClean="0"/>
              <a:t>dotimes</a:t>
            </a:r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en-US" dirty="0" smtClean="0"/>
              <a:t> 10) </a:t>
            </a:r>
          </a:p>
          <a:p>
            <a:pPr lvl="2">
              <a:buNone/>
            </a:pPr>
            <a:r>
              <a:rPr lang="en-US" dirty="0" smtClean="0"/>
              <a:t>		(</a:t>
            </a:r>
            <a:r>
              <a:rPr lang="en-US" dirty="0" err="1" smtClean="0"/>
              <a:t>dotimes</a:t>
            </a:r>
            <a:r>
              <a:rPr lang="en-US" dirty="0" smtClean="0"/>
              <a:t> (j 10) </a:t>
            </a:r>
          </a:p>
          <a:p>
            <a:pPr lvl="2">
              <a:buNone/>
            </a:pPr>
            <a:r>
              <a:rPr lang="en-US" dirty="0" smtClean="0"/>
              <a:t>			(when (&gt; (* </a:t>
            </a:r>
            <a:r>
              <a:rPr lang="en-US" dirty="0" err="1" smtClean="0"/>
              <a:t>i</a:t>
            </a:r>
            <a:r>
              <a:rPr lang="en-US" dirty="0" smtClean="0"/>
              <a:t> j) n) </a:t>
            </a:r>
          </a:p>
          <a:p>
            <a:pPr lvl="2">
              <a:buNone/>
            </a:pPr>
            <a:r>
              <a:rPr lang="en-US" dirty="0" smtClean="0"/>
              <a:t>				(return-from </a:t>
            </a:r>
            <a:r>
              <a:rPr lang="en-US" dirty="0" err="1" smtClean="0"/>
              <a:t>foo</a:t>
            </a:r>
            <a:r>
              <a:rPr lang="en-US" dirty="0" smtClean="0"/>
              <a:t> (list </a:t>
            </a:r>
            <a:r>
              <a:rPr lang="en-US" dirty="0" err="1" smtClean="0"/>
              <a:t>i</a:t>
            </a:r>
            <a:r>
              <a:rPr lang="en-US" dirty="0" smtClean="0"/>
              <a:t> j))))))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29400" y="1295400"/>
            <a:ext cx="2514600" cy="5105400"/>
          </a:xfrm>
          <a:solidFill>
            <a:srgbClr val="FFFF66"/>
          </a:solidFill>
        </p:spPr>
        <p:txBody>
          <a:bodyPr/>
          <a:lstStyle/>
          <a:p>
            <a:r>
              <a:rPr lang="en-US" sz="3600" b="1"/>
              <a:t>Data structures</a:t>
            </a:r>
          </a:p>
          <a:p>
            <a:r>
              <a:rPr lang="en-US" sz="3600" b="1"/>
              <a:t>assoc</a:t>
            </a:r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0" y="0"/>
          <a:ext cx="6580188" cy="6858000"/>
        </p:xfrm>
        <a:graphic>
          <a:graphicData uri="http://schemas.openxmlformats.org/presentationml/2006/ole">
            <p:oleObj spid="_x0000_s14338" name="Photo Editor Photo" r:id="rId3" imgW="4057143" imgH="4229690" progId="">
              <p:embed/>
            </p:oleObj>
          </a:graphicData>
        </a:graphic>
      </p:graphicFrame>
      <p:sp>
        <p:nvSpPr>
          <p:cNvPr id="79876" name="Line 4"/>
          <p:cNvSpPr>
            <a:spLocks noChangeShapeType="1"/>
          </p:cNvSpPr>
          <p:nvPr/>
        </p:nvSpPr>
        <p:spPr bwMode="auto">
          <a:xfrm flipV="1">
            <a:off x="3200400" y="426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flipV="1">
            <a:off x="4114800" y="4343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5000" y="1447800"/>
            <a:ext cx="3124200" cy="5181600"/>
          </a:xfrm>
          <a:solidFill>
            <a:srgbClr val="FFFF66"/>
          </a:solidFill>
        </p:spPr>
        <p:txBody>
          <a:bodyPr/>
          <a:lstStyle/>
          <a:p>
            <a:r>
              <a:rPr lang="en-US" sz="3600" b="1"/>
              <a:t>make-array</a:t>
            </a:r>
          </a:p>
          <a:p>
            <a:r>
              <a:rPr lang="en-US" sz="3600" b="1"/>
              <a:t>aref</a:t>
            </a:r>
          </a:p>
          <a:p>
            <a:r>
              <a:rPr lang="en-US" sz="3600" b="1"/>
              <a:t>defstruct</a:t>
            </a:r>
          </a:p>
        </p:txBody>
      </p:sp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0" y="0"/>
          <a:ext cx="5500688" cy="6858000"/>
        </p:xfrm>
        <a:graphic>
          <a:graphicData uri="http://schemas.openxmlformats.org/presentationml/2006/ole">
            <p:oleObj spid="_x0000_s15362" name="Photo Editor Photo" r:id="rId3" imgW="4095238" imgH="510611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0" y="0"/>
          <a:ext cx="4910138" cy="6705600"/>
        </p:xfrm>
        <a:graphic>
          <a:graphicData uri="http://schemas.openxmlformats.org/presentationml/2006/ole">
            <p:oleObj spid="_x0000_s16386" name="Photo Editor Photo" r:id="rId3" imgW="3495238" imgH="4772691" progId="">
              <p:embed/>
            </p:oleObj>
          </a:graphicData>
        </a:graphic>
      </p:graphicFrame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0200" y="1447800"/>
            <a:ext cx="3276600" cy="3429000"/>
          </a:xfrm>
          <a:solidFill>
            <a:srgbClr val="FFFF66"/>
          </a:solidFill>
        </p:spPr>
        <p:txBody>
          <a:bodyPr/>
          <a:lstStyle/>
          <a:p>
            <a:r>
              <a:rPr lang="en-US" sz="4400" b="1"/>
              <a:t>Dotted pairs 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6553200" y="3810000"/>
            <a:ext cx="685800" cy="30480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flipH="1">
            <a:off x="6934200" y="38100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10200" y="1447800"/>
            <a:ext cx="3733800" cy="1371600"/>
          </a:xfrm>
          <a:solidFill>
            <a:srgbClr val="FFFF66"/>
          </a:solidFill>
        </p:spPr>
        <p:txBody>
          <a:bodyPr/>
          <a:lstStyle/>
          <a:p>
            <a:r>
              <a:rPr lang="en-US" sz="4000" b="1"/>
              <a:t>Dotted pairs</a:t>
            </a:r>
          </a:p>
        </p:txBody>
      </p:sp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0" y="0"/>
          <a:ext cx="5289550" cy="6858000"/>
        </p:xfrm>
        <a:graphic>
          <a:graphicData uri="http://schemas.openxmlformats.org/presentationml/2006/ole">
            <p:oleObj spid="_x0000_s17410" name="Photo Editor Photo" r:id="rId3" imgW="3533333" imgH="458095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0" y="0"/>
          <a:ext cx="6248400" cy="5583238"/>
        </p:xfrm>
        <a:graphic>
          <a:graphicData uri="http://schemas.openxmlformats.org/presentationml/2006/ole">
            <p:oleObj spid="_x0000_s18434" name="Photo Editor Photo" r:id="rId3" imgW="3933333" imgH="351428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0" y="0"/>
          <a:ext cx="5862638" cy="6858000"/>
        </p:xfrm>
        <a:graphic>
          <a:graphicData uri="http://schemas.openxmlformats.org/presentationml/2006/ole">
            <p:oleObj spid="_x0000_s19458" name="Photo Editor Photo" r:id="rId3" imgW="4277322" imgH="500132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0" y="0"/>
          <a:ext cx="6781800" cy="6135688"/>
        </p:xfrm>
        <a:graphic>
          <a:graphicData uri="http://schemas.openxmlformats.org/presentationml/2006/ole">
            <p:oleObj spid="_x0000_s20482" name="Photo Editor Photo" r:id="rId3" imgW="4200000" imgH="380100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85800" y="873125"/>
            <a:ext cx="7924800" cy="514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urier New" pitchFamily="49" charset="0"/>
              </a:rPr>
              <a:t> </a:t>
            </a:r>
            <a:r>
              <a:rPr lang="en-US" b="1"/>
              <a:t>4) Conditional</a:t>
            </a:r>
          </a:p>
          <a:p>
            <a:pPr marL="688975" lvl="1" indent="-174625"/>
            <a:r>
              <a:rPr lang="en-US" sz="2200"/>
              <a:t>&gt;(</a:t>
            </a:r>
            <a:r>
              <a:rPr lang="en-US" sz="2200" b="1"/>
              <a:t>cond</a:t>
            </a:r>
            <a:r>
              <a:rPr lang="en-US" sz="2200"/>
              <a:t> (&lt;test-1&gt; &lt;action-1&gt;)</a:t>
            </a:r>
          </a:p>
          <a:p>
            <a:pPr marL="688975" lvl="1" indent="-174625"/>
            <a:r>
              <a:rPr lang="en-US" sz="2200"/>
              <a:t>                          .</a:t>
            </a:r>
          </a:p>
          <a:p>
            <a:pPr marL="688975" lvl="1" indent="-174625"/>
            <a:r>
              <a:rPr lang="en-US" sz="2200"/>
              <a:t>                          .</a:t>
            </a:r>
          </a:p>
          <a:p>
            <a:pPr marL="688975" lvl="1" indent="-174625"/>
            <a:r>
              <a:rPr lang="en-US" sz="2200"/>
              <a:t>                          .</a:t>
            </a:r>
          </a:p>
          <a:p>
            <a:pPr marL="688975" lvl="1" indent="-174625"/>
            <a:r>
              <a:rPr lang="en-US" sz="2200"/>
              <a:t>             (&lt;test-k&gt; &lt;action-k&gt;))</a:t>
            </a:r>
          </a:p>
          <a:p>
            <a:pPr marL="688975" lvl="1" indent="-174625"/>
            <a:endParaRPr lang="en-US" sz="2200"/>
          </a:p>
          <a:p>
            <a:pPr marL="688975" lvl="1" indent="-174625">
              <a:buFontTx/>
              <a:buChar char="•"/>
            </a:pPr>
            <a:r>
              <a:rPr lang="en-US" sz="2200"/>
              <a:t>each (&lt;test-i&gt; &lt;action-i&gt;) is called a clause;</a:t>
            </a:r>
          </a:p>
          <a:p>
            <a:pPr marL="688975" lvl="1" indent="-174625">
              <a:buFontTx/>
              <a:buChar char="•"/>
            </a:pPr>
            <a:r>
              <a:rPr lang="en-US" sz="2200"/>
              <a:t>if test-i (start with i=1) returns T (or anything other than NIL), </a:t>
            </a:r>
          </a:p>
          <a:p>
            <a:pPr marL="688975" lvl="1" indent="-174625"/>
            <a:r>
              <a:rPr lang="en-US" sz="2200"/>
              <a:t>		this function returns the value of action-i;</a:t>
            </a:r>
          </a:p>
          <a:p>
            <a:pPr marL="688975" lvl="1" indent="-174625"/>
            <a:r>
              <a:rPr lang="en-US" sz="2200"/>
              <a:t>	else, go to the next clause;</a:t>
            </a:r>
          </a:p>
          <a:p>
            <a:pPr marL="688975" lvl="1" indent="-174625">
              <a:buFontTx/>
              <a:buChar char="•"/>
            </a:pPr>
            <a:r>
              <a:rPr lang="en-US" sz="2200"/>
              <a:t>usually, the last test is T, which always holds, meaning otherwise.</a:t>
            </a:r>
          </a:p>
          <a:p>
            <a:pPr marL="688975" lvl="1" indent="-174625">
              <a:buFontTx/>
              <a:buChar char="•"/>
            </a:pPr>
            <a:r>
              <a:rPr lang="en-US" sz="2200"/>
              <a:t>cond can be nested (action-i may contain (cond ...))</a:t>
            </a:r>
          </a:p>
          <a:p>
            <a:endParaRPr lang="en-US" sz="220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953000" y="921603"/>
            <a:ext cx="3276600" cy="830997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rgbClr val="FF0000"/>
                </a:solidFill>
              </a:rPr>
              <a:t>conditional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381000" y="1371601"/>
            <a:ext cx="8229600" cy="564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38138" indent="-338138">
              <a:spcAft>
                <a:spcPct val="15000"/>
              </a:spcAft>
              <a:buFont typeface="Arial" pitchFamily="34" charset="0"/>
              <a:buChar char="•"/>
            </a:pPr>
            <a:r>
              <a:rPr lang="en-US" b="1" dirty="0" smtClean="0"/>
              <a:t>Atoms</a:t>
            </a:r>
            <a:r>
              <a:rPr lang="en-US" dirty="0"/>
              <a:t>:</a:t>
            </a:r>
            <a:r>
              <a:rPr lang="en-US" sz="2200" dirty="0"/>
              <a:t> </a:t>
            </a:r>
          </a:p>
          <a:p>
            <a:pPr marL="338138" indent="-338138"/>
            <a:r>
              <a:rPr lang="en-US" sz="2200" dirty="0"/>
              <a:t>	    </a:t>
            </a:r>
            <a:r>
              <a:rPr lang="en-US" sz="2200" b="1" dirty="0"/>
              <a:t>numbers</a:t>
            </a:r>
            <a:r>
              <a:rPr lang="en-US" sz="2200" dirty="0"/>
              <a:t>: (real 1.0, integer 1)</a:t>
            </a:r>
          </a:p>
          <a:p>
            <a:pPr marL="338138" indent="-338138"/>
            <a:r>
              <a:rPr lang="en-US" sz="2200" dirty="0"/>
              <a:t>         </a:t>
            </a:r>
            <a:r>
              <a:rPr lang="en-US" sz="2200" b="1" dirty="0"/>
              <a:t>symbols</a:t>
            </a:r>
            <a:r>
              <a:rPr lang="en-US" sz="2200" dirty="0"/>
              <a:t>: a consecutive sequence of characters (no space)</a:t>
            </a:r>
          </a:p>
          <a:p>
            <a:pPr marL="338138" indent="-338138"/>
            <a:r>
              <a:rPr lang="en-US" sz="2200" dirty="0"/>
              <a:t>                   e.g., a, x, price-of-beef.</a:t>
            </a:r>
          </a:p>
          <a:p>
            <a:pPr marL="338138" indent="-338138"/>
            <a:r>
              <a:rPr lang="en-US" sz="2200" dirty="0"/>
              <a:t>                   two special symbols: </a:t>
            </a:r>
            <a:r>
              <a:rPr lang="en-US" sz="2200" b="1" dirty="0"/>
              <a:t>T</a:t>
            </a:r>
            <a:r>
              <a:rPr lang="en-US" sz="2200" dirty="0"/>
              <a:t> and </a:t>
            </a:r>
            <a:r>
              <a:rPr lang="en-US" sz="2200" b="1" dirty="0"/>
              <a:t>NIL</a:t>
            </a:r>
            <a:r>
              <a:rPr lang="en-US" sz="2200" dirty="0"/>
              <a:t> for logical true and false.</a:t>
            </a:r>
          </a:p>
          <a:p>
            <a:pPr marL="338138" indent="-338138"/>
            <a:r>
              <a:rPr lang="en-US" sz="2200" dirty="0"/>
              <a:t>         </a:t>
            </a:r>
            <a:r>
              <a:rPr lang="en-US" sz="2200" b="1" dirty="0"/>
              <a:t>strings</a:t>
            </a:r>
            <a:r>
              <a:rPr lang="en-US" sz="2200" dirty="0"/>
              <a:t>: a sequence of characters bounded by double quotes</a:t>
            </a:r>
          </a:p>
          <a:p>
            <a:pPr marL="338138" indent="-338138"/>
            <a:r>
              <a:rPr lang="en-US" sz="2200" dirty="0"/>
              <a:t>                   e.g., "this is red".</a:t>
            </a:r>
          </a:p>
          <a:p>
            <a:pPr marL="338138" indent="-338138">
              <a:spcAft>
                <a:spcPct val="25000"/>
              </a:spcAft>
            </a:pPr>
            <a:r>
              <a:rPr lang="en-US" sz="2200" dirty="0"/>
              <a:t>	    (Note: LISP is case insensitive)</a:t>
            </a:r>
          </a:p>
          <a:p>
            <a:pPr marL="338138" indent="-338138">
              <a:buFont typeface="Arial" pitchFamily="34" charset="0"/>
              <a:buChar char="•"/>
            </a:pPr>
            <a:r>
              <a:rPr lang="en-US" sz="2200" dirty="0"/>
              <a:t> </a:t>
            </a:r>
            <a:r>
              <a:rPr lang="en-US" b="1" dirty="0" smtClean="0"/>
              <a:t>Lists</a:t>
            </a:r>
            <a:r>
              <a:rPr lang="en-US" dirty="0"/>
              <a:t>:</a:t>
            </a:r>
            <a:r>
              <a:rPr lang="en-US" sz="2200" dirty="0"/>
              <a:t> a list of atoms and/or lists, bounded by "(" and ")“,</a:t>
            </a:r>
          </a:p>
          <a:p>
            <a:pPr marL="338138" indent="-338138"/>
            <a:r>
              <a:rPr lang="en-US" sz="2200" dirty="0"/>
              <a:t>             e.g., (a b c), (a (b c))</a:t>
            </a:r>
          </a:p>
          <a:p>
            <a:pPr marL="338138" indent="-338138"/>
            <a:r>
              <a:rPr lang="en-US" sz="2200" dirty="0"/>
              <a:t>          </a:t>
            </a:r>
            <a:r>
              <a:rPr lang="en-US" sz="2200" b="1" dirty="0"/>
              <a:t>top elements of a list</a:t>
            </a:r>
          </a:p>
          <a:p>
            <a:pPr marL="338138" indent="-338138"/>
            <a:r>
              <a:rPr lang="en-US" sz="2200" dirty="0"/>
              <a:t>		example: top elements of list (a b c) are a, b, and c</a:t>
            </a:r>
          </a:p>
          <a:p>
            <a:pPr marL="338138" indent="-338138"/>
            <a:r>
              <a:rPr lang="en-US" sz="2200" dirty="0"/>
              <a:t>			   top elements of list (a (b c)) are a and (b c)</a:t>
            </a:r>
          </a:p>
          <a:p>
            <a:pPr marL="338138" indent="-338138"/>
            <a:r>
              <a:rPr lang="en-US" sz="2200" dirty="0"/>
              <a:t>          </a:t>
            </a:r>
            <a:r>
              <a:rPr lang="en-US" sz="2200" b="1" dirty="0"/>
              <a:t>nil</a:t>
            </a:r>
            <a:r>
              <a:rPr lang="en-US" sz="2200" dirty="0"/>
              <a:t>: empty list, same as </a:t>
            </a:r>
            <a:r>
              <a:rPr lang="en-US" sz="2200" b="1" dirty="0"/>
              <a:t>()</a:t>
            </a:r>
            <a:r>
              <a:rPr lang="en-US" sz="2200" dirty="0"/>
              <a:t>.</a:t>
            </a:r>
          </a:p>
          <a:p>
            <a:pPr marL="338138" indent="-338138"/>
            <a:endParaRPr lang="en-US" sz="22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457200"/>
            <a:ext cx="7772400" cy="8382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Valid objects (S-expressions)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0" y="1006475"/>
            <a:ext cx="838200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5. Define functions</a:t>
            </a:r>
            <a:r>
              <a:rPr lang="en-US" sz="2200"/>
              <a:t>  (heavy use of recursive definitions)</a:t>
            </a:r>
          </a:p>
          <a:p>
            <a:r>
              <a:rPr lang="en-US" sz="2200"/>
              <a:t>   (</a:t>
            </a:r>
            <a:r>
              <a:rPr lang="en-US" sz="2200" b="1"/>
              <a:t>defun</a:t>
            </a:r>
            <a:r>
              <a:rPr lang="en-US" sz="2200"/>
              <a:t> func-name (arg-1 ... Arg-n) func-body)</a:t>
            </a:r>
          </a:p>
          <a:p>
            <a:pPr>
              <a:spcBef>
                <a:spcPct val="25000"/>
              </a:spcBef>
            </a:pPr>
            <a:r>
              <a:rPr lang="en-US" sz="2200"/>
              <a:t>   examples:</a:t>
            </a:r>
          </a:p>
          <a:p>
            <a:pPr>
              <a:spcBef>
                <a:spcPct val="25000"/>
              </a:spcBef>
            </a:pPr>
            <a:r>
              <a:rPr lang="en-US" sz="2200"/>
              <a:t>   </a:t>
            </a:r>
            <a:r>
              <a:rPr lang="en-US" sz="2000"/>
              <a:t>(defun member (x L)</a:t>
            </a:r>
          </a:p>
          <a:p>
            <a:r>
              <a:rPr lang="en-US" sz="2000"/>
              <a:t>      (cond ((null L) nil)               ; base case 1: L is empty</a:t>
            </a:r>
          </a:p>
          <a:p>
            <a:r>
              <a:rPr lang="en-US" sz="2000"/>
              <a:t>            ((equal x (car L)) L)       ; base case 2: x=first(L)</a:t>
            </a:r>
          </a:p>
          <a:p>
            <a:r>
              <a:rPr lang="en-US" sz="2000"/>
              <a:t>            (t (member x (cdr L)))    ; recursion: test if x is in rest(L)</a:t>
            </a:r>
          </a:p>
          <a:p>
            <a:r>
              <a:rPr lang="en-US" sz="2000"/>
              <a:t>      ))</a:t>
            </a:r>
          </a:p>
          <a:p>
            <a:pPr>
              <a:spcBef>
                <a:spcPct val="25000"/>
              </a:spcBef>
            </a:pPr>
            <a:r>
              <a:rPr lang="en-US" sz="2200"/>
              <a:t>   </a:t>
            </a:r>
            <a:r>
              <a:rPr lang="en-US" sz="2000"/>
              <a:t>(defun intersection (L1 L2)</a:t>
            </a:r>
          </a:p>
          <a:p>
            <a:r>
              <a:rPr lang="en-US" sz="2000"/>
              <a:t>      (cond ((null L1) nil)</a:t>
            </a:r>
          </a:p>
          <a:p>
            <a:r>
              <a:rPr lang="en-US" sz="2000"/>
              <a:t>            	 ((null L2) nil)</a:t>
            </a:r>
          </a:p>
          <a:p>
            <a:r>
              <a:rPr lang="en-US" sz="2000"/>
              <a:t>            	 ((member (car L1) L2)</a:t>
            </a:r>
          </a:p>
          <a:p>
            <a:r>
              <a:rPr lang="en-US" sz="2000"/>
              <a:t>                     (cons (car L1) (intersection (cdr L1) L2)))</a:t>
            </a:r>
          </a:p>
          <a:p>
            <a:r>
              <a:rPr lang="en-US" sz="2000"/>
              <a:t>	  (t (intersection (cdr L1) L2))</a:t>
            </a:r>
          </a:p>
          <a:p>
            <a:r>
              <a:rPr lang="en-US" sz="2000"/>
              <a:t>      ))</a:t>
            </a:r>
          </a:p>
          <a:p>
            <a:pPr>
              <a:spcBef>
                <a:spcPct val="25000"/>
              </a:spcBef>
            </a:pPr>
            <a:r>
              <a:rPr lang="en-US" sz="2200"/>
              <a:t>      Example: (intersection '(a b c) '(b a b c)) returns (a b c)</a:t>
            </a:r>
          </a:p>
          <a:p>
            <a:r>
              <a:rPr lang="en-US" sz="2200"/>
              <a:t>    	         (intersection '(b a b c) '(a b c)) returns (b a b c)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9255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Now, having basic functions, </a:t>
            </a:r>
            <a:r>
              <a:rPr lang="en-US" sz="2400" b="1" dirty="0" err="1">
                <a:solidFill>
                  <a:srgbClr val="FF0000"/>
                </a:solidFill>
              </a:rPr>
              <a:t>defun</a:t>
            </a:r>
            <a:r>
              <a:rPr lang="en-US" sz="2400" b="1" dirty="0">
                <a:solidFill>
                  <a:srgbClr val="FF0000"/>
                </a:solidFill>
              </a:rPr>
              <a:t> and </a:t>
            </a:r>
            <a:r>
              <a:rPr lang="en-US" sz="2400" b="1" dirty="0" err="1">
                <a:solidFill>
                  <a:srgbClr val="FF0000"/>
                </a:solidFill>
              </a:rPr>
              <a:t>cond</a:t>
            </a:r>
            <a:r>
              <a:rPr lang="en-US" sz="2400" b="1" dirty="0">
                <a:solidFill>
                  <a:srgbClr val="FF0000"/>
                </a:solidFill>
              </a:rPr>
              <a:t> we can define any Lisp function. </a:t>
            </a:r>
            <a:r>
              <a:rPr lang="en-US" sz="2800" b="1" u="sng" dirty="0">
                <a:solidFill>
                  <a:srgbClr val="FF0000"/>
                </a:solidFill>
              </a:rPr>
              <a:t>Examples.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248400" y="1981200"/>
            <a:ext cx="2743200" cy="769441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rgbClr val="FF0000"/>
                </a:solidFill>
              </a:rPr>
              <a:t>member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181600" y="3946525"/>
            <a:ext cx="3962400" cy="769441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</a:rPr>
              <a:t>intersection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0" y="0"/>
            <a:ext cx="8382000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/>
              <a:t>   </a:t>
            </a:r>
            <a:r>
              <a:rPr lang="en-US" sz="2000"/>
              <a:t>(defun set-difference (L1 L2)</a:t>
            </a:r>
          </a:p>
          <a:p>
            <a:r>
              <a:rPr lang="en-US" sz="2000"/>
              <a:t>	(cond ((null L1) nil)</a:t>
            </a:r>
          </a:p>
          <a:p>
            <a:r>
              <a:rPr lang="en-US" sz="2000"/>
              <a:t>	          ((null L2) L1)</a:t>
            </a:r>
          </a:p>
          <a:p>
            <a:r>
              <a:rPr lang="en-US" sz="2000"/>
              <a:t>	          ((not (member (car L1) L2)) </a:t>
            </a:r>
          </a:p>
          <a:p>
            <a:r>
              <a:rPr lang="en-US" sz="2000"/>
              <a:t>		  (cons (car L1) (set-difference (cdr L1) L2)))</a:t>
            </a:r>
          </a:p>
          <a:p>
            <a:r>
              <a:rPr lang="en-US" sz="2000"/>
              <a:t>	          (t (set-difference (cdr L1) L2))</a:t>
            </a:r>
          </a:p>
          <a:p>
            <a:r>
              <a:rPr lang="en-US" sz="2000"/>
              <a:t>	))</a:t>
            </a:r>
          </a:p>
          <a:p>
            <a:pPr>
              <a:spcBef>
                <a:spcPct val="25000"/>
              </a:spcBef>
            </a:pPr>
            <a:r>
              <a:rPr lang="en-US" sz="2200"/>
              <a:t>    Define functions </a:t>
            </a:r>
            <a:r>
              <a:rPr lang="en-US" sz="2200" b="1"/>
              <a:t>iteratively</a:t>
            </a:r>
            <a:r>
              <a:rPr lang="en-US" sz="2200"/>
              <a:t>.</a:t>
            </a:r>
          </a:p>
          <a:p>
            <a:pPr>
              <a:spcBef>
                <a:spcPct val="25000"/>
              </a:spcBef>
            </a:pPr>
            <a:r>
              <a:rPr lang="en-US" sz="2200"/>
              <a:t>    (</a:t>
            </a:r>
            <a:r>
              <a:rPr lang="en-US" sz="2200" b="1"/>
              <a:t>dolist</a:t>
            </a:r>
            <a:r>
              <a:rPr lang="en-US" sz="2200"/>
              <a:t> (x L result) body)</a:t>
            </a:r>
          </a:p>
          <a:p>
            <a:pPr marL="688975" lvl="1" indent="-231775">
              <a:buFontTx/>
              <a:buChar char="•"/>
            </a:pPr>
            <a:r>
              <a:rPr lang="en-US" sz="2200"/>
              <a:t>for each top level element x in L, do body(x);</a:t>
            </a:r>
          </a:p>
          <a:p>
            <a:pPr marL="688975" lvl="1" indent="-231775">
              <a:buFontTx/>
              <a:buChar char="•"/>
            </a:pPr>
            <a:r>
              <a:rPr lang="en-US" sz="2200"/>
              <a:t>x is not equal to an element of L in each iteration, but rather x takes an element of L as its value;</a:t>
            </a:r>
          </a:p>
          <a:p>
            <a:pPr>
              <a:spcBef>
                <a:spcPct val="25000"/>
              </a:spcBef>
            </a:pPr>
            <a:r>
              <a:rPr lang="en-US" sz="2200"/>
              <a:t>    (</a:t>
            </a:r>
            <a:r>
              <a:rPr lang="en-US" sz="2200" b="1"/>
              <a:t>dotimes</a:t>
            </a:r>
            <a:r>
              <a:rPr lang="en-US" sz="2200"/>
              <a:t> (count n result) body)</a:t>
            </a:r>
          </a:p>
          <a:p>
            <a:r>
              <a:rPr lang="en-US" sz="2200"/>
              <a:t>      ; do body n times. count starts with 0, ends with n-1</a:t>
            </a:r>
          </a:p>
          <a:p>
            <a:endParaRPr lang="en-US" sz="2200"/>
          </a:p>
          <a:p>
            <a:r>
              <a:rPr lang="en-US" sz="2200"/>
              <a:t>    Note: </a:t>
            </a:r>
            <a:r>
              <a:rPr lang="en-US" sz="2200" i="1"/>
              <a:t>result</a:t>
            </a:r>
            <a:r>
              <a:rPr lang="en-US" sz="2200"/>
              <a:t> is optional, to be used to hold the computing result.</a:t>
            </a:r>
          </a:p>
          <a:p>
            <a:r>
              <a:rPr lang="en-US" sz="2200"/>
              <a:t>      If </a:t>
            </a:r>
            <a:r>
              <a:rPr lang="en-US" sz="2200" i="1"/>
              <a:t>result</a:t>
            </a:r>
            <a:r>
              <a:rPr lang="en-US" sz="2200"/>
              <a:t> is given, the function will return the value of </a:t>
            </a:r>
            <a:r>
              <a:rPr lang="en-US" sz="2200" i="1"/>
              <a:t>result</a:t>
            </a:r>
            <a:r>
              <a:rPr lang="en-US" sz="2200"/>
              <a:t>,</a:t>
            </a:r>
          </a:p>
          <a:p>
            <a:r>
              <a:rPr lang="en-US" sz="2200"/>
              <a:t>      returns NIL, otherwise. (may change global variables as side effects.)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6019800" y="2057400"/>
            <a:ext cx="2133600" cy="646331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dolist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553200" y="3810000"/>
            <a:ext cx="2133600" cy="646331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FF0000"/>
                </a:solidFill>
              </a:rPr>
              <a:t>dotimes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sum to calculate the sum of all numbers in a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762000" y="1041400"/>
            <a:ext cx="38100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(defun sum1 (L)</a:t>
            </a:r>
          </a:p>
          <a:p>
            <a:r>
              <a:rPr lang="en-US" sz="2000"/>
              <a:t>      (setq y 0)</a:t>
            </a:r>
          </a:p>
          <a:p>
            <a:r>
              <a:rPr lang="en-US" sz="2000"/>
              <a:t>      (dolist (x L y) </a:t>
            </a:r>
          </a:p>
          <a:p>
            <a:r>
              <a:rPr lang="en-US" sz="2000"/>
              <a:t>	(setq y (+ y x))))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953000" y="1041400"/>
            <a:ext cx="36576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(defun sum2 (L)</a:t>
            </a:r>
          </a:p>
          <a:p>
            <a:r>
              <a:rPr lang="en-US" sz="2000"/>
              <a:t>      (setq y 0)</a:t>
            </a:r>
          </a:p>
          <a:p>
            <a:r>
              <a:rPr lang="en-US" sz="2000"/>
              <a:t>      (dolist (x L y) </a:t>
            </a:r>
          </a:p>
          <a:p>
            <a:r>
              <a:rPr lang="en-US" sz="2000"/>
              <a:t>	(setq y (+ y (eval x)))))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838200" y="3175000"/>
            <a:ext cx="3733800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(defun sum3 (L)</a:t>
            </a:r>
          </a:p>
          <a:p>
            <a:r>
              <a:rPr lang="en-US" sz="2000"/>
              <a:t>      (setq y 0)</a:t>
            </a:r>
          </a:p>
          <a:p>
            <a:r>
              <a:rPr lang="en-US" sz="2000"/>
              <a:t>      (dotimes </a:t>
            </a:r>
          </a:p>
          <a:p>
            <a:r>
              <a:rPr lang="en-US" sz="2000"/>
              <a:t>           (count (length L) y) </a:t>
            </a:r>
          </a:p>
          <a:p>
            <a:r>
              <a:rPr lang="en-US" sz="2000"/>
              <a:t>           (setq y (+ y (nth count L)))</a:t>
            </a:r>
          </a:p>
          <a:p>
            <a:r>
              <a:rPr lang="en-US" sz="2000"/>
              <a:t>      ))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029200" y="3251200"/>
            <a:ext cx="3886200" cy="223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defun sum4 (L)</a:t>
            </a:r>
          </a:p>
          <a:p>
            <a:r>
              <a:rPr lang="en-US" sz="2000"/>
              <a:t>      (setq y 0)</a:t>
            </a:r>
          </a:p>
          <a:p>
            <a:r>
              <a:rPr lang="en-US" sz="2000"/>
              <a:t>      (dotimes </a:t>
            </a:r>
          </a:p>
          <a:p>
            <a:r>
              <a:rPr lang="en-US" sz="2000"/>
              <a:t>           (count (length L) y) </a:t>
            </a:r>
          </a:p>
          <a:p>
            <a:r>
              <a:rPr lang="en-US" sz="2000"/>
              <a:t>           (setq y </a:t>
            </a:r>
          </a:p>
          <a:p>
            <a:r>
              <a:rPr lang="en-US" sz="2000"/>
              <a:t>                (+ y (eval (nth count L))))</a:t>
            </a:r>
          </a:p>
          <a:p>
            <a:r>
              <a:rPr lang="en-US" sz="2000"/>
              <a:t>       ))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6553200" y="5638800"/>
            <a:ext cx="2133600" cy="707886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</a:rPr>
              <a:t>dotimes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6858000" y="152400"/>
            <a:ext cx="2133600" cy="707886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</a:rPr>
              <a:t>dolist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76200" y="0"/>
            <a:ext cx="6096000" cy="5847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Various definitions of SUM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914400" y="5613400"/>
            <a:ext cx="2133600" cy="711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&gt;(setq L1 '(1 2 3))</a:t>
            </a:r>
          </a:p>
          <a:p>
            <a:r>
              <a:rPr lang="en-US" sz="2000"/>
              <a:t>(1 2 3)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3505200" y="5791200"/>
            <a:ext cx="1524000" cy="711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&gt;(sum1 L1)</a:t>
            </a:r>
          </a:p>
          <a:p>
            <a:r>
              <a:rPr lang="en-US" sz="200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914400" y="1219200"/>
            <a:ext cx="21336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&gt;(setq L1 '(1 2 3))</a:t>
            </a:r>
          </a:p>
          <a:p>
            <a:r>
              <a:rPr lang="en-US" sz="2000"/>
              <a:t>(1 2 3)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581400" y="1219200"/>
            <a:ext cx="21336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&gt;(setq L2 '(a b c))</a:t>
            </a:r>
          </a:p>
          <a:p>
            <a:r>
              <a:rPr lang="en-US" sz="2000"/>
              <a:t>(A B C)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914400" y="2362200"/>
            <a:ext cx="32766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&gt;(dotimes (count 3) </a:t>
            </a:r>
          </a:p>
          <a:p>
            <a:r>
              <a:rPr lang="en-US" sz="2000"/>
              <a:t>        (set (nth count L2) </a:t>
            </a:r>
          </a:p>
          <a:p>
            <a:r>
              <a:rPr lang="en-US" sz="2000"/>
              <a:t>               (nth count L1)))</a:t>
            </a:r>
          </a:p>
          <a:p>
            <a:r>
              <a:rPr lang="en-US" sz="2000"/>
              <a:t> NIL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6400800" y="2438400"/>
            <a:ext cx="11430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&gt;a</a:t>
            </a:r>
          </a:p>
          <a:p>
            <a:r>
              <a:rPr lang="en-US" sz="2000"/>
              <a:t>1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914400" y="4089400"/>
            <a:ext cx="15240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&gt;(sum1 L1)</a:t>
            </a:r>
          </a:p>
          <a:p>
            <a:r>
              <a:rPr lang="en-US" sz="2000"/>
              <a:t>6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914400" y="5334000"/>
            <a:ext cx="15240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&gt;(sum3 L1)</a:t>
            </a:r>
          </a:p>
          <a:p>
            <a:r>
              <a:rPr lang="en-US" sz="2000"/>
              <a:t>6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657600" y="4089400"/>
            <a:ext cx="15240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&gt;(sum1 L2)</a:t>
            </a:r>
          </a:p>
          <a:p>
            <a:r>
              <a:rPr lang="en-US" sz="2000"/>
              <a:t>Error: …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657600" y="5334000"/>
            <a:ext cx="15240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&gt;(sum3 L2)</a:t>
            </a:r>
          </a:p>
          <a:p>
            <a:r>
              <a:rPr lang="en-US" sz="2000"/>
              <a:t>Error: …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6400800" y="4089400"/>
            <a:ext cx="15240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&gt;(sum2 L2)</a:t>
            </a:r>
          </a:p>
          <a:p>
            <a:r>
              <a:rPr lang="en-US" sz="2000"/>
              <a:t>6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6400800" y="5334000"/>
            <a:ext cx="15240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&gt;(sum4 L2)</a:t>
            </a:r>
          </a:p>
          <a:p>
            <a:r>
              <a:rPr lang="en-US" sz="200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(if &lt;test&gt; &lt;then&gt; &lt;else&gt;)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defun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abs (a)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(if (&gt; a 0) a (- a)))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ABS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(abs 2)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(abs -3)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and, or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(and NIL T)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NIL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(and T 2 3)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(or nil (= 5 4))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NIL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(or nil 5)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Recursive function definitions are very common in LISP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defun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factorial (num)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((&lt;= num 0) 1)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(t (* (factorial (- num 1)) num))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FACTORIAL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 (factorial 4)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24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Lisp is </a:t>
            </a:r>
            <a:r>
              <a:rPr lang="en-US" b="1" dirty="0" smtClean="0"/>
              <a:t>dynamically</a:t>
            </a:r>
            <a:r>
              <a:rPr lang="en-US" dirty="0" smtClean="0"/>
              <a:t> typed—type errors are detected dynamically.</a:t>
            </a:r>
          </a:p>
          <a:p>
            <a:r>
              <a:rPr lang="en-US" dirty="0" smtClean="0"/>
              <a:t>A variable can hold values of any type and the values carry type information that can be used to check types at runtime.</a:t>
            </a:r>
          </a:p>
          <a:p>
            <a:r>
              <a:rPr lang="en-US" dirty="0" smtClean="0"/>
              <a:t>Common Lisp is a </a:t>
            </a:r>
            <a:r>
              <a:rPr lang="en-US" b="1" dirty="0" smtClean="0"/>
              <a:t>strongly</a:t>
            </a:r>
            <a:r>
              <a:rPr lang="en-US" dirty="0" smtClean="0"/>
              <a:t> typed language in the sense that all type errors will be detected.</a:t>
            </a:r>
          </a:p>
          <a:p>
            <a:pPr>
              <a:buNone/>
            </a:pPr>
            <a:r>
              <a:rPr lang="en-US" dirty="0" smtClean="0"/>
              <a:t>    (+ “hello” 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(</a:t>
            </a:r>
            <a:r>
              <a:rPr lang="es-ES" dirty="0" err="1" smtClean="0"/>
              <a:t>defun</a:t>
            </a:r>
            <a:r>
              <a:rPr lang="es-ES" dirty="0" smtClean="0"/>
              <a:t> </a:t>
            </a:r>
            <a:r>
              <a:rPr lang="es-ES" dirty="0" err="1" smtClean="0"/>
              <a:t>foo</a:t>
            </a:r>
            <a:r>
              <a:rPr lang="es-ES" dirty="0" smtClean="0"/>
              <a:t> (x y z) (+ x y z))</a:t>
            </a:r>
          </a:p>
          <a:p>
            <a:r>
              <a:rPr lang="es-ES" b="1" dirty="0" smtClean="0"/>
              <a:t>LET</a:t>
            </a:r>
            <a:r>
              <a:rPr lang="es-ES" dirty="0" smtClean="0"/>
              <a:t> </a:t>
            </a:r>
            <a:r>
              <a:rPr lang="es-ES" dirty="0" err="1" smtClean="0"/>
              <a:t>special</a:t>
            </a:r>
            <a:r>
              <a:rPr lang="es-ES" dirty="0" smtClean="0"/>
              <a:t> </a:t>
            </a:r>
            <a:r>
              <a:rPr lang="es-ES" dirty="0" err="1" smtClean="0"/>
              <a:t>operator</a:t>
            </a:r>
            <a:endParaRPr lang="es-ES" dirty="0" smtClean="0"/>
          </a:p>
          <a:p>
            <a:pPr>
              <a:buNone/>
            </a:pPr>
            <a:r>
              <a:rPr lang="en-US" dirty="0" smtClean="0"/>
              <a:t>	(let (variable*) </a:t>
            </a:r>
          </a:p>
          <a:p>
            <a:pPr>
              <a:buNone/>
            </a:pPr>
            <a:r>
              <a:rPr lang="en-US" dirty="0" smtClean="0"/>
              <a:t>        body forms)</a:t>
            </a:r>
            <a:endParaRPr lang="es-ES" dirty="0" smtClean="0"/>
          </a:p>
          <a:p>
            <a:r>
              <a:rPr lang="da-DK" dirty="0" smtClean="0"/>
              <a:t>Example: (let ((x 10) (y 20) z) ...)</a:t>
            </a:r>
          </a:p>
          <a:p>
            <a:r>
              <a:rPr lang="en-US" dirty="0" smtClean="0"/>
              <a:t>Within the body of the </a:t>
            </a:r>
            <a:r>
              <a:rPr lang="en-US" b="1" dirty="0" smtClean="0"/>
              <a:t>LET</a:t>
            </a:r>
            <a:r>
              <a:rPr lang="en-US" dirty="0" smtClean="0"/>
              <a:t>, the variable names refer to the newly created bindings. </a:t>
            </a:r>
          </a:p>
          <a:p>
            <a:r>
              <a:rPr lang="en-US" dirty="0" smtClean="0"/>
              <a:t>After the </a:t>
            </a:r>
            <a:r>
              <a:rPr lang="en-US" b="1" dirty="0" smtClean="0"/>
              <a:t>LET</a:t>
            </a:r>
            <a:r>
              <a:rPr lang="en-US" dirty="0" smtClean="0"/>
              <a:t>, the names refer to whatever, if anything, they referred to before the </a:t>
            </a:r>
            <a:r>
              <a:rPr lang="en-US" b="1" dirty="0" smtClean="0"/>
              <a:t>LET</a:t>
            </a:r>
            <a:r>
              <a:rPr lang="en-US" dirty="0" smtClean="0"/>
              <a:t>.</a:t>
            </a:r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838200" y="9144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914400" y="685800"/>
            <a:ext cx="7543800" cy="548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2. Function calls</a:t>
            </a:r>
          </a:p>
          <a:p>
            <a:pPr marL="576263" lvl="1" indent="-238125">
              <a:buFontTx/>
              <a:buChar char="•"/>
            </a:pPr>
            <a:r>
              <a:rPr lang="en-US" sz="2200"/>
              <a:t>also a list</a:t>
            </a:r>
          </a:p>
          <a:p>
            <a:pPr marL="576263" lvl="1" indent="-238125">
              <a:buFontTx/>
              <a:buChar char="•"/>
            </a:pPr>
            <a:r>
              <a:rPr lang="en-US" sz="2200"/>
              <a:t>use prefix notation:  (function-name arg1 ... argn)</a:t>
            </a:r>
          </a:p>
          <a:p>
            <a:pPr marL="576263" lvl="1" indent="-238125">
              <a:buFontTx/>
              <a:buChar char="•"/>
            </a:pPr>
            <a:r>
              <a:rPr lang="en-US" sz="2200"/>
              <a:t>returns function value for the given list of arguments</a:t>
            </a:r>
          </a:p>
          <a:p>
            <a:pPr marL="576263" lvl="1" indent="-238125">
              <a:buFontTx/>
              <a:buChar char="•"/>
            </a:pPr>
            <a:r>
              <a:rPr lang="en-US" sz="2200"/>
              <a:t>functions are either provided by Lisp function library or defined by the user.</a:t>
            </a:r>
          </a:p>
          <a:p>
            <a:pPr marL="576263" lvl="1" indent="-238125">
              <a:buFontTx/>
              <a:buChar char="•"/>
            </a:pPr>
            <a:r>
              <a:rPr lang="en-US" sz="2200"/>
              <a:t>Examples:</a:t>
            </a:r>
          </a:p>
          <a:p>
            <a:r>
              <a:rPr lang="en-US" sz="2200"/>
              <a:t>     &gt;(+ 1 3 5)</a:t>
            </a:r>
          </a:p>
          <a:p>
            <a:r>
              <a:rPr lang="en-US" sz="2200"/>
              <a:t>     9</a:t>
            </a:r>
          </a:p>
          <a:p>
            <a:r>
              <a:rPr lang="en-US" sz="2200"/>
              <a:t>     &gt;(/ 3 5)</a:t>
            </a:r>
          </a:p>
          <a:p>
            <a:r>
              <a:rPr lang="en-US" sz="2200"/>
              <a:t>     3/5</a:t>
            </a:r>
          </a:p>
          <a:p>
            <a:r>
              <a:rPr lang="en-US" sz="2200"/>
              <a:t>     &gt;(/ 3.0 5)</a:t>
            </a:r>
          </a:p>
          <a:p>
            <a:r>
              <a:rPr lang="en-US" sz="2200"/>
              <a:t>     0.59999999999999998</a:t>
            </a:r>
          </a:p>
          <a:p>
            <a:r>
              <a:rPr lang="en-US" sz="2200"/>
              <a:t>     &gt;(sqrt 4)</a:t>
            </a:r>
          </a:p>
          <a:p>
            <a:r>
              <a:rPr lang="en-US" sz="2200"/>
              <a:t>     2</a:t>
            </a:r>
          </a:p>
          <a:p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bindings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1600" dirty="0" smtClean="0">
                <a:latin typeface="Courier New"/>
              </a:rPr>
              <a:t>(</a:t>
            </a:r>
            <a:r>
              <a:rPr lang="en-US" altLang="zh-CN" sz="1600" dirty="0" err="1" smtClean="0">
                <a:latin typeface="Courier New"/>
              </a:rPr>
              <a:t>defun</a:t>
            </a:r>
            <a:r>
              <a:rPr lang="en-US" altLang="zh-CN" sz="1600" dirty="0" smtClean="0">
                <a:latin typeface="Courier New"/>
              </a:rPr>
              <a:t> </a:t>
            </a:r>
            <a:r>
              <a:rPr lang="en-US" altLang="zh-CN" sz="1600" dirty="0" err="1" smtClean="0">
                <a:latin typeface="Courier New"/>
              </a:rPr>
              <a:t>foo</a:t>
            </a:r>
            <a:r>
              <a:rPr lang="en-US" altLang="zh-CN" sz="1600" dirty="0" smtClean="0">
                <a:latin typeface="Courier New"/>
              </a:rPr>
              <a:t> (x)</a:t>
            </a:r>
            <a:endParaRPr lang="zh-CN" altLang="en-US" sz="1600" dirty="0" smtClean="0">
              <a:latin typeface="Courier New"/>
            </a:endParaRPr>
          </a:p>
          <a:p>
            <a:pPr>
              <a:buNone/>
            </a:pPr>
            <a:r>
              <a:rPr lang="zh-CN" altLang="en-US" sz="1600" dirty="0" smtClean="0">
                <a:latin typeface="Courier New"/>
              </a:rPr>
              <a:t>  </a:t>
            </a:r>
            <a:r>
              <a:rPr lang="en-US" altLang="zh-CN" sz="1600" dirty="0" smtClean="0">
                <a:latin typeface="Courier New"/>
              </a:rPr>
              <a:t>(format t "Parameter: ~a~%" x)      ; |&lt;------ x is argument</a:t>
            </a:r>
            <a:endParaRPr lang="zh-CN" altLang="en-US" sz="1600" dirty="0" smtClean="0">
              <a:latin typeface="Courier New"/>
            </a:endParaRPr>
          </a:p>
          <a:p>
            <a:pPr>
              <a:buNone/>
            </a:pPr>
            <a:r>
              <a:rPr lang="zh-CN" altLang="en-US" sz="1600" dirty="0" smtClean="0">
                <a:latin typeface="Courier New"/>
              </a:rPr>
              <a:t>  </a:t>
            </a:r>
            <a:r>
              <a:rPr lang="en-US" altLang="zh-CN" sz="1600" dirty="0" smtClean="0">
                <a:latin typeface="Courier New"/>
              </a:rPr>
              <a:t>(let ((x 2))                        ; |</a:t>
            </a:r>
            <a:endParaRPr lang="zh-CN" altLang="en-US" sz="1600" dirty="0" smtClean="0">
              <a:latin typeface="Courier New"/>
            </a:endParaRPr>
          </a:p>
          <a:p>
            <a:pPr>
              <a:buNone/>
            </a:pPr>
            <a:r>
              <a:rPr lang="zh-CN" altLang="en-US" sz="1600" dirty="0" smtClean="0">
                <a:latin typeface="Courier New"/>
              </a:rPr>
              <a:t>    </a:t>
            </a:r>
            <a:r>
              <a:rPr lang="en-US" altLang="zh-CN" sz="1600" dirty="0" smtClean="0">
                <a:latin typeface="Courier New"/>
              </a:rPr>
              <a:t>(format t "Outer LET: ~a~%" x)    ; | |&lt;---- x is 2</a:t>
            </a:r>
            <a:endParaRPr lang="zh-CN" altLang="en-US" sz="1600" dirty="0" smtClean="0">
              <a:latin typeface="Courier New"/>
            </a:endParaRPr>
          </a:p>
          <a:p>
            <a:pPr>
              <a:buNone/>
            </a:pPr>
            <a:r>
              <a:rPr lang="zh-CN" altLang="en-US" sz="1600" dirty="0" smtClean="0">
                <a:latin typeface="Courier New"/>
              </a:rPr>
              <a:t>    </a:t>
            </a:r>
            <a:r>
              <a:rPr lang="en-US" altLang="zh-CN" sz="1600" dirty="0" smtClean="0">
                <a:latin typeface="Courier New"/>
              </a:rPr>
              <a:t>(let ((x 3))                      ; | |</a:t>
            </a:r>
            <a:endParaRPr lang="zh-CN" altLang="en-US" sz="1600" dirty="0" smtClean="0">
              <a:latin typeface="Courier New"/>
            </a:endParaRPr>
          </a:p>
          <a:p>
            <a:pPr>
              <a:buNone/>
            </a:pPr>
            <a:r>
              <a:rPr lang="zh-CN" altLang="en-US" sz="1600" dirty="0" smtClean="0">
                <a:latin typeface="Courier New"/>
              </a:rPr>
              <a:t>      </a:t>
            </a:r>
            <a:r>
              <a:rPr lang="en-US" altLang="zh-CN" sz="1600" dirty="0" smtClean="0">
                <a:latin typeface="Courier New"/>
              </a:rPr>
              <a:t>(format t "Inner LET: ~a~%" x)) ; | | |&lt;-- x is 3</a:t>
            </a:r>
            <a:endParaRPr lang="zh-CN" altLang="en-US" sz="1600" dirty="0" smtClean="0">
              <a:latin typeface="Courier New"/>
            </a:endParaRPr>
          </a:p>
          <a:p>
            <a:pPr>
              <a:buNone/>
            </a:pPr>
            <a:r>
              <a:rPr lang="zh-CN" altLang="en-US" sz="1600" dirty="0" smtClean="0">
                <a:latin typeface="Courier New"/>
              </a:rPr>
              <a:t>    </a:t>
            </a:r>
            <a:r>
              <a:rPr lang="fr-FR" altLang="zh-CN" sz="1600" dirty="0" smtClean="0">
                <a:latin typeface="Courier New"/>
              </a:rPr>
              <a:t>(format t "</a:t>
            </a:r>
            <a:r>
              <a:rPr lang="fr-FR" altLang="zh-CN" sz="1600" dirty="0" err="1" smtClean="0">
                <a:latin typeface="Courier New"/>
              </a:rPr>
              <a:t>Outer</a:t>
            </a:r>
            <a:r>
              <a:rPr lang="fr-FR" altLang="zh-CN" sz="1600" dirty="0" smtClean="0">
                <a:latin typeface="Courier New"/>
              </a:rPr>
              <a:t> LET: ~a~%" x))   ; | |</a:t>
            </a:r>
            <a:endParaRPr lang="zh-CN" altLang="en-US" sz="1600" dirty="0" smtClean="0">
              <a:latin typeface="Courier New"/>
            </a:endParaRPr>
          </a:p>
          <a:p>
            <a:pPr>
              <a:buNone/>
            </a:pPr>
            <a:r>
              <a:rPr lang="zh-CN" altLang="en-US" sz="1600" dirty="0" smtClean="0">
                <a:latin typeface="Courier New"/>
              </a:rPr>
              <a:t>  </a:t>
            </a:r>
            <a:r>
              <a:rPr lang="en-US" altLang="zh-CN" sz="1600" dirty="0" smtClean="0">
                <a:latin typeface="Courier New"/>
              </a:rPr>
              <a:t>(format t "Parameter: ~a~%" x))     ; |</a:t>
            </a:r>
            <a:endParaRPr lang="zh-CN" altLang="en-US" sz="1600" dirty="0" smtClean="0">
              <a:latin typeface="Courier New"/>
            </a:endParaRP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value of the last expression in the body is returned as the value of the </a:t>
            </a:r>
            <a:r>
              <a:rPr lang="en-US" b="1" dirty="0" smtClean="0"/>
              <a:t>LET</a:t>
            </a:r>
            <a:r>
              <a:rPr lang="en-US" dirty="0" smtClean="0"/>
              <a:t> expression.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construct that introduces a new variable name that's usable only within the construct is a binding form.</a:t>
            </a:r>
          </a:p>
          <a:p>
            <a:r>
              <a:rPr lang="en-US" dirty="0" smtClean="0"/>
              <a:t>More example?</a:t>
            </a:r>
            <a:endParaRPr lang="fr-FR" dirty="0" smtClean="0"/>
          </a:p>
          <a:p>
            <a:r>
              <a:rPr lang="fr-FR" dirty="0" smtClean="0"/>
              <a:t>(</a:t>
            </a:r>
            <a:r>
              <a:rPr lang="fr-FR" dirty="0" err="1" smtClean="0"/>
              <a:t>dotimes</a:t>
            </a:r>
            <a:r>
              <a:rPr lang="fr-FR" dirty="0" smtClean="0"/>
              <a:t> (x 10) (format t "~d " x))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altLang="zh-CN" dirty="0" smtClean="0">
                <a:latin typeface="Courier New"/>
              </a:rPr>
              <a:t>(let* ((x 10)</a:t>
            </a:r>
            <a:endParaRPr lang="zh-CN" altLang="en-US" dirty="0" smtClean="0">
              <a:latin typeface="Courier New"/>
            </a:endParaRPr>
          </a:p>
          <a:p>
            <a:pPr lvl="1">
              <a:buNone/>
            </a:pPr>
            <a:r>
              <a:rPr lang="zh-CN" altLang="en-US" dirty="0" smtClean="0">
                <a:latin typeface="Courier New"/>
              </a:rPr>
              <a:t>       </a:t>
            </a:r>
            <a:r>
              <a:rPr lang="en-US" altLang="zh-CN" b="1" dirty="0" smtClean="0">
                <a:latin typeface="Courier New"/>
              </a:rPr>
              <a:t>(y (+ x 10)) </a:t>
            </a:r>
            <a:r>
              <a:rPr lang="en-US" altLang="zh-CN" dirty="0" smtClean="0">
                <a:latin typeface="Courier New"/>
              </a:rPr>
              <a:t>)</a:t>
            </a:r>
            <a:endParaRPr lang="zh-CN" altLang="en-US" dirty="0" smtClean="0">
              <a:latin typeface="Courier New"/>
            </a:endParaRPr>
          </a:p>
          <a:p>
            <a:pPr lvl="1">
              <a:buNone/>
            </a:pPr>
            <a:r>
              <a:rPr lang="zh-CN" altLang="en-US" dirty="0" smtClean="0">
                <a:latin typeface="Courier New"/>
              </a:rPr>
              <a:t>  </a:t>
            </a:r>
            <a:r>
              <a:rPr lang="en-US" altLang="zh-CN" dirty="0" smtClean="0">
                <a:latin typeface="Courier New"/>
              </a:rPr>
              <a:t>(list x y))</a:t>
            </a:r>
            <a:endParaRPr lang="zh-CN" altLang="en-US" dirty="0" smtClean="0">
              <a:latin typeface="Courier New"/>
            </a:endParaRPr>
          </a:p>
          <a:p>
            <a:r>
              <a:rPr lang="en-US" altLang="zh-CN" sz="3600" dirty="0" smtClean="0">
                <a:latin typeface="Times New Roman"/>
              </a:rPr>
              <a:t>But not this</a:t>
            </a:r>
          </a:p>
          <a:p>
            <a:pPr lvl="1">
              <a:buNone/>
            </a:pPr>
            <a:r>
              <a:rPr lang="en-US" altLang="zh-CN" dirty="0" smtClean="0">
                <a:latin typeface="Courier New"/>
              </a:rPr>
              <a:t>(let ((x 10)</a:t>
            </a:r>
            <a:endParaRPr lang="zh-CN" altLang="en-US" dirty="0" smtClean="0">
              <a:latin typeface="Courier New"/>
            </a:endParaRPr>
          </a:p>
          <a:p>
            <a:pPr lvl="1">
              <a:buNone/>
            </a:pPr>
            <a:r>
              <a:rPr lang="zh-CN" altLang="en-US" dirty="0" smtClean="0">
                <a:latin typeface="Courier New"/>
              </a:rPr>
              <a:t>      </a:t>
            </a:r>
            <a:r>
              <a:rPr lang="en-US" altLang="zh-CN" dirty="0" smtClean="0">
                <a:latin typeface="Courier New"/>
              </a:rPr>
              <a:t>(y (+ x 10)))</a:t>
            </a:r>
            <a:endParaRPr lang="zh-CN" altLang="en-US" dirty="0" smtClean="0">
              <a:latin typeface="Courier New"/>
            </a:endParaRPr>
          </a:p>
          <a:p>
            <a:pPr lvl="1">
              <a:buNone/>
            </a:pPr>
            <a:r>
              <a:rPr lang="zh-CN" altLang="en-US" dirty="0" smtClean="0">
                <a:latin typeface="Courier New"/>
              </a:rPr>
              <a:t>  </a:t>
            </a:r>
            <a:r>
              <a:rPr lang="en-US" altLang="zh-CN" dirty="0" smtClean="0">
                <a:latin typeface="Courier New"/>
              </a:rPr>
              <a:t>(list x y))</a:t>
            </a:r>
            <a:endParaRPr lang="zh-CN" altLang="en-US" dirty="0" smtClean="0">
              <a:latin typeface="Courier New"/>
            </a:endParaRPr>
          </a:p>
          <a:p>
            <a:endParaRPr lang="zh-CN" altLang="en-US" sz="4400" dirty="0" smtClean="0">
              <a:latin typeface="Times New Roman"/>
            </a:endParaRPr>
          </a:p>
          <a:p>
            <a:pPr>
              <a:buNone/>
            </a:pPr>
            <a:endParaRPr lang="zh-CN" altLang="en-US" sz="3600" dirty="0" smtClean="0">
              <a:latin typeface="Times New Roman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ways to create global variables: </a:t>
            </a:r>
            <a:r>
              <a:rPr lang="en-US" b="1" dirty="0" smtClean="0"/>
              <a:t>DEFVAR</a:t>
            </a:r>
            <a:r>
              <a:rPr lang="en-US" dirty="0" smtClean="0"/>
              <a:t> and </a:t>
            </a:r>
            <a:r>
              <a:rPr lang="en-US" b="1" dirty="0" smtClean="0"/>
              <a:t>DEFPARAMETER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Global variables are conventionally named with names that start and end with *.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defvar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*count* 0 "Count of widgets made so far.")</a:t>
            </a:r>
          </a:p>
          <a:p>
            <a:r>
              <a:rPr lang="en-US" dirty="0" smtClean="0"/>
              <a:t>The difference :</a:t>
            </a:r>
          </a:p>
          <a:p>
            <a:pPr lvl="1"/>
            <a:r>
              <a:rPr lang="en-US" b="1" dirty="0" smtClean="0"/>
              <a:t>DEFPARAMETER</a:t>
            </a:r>
            <a:r>
              <a:rPr lang="en-US" dirty="0" smtClean="0"/>
              <a:t> always assigns the initial value to the named variable </a:t>
            </a:r>
          </a:p>
          <a:p>
            <a:pPr lvl="1"/>
            <a:r>
              <a:rPr lang="en-US" b="1" dirty="0" smtClean="0"/>
              <a:t>DEFVAR</a:t>
            </a:r>
            <a:r>
              <a:rPr lang="en-US" dirty="0" smtClean="0"/>
              <a:t> does so only if the variable is undefined. 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DEFVAR</a:t>
            </a:r>
            <a:r>
              <a:rPr lang="en-US" dirty="0" smtClean="0"/>
              <a:t> form can also be used with no initial value to define a global variable without giving it a value. Such a variable is said to be unbound.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Vectors come in two flavors</a:t>
            </a:r>
          </a:p>
          <a:p>
            <a:pPr lvl="1"/>
            <a:r>
              <a:rPr lang="en-US" dirty="0" smtClean="0"/>
              <a:t>Fixed-size vectors are a lot like arrays in a language such as Java: a thin veneer over a chunk of contiguous memory that holds the vector's elements.</a:t>
            </a:r>
          </a:p>
          <a:p>
            <a:pPr lvl="1"/>
            <a:r>
              <a:rPr lang="en-US" dirty="0" smtClean="0"/>
              <a:t>Resizable vectors, on the other hand, are more like arrays in Perl or Ruby, lists in Python, or the </a:t>
            </a:r>
            <a:r>
              <a:rPr lang="en-US" dirty="0" err="1" smtClean="0"/>
              <a:t>ArrayList</a:t>
            </a:r>
            <a:r>
              <a:rPr lang="en-US" dirty="0" smtClean="0"/>
              <a:t> class in Java: they abstract the actual storage, allowing the vector to grow and shrink as elements are added and removed.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make fixed-size vectors containing specific values with the function </a:t>
            </a:r>
            <a:r>
              <a:rPr lang="en-US" b="1" dirty="0" smtClean="0"/>
              <a:t>VECTOR</a:t>
            </a:r>
          </a:p>
          <a:p>
            <a:pPr lvl="1"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(vector) </a:t>
            </a:r>
            <a:r>
              <a:rPr lang="es-E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#()</a:t>
            </a:r>
          </a:p>
          <a:p>
            <a:pPr lvl="1"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(vector 1) </a:t>
            </a:r>
            <a:r>
              <a:rPr lang="es-E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#(1)</a:t>
            </a:r>
          </a:p>
          <a:p>
            <a:pPr lvl="1"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(vector 1 2)</a:t>
            </a:r>
            <a:r>
              <a:rPr lang="es-E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 #(1 2)</a:t>
            </a:r>
          </a:p>
          <a:p>
            <a:r>
              <a:rPr lang="en-US" b="1" dirty="0" smtClean="0"/>
              <a:t>MAKE-ARRAY</a:t>
            </a:r>
            <a:r>
              <a:rPr lang="en-US" dirty="0" smtClean="0"/>
              <a:t> is more general than </a:t>
            </a:r>
            <a:r>
              <a:rPr lang="en-US" b="1" dirty="0" smtClean="0"/>
              <a:t>VECTOR</a:t>
            </a:r>
            <a:r>
              <a:rPr lang="en-US" dirty="0" smtClean="0"/>
              <a:t> since you can use it to create arrays of any dimensionality as well as both fixed-size and resizable vectors.</a:t>
            </a:r>
          </a:p>
          <a:p>
            <a:pPr lvl="1"/>
            <a:r>
              <a:rPr lang="en-US" dirty="0" smtClean="0"/>
              <a:t>One required argument to </a:t>
            </a:r>
            <a:r>
              <a:rPr lang="en-US" b="1" dirty="0" smtClean="0"/>
              <a:t>MAKE-ARRAY</a:t>
            </a:r>
            <a:r>
              <a:rPr lang="en-US" dirty="0" smtClean="0"/>
              <a:t> is a list containing the dimensions of the array.</a:t>
            </a:r>
          </a:p>
          <a:p>
            <a:pPr lvl="1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(make-array 5 :initial-element nil) #(NIL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NIL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NIL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NIL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NIL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resizable vector uses fill pointer to store the number of elements actually stored in the vector.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(make-array 5 :fill-pointer 0)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#()</a:t>
            </a:r>
          </a:p>
          <a:p>
            <a:r>
              <a:rPr lang="en-US" dirty="0" smtClean="0"/>
              <a:t>To add an element to the end of a resizable vector, use the function </a:t>
            </a:r>
            <a:r>
              <a:rPr lang="en-US" b="1" dirty="0" smtClean="0"/>
              <a:t>VECTOR-PUSH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function </a:t>
            </a:r>
            <a:r>
              <a:rPr lang="en-US" b="1" dirty="0" smtClean="0"/>
              <a:t>VECTOR-POP</a:t>
            </a:r>
            <a:r>
              <a:rPr lang="en-US" dirty="0" smtClean="0"/>
              <a:t> returns the most recently pushed item, decrementing the fill pointer in the process.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defparameter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*x* (make-array 5 :fill-pointer 0))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(vector-push 'a *x*)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0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*x*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#(A)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(vector-push 'b *x*)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1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*x*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#(A B)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(vector-push 'c *x*)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2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*x*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#(A B C)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(vector-pop *x*)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C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*x*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#(A B)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(vector-pop *x*)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*x*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#(A)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(vector-pop *x*)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*x*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#()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an arbitrarily resizable vector, you need to pass </a:t>
            </a:r>
            <a:r>
              <a:rPr lang="en-US" b="1" dirty="0" smtClean="0"/>
              <a:t>MAKE-ARRAY</a:t>
            </a:r>
            <a:r>
              <a:rPr lang="en-US" dirty="0" smtClean="0"/>
              <a:t> another keyword argument: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:adjustable.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(make-array 5 :fill-pointer 0 :adjustable t)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#()</a:t>
            </a:r>
          </a:p>
          <a:p>
            <a:r>
              <a:rPr lang="en-US" dirty="0" smtClean="0"/>
              <a:t>To add elements to an adjustable vector, you use </a:t>
            </a:r>
            <a:r>
              <a:rPr lang="en-US" b="1" dirty="0" smtClean="0"/>
              <a:t>VECTOR-PUSH-EXTEND</a:t>
            </a:r>
            <a:r>
              <a:rPr lang="en-US" dirty="0" smtClean="0"/>
              <a:t>, which works just like </a:t>
            </a:r>
            <a:r>
              <a:rPr lang="en-US" b="1" dirty="0" smtClean="0"/>
              <a:t>VECTOR-PUSH</a:t>
            </a:r>
            <a:r>
              <a:rPr lang="en-US" dirty="0" smtClean="0"/>
              <a:t> except it will automatically expand the array if you try to push an element onto a full vector.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array of 5 elements, fill-pointer as 0</a:t>
            </a:r>
          </a:p>
          <a:p>
            <a:r>
              <a:rPr lang="en-US" dirty="0" smtClean="0"/>
              <a:t>Use a loop to  populate the array with 5 numbers</a:t>
            </a:r>
          </a:p>
          <a:p>
            <a:r>
              <a:rPr lang="en-US" dirty="0" smtClean="0"/>
              <a:t>Then calculate the sum of the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Lisp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( </a:t>
            </a:r>
            <a:r>
              <a:rPr lang="en-US" dirty="0" err="1" smtClean="0"/>
              <a:t>defun</a:t>
            </a:r>
            <a:r>
              <a:rPr lang="en-US" dirty="0" smtClean="0"/>
              <a:t> hello ()</a:t>
            </a:r>
          </a:p>
          <a:p>
            <a:pPr>
              <a:buNone/>
            </a:pPr>
            <a:r>
              <a:rPr lang="en-US" dirty="0" smtClean="0"/>
              <a:t>    (format  t “Hello World!”))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Emacs</a:t>
            </a:r>
            <a:r>
              <a:rPr lang="en-US" dirty="0" smtClean="0"/>
              <a:t> to create a new file (C-x C-f)containing the above code.</a:t>
            </a:r>
          </a:p>
          <a:p>
            <a:r>
              <a:rPr lang="en-US" dirty="0" smtClean="0"/>
              <a:t>Save the file (C-x C-s) under name </a:t>
            </a:r>
            <a:r>
              <a:rPr lang="en-US" dirty="0" err="1" smtClean="0"/>
              <a:t>hello.lisp</a:t>
            </a:r>
            <a:endParaRPr lang="en-US" dirty="0" smtClean="0"/>
          </a:p>
          <a:p>
            <a:r>
              <a:rPr lang="en-US" dirty="0" smtClean="0"/>
              <a:t>Switch back the SLIME buffer and load the program by:</a:t>
            </a:r>
          </a:p>
          <a:p>
            <a:pPr>
              <a:buNone/>
            </a:pPr>
            <a:r>
              <a:rPr lang="en-US" dirty="0" smtClean="0"/>
              <a:t>     (load “</a:t>
            </a:r>
            <a:r>
              <a:rPr lang="en-US" dirty="0" err="1" smtClean="0"/>
              <a:t>hello.lisp</a:t>
            </a:r>
            <a:r>
              <a:rPr lang="en-US" dirty="0" smtClean="0"/>
              <a:t>)</a:t>
            </a:r>
          </a:p>
          <a:p>
            <a:r>
              <a:rPr lang="en-US" dirty="0" smtClean="0"/>
              <a:t>Run your program: (hello)</a:t>
            </a:r>
          </a:p>
          <a:p>
            <a:r>
              <a:rPr lang="en-US" dirty="0" smtClean="0"/>
              <a:t>Type q to leave the debugger if you have any error.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defparameter</a:t>
            </a:r>
            <a:r>
              <a:rPr lang="en-US" dirty="0" smtClean="0"/>
              <a:t> *x* (make-array 5 :fill-pointer 0))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defparameter</a:t>
            </a:r>
            <a:r>
              <a:rPr lang="en-US" dirty="0" smtClean="0"/>
              <a:t> </a:t>
            </a:r>
            <a:r>
              <a:rPr lang="en-US" dirty="0" smtClean="0"/>
              <a:t>*sum* 0)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dotimes</a:t>
            </a:r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en-US" dirty="0" smtClean="0"/>
              <a:t> 5 *x*) (vector-push </a:t>
            </a:r>
            <a:r>
              <a:rPr lang="en-US" dirty="0" err="1" smtClean="0"/>
              <a:t>i</a:t>
            </a:r>
            <a:r>
              <a:rPr lang="en-US" dirty="0" smtClean="0"/>
              <a:t> *x*))</a:t>
            </a:r>
          </a:p>
          <a:p>
            <a:r>
              <a:rPr lang="pt-BR" dirty="0" smtClean="0"/>
              <a:t>(dotimes (i 5 *x*) (setq *sum* (+ *sum* (vector-pop *x*))))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Lisp input/output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 can input/output data to:</a:t>
            </a:r>
          </a:p>
          <a:p>
            <a:pPr lvl="1"/>
            <a:r>
              <a:rPr lang="en-US" dirty="0" smtClean="0"/>
              <a:t>standard input/output,</a:t>
            </a:r>
          </a:p>
          <a:p>
            <a:pPr lvl="1"/>
            <a:r>
              <a:rPr lang="en-US" dirty="0" smtClean="0"/>
              <a:t>string or</a:t>
            </a:r>
          </a:p>
          <a:p>
            <a:pPr lvl="1"/>
            <a:r>
              <a:rPr lang="en-US" dirty="0" smtClean="0"/>
              <a:t>file</a:t>
            </a:r>
          </a:p>
          <a:p>
            <a:r>
              <a:rPr lang="en-US" dirty="0" smtClean="0"/>
              <a:t>A number of functions supported by the Lisp:</a:t>
            </a:r>
          </a:p>
          <a:p>
            <a:pPr lvl="1"/>
            <a:r>
              <a:rPr lang="en-US" dirty="0" smtClean="0"/>
              <a:t>(read) ;; reads the input from the standard input</a:t>
            </a:r>
          </a:p>
          <a:p>
            <a:pPr lvl="1"/>
            <a:r>
              <a:rPr lang="en-US" dirty="0" smtClean="0"/>
              <a:t>(print ‘a) ;; prints to the standard output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scanf</a:t>
            </a:r>
            <a:r>
              <a:rPr lang="en-US" dirty="0" smtClean="0"/>
              <a:t>…) (</a:t>
            </a:r>
            <a:r>
              <a:rPr lang="en-US" dirty="0" err="1" smtClean="0"/>
              <a:t>printf</a:t>
            </a:r>
            <a:r>
              <a:rPr lang="en-US" dirty="0" smtClean="0"/>
              <a:t>…) (format …) for formatted input and output</a:t>
            </a:r>
          </a:p>
          <a:p>
            <a:pPr lvl="1"/>
            <a:r>
              <a:rPr lang="en-US" smtClean="0"/>
              <a:t>(</a:t>
            </a:r>
            <a:r>
              <a:rPr lang="en-US" dirty="0" smtClean="0"/>
              <a:t>open ..) (close ..) for opening and closing the files</a:t>
            </a:r>
          </a:p>
          <a:p>
            <a:pPr lvl="1"/>
            <a:r>
              <a:rPr lang="en-US" smtClean="0"/>
              <a:t>(</a:t>
            </a:r>
            <a:r>
              <a:rPr lang="en-US" dirty="0" smtClean="0"/>
              <a:t>load ..) </a:t>
            </a:r>
            <a:r>
              <a:rPr lang="en-US" b="1" dirty="0" smtClean="0"/>
              <a:t>reads and executes the 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FORMAT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(format T “Hello”)</a:t>
            </a:r>
          </a:p>
          <a:p>
            <a:r>
              <a:rPr lang="en-US" dirty="0" smtClean="0"/>
              <a:t>It takes two required arguments: </a:t>
            </a:r>
          </a:p>
          <a:p>
            <a:pPr lvl="1"/>
            <a:r>
              <a:rPr lang="en-US" dirty="0" smtClean="0"/>
              <a:t>A destination for its output: </a:t>
            </a:r>
            <a:r>
              <a:rPr lang="en-US" b="1" dirty="0" smtClean="0"/>
              <a:t>T</a:t>
            </a:r>
            <a:r>
              <a:rPr lang="en-US" dirty="0" smtClean="0"/>
              <a:t>, </a:t>
            </a:r>
            <a:r>
              <a:rPr lang="en-US" b="1" dirty="0" smtClean="0"/>
              <a:t>NIL</a:t>
            </a:r>
            <a:r>
              <a:rPr lang="en-US" dirty="0" smtClean="0"/>
              <a:t>, a stream, or a string</a:t>
            </a:r>
          </a:p>
          <a:p>
            <a:pPr lvl="2"/>
            <a:r>
              <a:rPr lang="en-US" b="1" dirty="0" smtClean="0"/>
              <a:t>T</a:t>
            </a:r>
            <a:r>
              <a:rPr lang="en-US" dirty="0" smtClean="0"/>
              <a:t> is shorthand for the stream *STANDARD-OUTPUT*</a:t>
            </a:r>
          </a:p>
          <a:p>
            <a:pPr lvl="2"/>
            <a:r>
              <a:rPr lang="en-US" b="1" dirty="0" smtClean="0"/>
              <a:t>NIL</a:t>
            </a:r>
            <a:r>
              <a:rPr lang="en-US" dirty="0" smtClean="0"/>
              <a:t> causes </a:t>
            </a:r>
            <a:r>
              <a:rPr lang="en-US" b="1" dirty="0" smtClean="0"/>
              <a:t>FORMAT</a:t>
            </a:r>
            <a:r>
              <a:rPr lang="en-US" dirty="0" smtClean="0"/>
              <a:t> to generate its output to a string, which it then returns.</a:t>
            </a:r>
            <a:endParaRPr lang="en-US" baseline="30000" dirty="0" smtClean="0"/>
          </a:p>
          <a:p>
            <a:pPr lvl="2"/>
            <a:r>
              <a:rPr lang="en-US" dirty="0" smtClean="0"/>
              <a:t>If the destination is a stream, the output is written to the stream.</a:t>
            </a:r>
          </a:p>
          <a:p>
            <a:pPr lvl="1"/>
            <a:r>
              <a:rPr lang="en-US" dirty="0" smtClean="0"/>
              <a:t>A control string that contains literal text and embedded directives. </a:t>
            </a:r>
          </a:p>
          <a:p>
            <a:pPr lvl="1"/>
            <a:r>
              <a:rPr lang="en-US" dirty="0" smtClean="0"/>
              <a:t>Any additional arguments provide the values used by the directives in the control string that interpolate values into the output.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directives start with a tilde (~) and end with a single character that identifies the directive.</a:t>
            </a:r>
          </a:p>
          <a:p>
            <a:r>
              <a:rPr lang="en-US" dirty="0" smtClean="0"/>
              <a:t>For example, the ~$ directive is used to print floating-point values.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(format t "~$" pi) </a:t>
            </a:r>
          </a:p>
          <a:p>
            <a:r>
              <a:rPr lang="en-US" dirty="0" smtClean="0"/>
              <a:t>Some directives take prefix parameters, which are written immediately following the tilde, to control things such as how many digits to print.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(format t "~5$" pi)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~D directive used to output integers in decimal.</a:t>
            </a:r>
          </a:p>
          <a:p>
            <a:r>
              <a:rPr lang="en-US" dirty="0" smtClean="0"/>
              <a:t>The most general-purpose directive is ~A, which consumes one format argument of any type and outputs it in aesthetic (human-readable) form.</a:t>
            </a:r>
          </a:p>
          <a:p>
            <a:r>
              <a:rPr lang="en-US" dirty="0" smtClean="0"/>
              <a:t>Try the following: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(format nil "The value is: ~a" 10) 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(format nil "The value is: ~a" "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") 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(format nil "The value is: ~a" (list 1 2 3))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~% emits a newline</a:t>
            </a:r>
          </a:p>
          <a:p>
            <a:r>
              <a:rPr lang="en-US" dirty="0" smtClean="0"/>
              <a:t>~&amp; a fresh line</a:t>
            </a:r>
          </a:p>
          <a:p>
            <a:r>
              <a:rPr lang="en-US" dirty="0" smtClean="0"/>
              <a:t>The difference between the two is that ~% always emits a newline, while ~&amp; emits one only if it's not already at the beginning of a line.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have a list (1 green </a:t>
            </a:r>
            <a:r>
              <a:rPr lang="en-US" dirty="0" err="1" smtClean="0"/>
              <a:t>ribbit</a:t>
            </a:r>
            <a:r>
              <a:rPr lang="en-US" dirty="0" smtClean="0"/>
              <a:t>)  and you need to print the list like this:</a:t>
            </a:r>
          </a:p>
          <a:p>
            <a:pPr>
              <a:buNone/>
            </a:pPr>
            <a:r>
              <a:rPr lang="zh-CN" altLang="en-US" sz="2800" dirty="0" smtClean="0">
                <a:latin typeface="Courier New"/>
              </a:rPr>
              <a:t> </a:t>
            </a:r>
            <a:r>
              <a:rPr lang="en-US" altLang="zh-CN" sz="2800" dirty="0" smtClean="0">
                <a:latin typeface="Courier New"/>
              </a:rPr>
              <a:t>	</a:t>
            </a:r>
            <a:r>
              <a:rPr lang="en-US" altLang="zh-CN" sz="2000" dirty="0" smtClean="0">
                <a:latin typeface="Courier New"/>
              </a:rPr>
              <a:t> number     color     noise</a:t>
            </a:r>
            <a:endParaRPr lang="zh-CN" altLang="en-US" sz="2000" dirty="0" smtClean="0">
              <a:latin typeface="Courier New"/>
            </a:endParaRPr>
          </a:p>
          <a:p>
            <a:pPr>
              <a:buNone/>
            </a:pPr>
            <a:r>
              <a:rPr lang="zh-CN" altLang="en-US" sz="2000" dirty="0" smtClean="0">
                <a:latin typeface="Courier New"/>
              </a:rPr>
              <a:t>   </a:t>
            </a:r>
            <a:r>
              <a:rPr lang="en-US" altLang="zh-CN" sz="2000" dirty="0" smtClean="0">
                <a:latin typeface="Courier New"/>
              </a:rPr>
              <a:t>------  --------  --------</a:t>
            </a:r>
            <a:endParaRPr lang="zh-CN" altLang="en-US" sz="2000" dirty="0" smtClean="0">
              <a:latin typeface="Courier New"/>
            </a:endParaRPr>
          </a:p>
          <a:p>
            <a:pPr>
              <a:buNone/>
            </a:pPr>
            <a:r>
              <a:rPr lang="zh-CN" altLang="en-US" sz="2000" dirty="0" smtClean="0">
                <a:latin typeface="Courier New"/>
              </a:rPr>
              <a:t>        </a:t>
            </a:r>
            <a:r>
              <a:rPr lang="en-US" altLang="zh-CN" sz="2000" dirty="0" smtClean="0">
                <a:latin typeface="Courier New"/>
              </a:rPr>
              <a:t>1     green    </a:t>
            </a:r>
            <a:r>
              <a:rPr lang="en-US" altLang="zh-CN" sz="2000" dirty="0" err="1" smtClean="0">
                <a:latin typeface="Courier New"/>
              </a:rPr>
              <a:t>ribbit</a:t>
            </a:r>
            <a:endParaRPr lang="en-US" altLang="zh-CN" sz="2000" dirty="0" smtClean="0">
              <a:latin typeface="Courier New"/>
            </a:endParaRPr>
          </a:p>
          <a:p>
            <a:r>
              <a:rPr lang="en-US" sz="2000" dirty="0" smtClean="0"/>
              <a:t>The first column has a width of six; the second &amp; third columns have widths of eight. The first column is prefixed by three spaces. The columns are separated by two spaces.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setq</a:t>
            </a:r>
            <a:r>
              <a:rPr lang="en-US" dirty="0" smtClean="0"/>
              <a:t> row (list 1 'green '</a:t>
            </a:r>
            <a:r>
              <a:rPr lang="en-US" dirty="0" err="1" smtClean="0"/>
              <a:t>ribbit</a:t>
            </a:r>
            <a:r>
              <a:rPr lang="en-US" dirty="0" smtClean="0"/>
              <a:t>)) </a:t>
            </a:r>
          </a:p>
          <a:p>
            <a:r>
              <a:rPr lang="en-US" dirty="0" smtClean="0"/>
              <a:t>(format t "~&amp; ~6D ~8A ~8A" (first row) (second row) (third row))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Files and File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Lisp provides a stream abstraction for reading and writing data and an abstraction, called </a:t>
            </a:r>
            <a:r>
              <a:rPr lang="en-US" i="1" dirty="0" smtClean="0"/>
              <a:t>pathnames</a:t>
            </a:r>
            <a:r>
              <a:rPr lang="en-US" dirty="0" smtClean="0"/>
              <a:t>, for manipulating filenames in an operating system-independent way.</a:t>
            </a:r>
          </a:p>
          <a:p>
            <a:r>
              <a:rPr lang="en-US" dirty="0" smtClean="0"/>
              <a:t>Functionality unique to Lisp such as the ability to read and write s-expressions.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File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First, obtain a stream from which you can read a file's contents with the </a:t>
            </a:r>
            <a:r>
              <a:rPr lang="en-US" b="1" dirty="0" smtClean="0"/>
              <a:t>OPEN</a:t>
            </a:r>
            <a:r>
              <a:rPr lang="en-US" dirty="0" smtClean="0"/>
              <a:t> function.</a:t>
            </a:r>
          </a:p>
          <a:p>
            <a:pPr lvl="1">
              <a:buNone/>
            </a:pPr>
            <a:r>
              <a:rPr lang="en-US" dirty="0" smtClean="0"/>
              <a:t>(open "/some/file/name.txt")</a:t>
            </a:r>
          </a:p>
          <a:p>
            <a:r>
              <a:rPr lang="en-US" b="1" dirty="0" smtClean="0"/>
              <a:t>OPEN</a:t>
            </a:r>
            <a:r>
              <a:rPr lang="en-US" dirty="0" smtClean="0"/>
              <a:t> returns a character-based input stream</a:t>
            </a:r>
          </a:p>
          <a:p>
            <a:r>
              <a:rPr lang="en-US" dirty="0" smtClean="0"/>
              <a:t>Use the object returned as the first argument to any of the read functions:</a:t>
            </a:r>
          </a:p>
          <a:p>
            <a:pPr lvl="1"/>
            <a:r>
              <a:rPr lang="en-US" b="1" dirty="0" smtClean="0"/>
              <a:t>READ-CHAR</a:t>
            </a:r>
            <a:r>
              <a:rPr lang="en-US" dirty="0" smtClean="0"/>
              <a:t> reads a single character; </a:t>
            </a:r>
          </a:p>
          <a:p>
            <a:pPr lvl="1"/>
            <a:r>
              <a:rPr lang="en-US" b="1" dirty="0" smtClean="0"/>
              <a:t>READ-LINE</a:t>
            </a:r>
            <a:r>
              <a:rPr lang="en-US" dirty="0" smtClean="0"/>
              <a:t> reads a line of text, returning it as a string with the end-of-line character(s) removed; and </a:t>
            </a:r>
          </a:p>
          <a:p>
            <a:pPr lvl="1"/>
            <a:r>
              <a:rPr lang="en-US" b="1" dirty="0" smtClean="0"/>
              <a:t>READ</a:t>
            </a:r>
            <a:r>
              <a:rPr lang="en-US" dirty="0" smtClean="0"/>
              <a:t> reads a single s-expression, returning a Lisp object.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77000" y="1447800"/>
            <a:ext cx="2514600" cy="5105400"/>
          </a:xfrm>
          <a:solidFill>
            <a:srgbClr val="FFFF66"/>
          </a:solidFill>
        </p:spPr>
        <p:txBody>
          <a:bodyPr/>
          <a:lstStyle/>
          <a:p>
            <a:r>
              <a:rPr lang="en-US" sz="3600" b="1"/>
              <a:t>first</a:t>
            </a:r>
          </a:p>
          <a:p>
            <a:r>
              <a:rPr lang="en-US" sz="3600" b="1"/>
              <a:t>rest</a:t>
            </a:r>
          </a:p>
          <a:p>
            <a:r>
              <a:rPr lang="en-US" sz="3600" b="1"/>
              <a:t>function nesting</a:t>
            </a:r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0" y="0"/>
          <a:ext cx="6288088" cy="6858000"/>
        </p:xfrm>
        <a:graphic>
          <a:graphicData uri="http://schemas.openxmlformats.org/presentationml/2006/ole">
            <p:oleObj spid="_x0000_s8194" name="Photo Editor Photo" r:id="rId3" imgW="3780952" imgH="412381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800" dirty="0" smtClean="0">
                <a:latin typeface="Courier New"/>
              </a:rPr>
              <a:t>(let ((in (open "/some/file/name.txt")))</a:t>
            </a:r>
            <a:endParaRPr lang="zh-CN" altLang="en-US" sz="2800" dirty="0" smtClean="0">
              <a:latin typeface="Courier New"/>
            </a:endParaRPr>
          </a:p>
          <a:p>
            <a:pPr>
              <a:buNone/>
            </a:pPr>
            <a:r>
              <a:rPr lang="zh-CN" altLang="en-US" sz="2800" dirty="0" smtClean="0">
                <a:latin typeface="Courier New"/>
              </a:rPr>
              <a:t> </a:t>
            </a:r>
            <a:r>
              <a:rPr lang="en-US" altLang="zh-CN" sz="2800" dirty="0" smtClean="0">
                <a:latin typeface="Courier New"/>
              </a:rPr>
              <a:t>(format t "~a~%" (read-line in))</a:t>
            </a:r>
            <a:endParaRPr lang="zh-CN" altLang="en-US" sz="2800" dirty="0" smtClean="0">
              <a:latin typeface="Courier New"/>
            </a:endParaRPr>
          </a:p>
          <a:p>
            <a:pPr>
              <a:buNone/>
            </a:pPr>
            <a:r>
              <a:rPr lang="zh-CN" altLang="en-US" sz="2800" dirty="0" smtClean="0">
                <a:latin typeface="Courier New"/>
              </a:rPr>
              <a:t> </a:t>
            </a:r>
            <a:r>
              <a:rPr lang="en-US" altLang="zh-CN" sz="2800" dirty="0" smtClean="0">
                <a:latin typeface="Courier New"/>
              </a:rPr>
              <a:t>(close in))</a:t>
            </a:r>
            <a:endParaRPr lang="zh-CN" altLang="en-US" sz="2800" dirty="0" smtClean="0">
              <a:latin typeface="Courier New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prohibit error when opening a non-existing file, use the keyword argument </a:t>
            </a:r>
            <a:r>
              <a:rPr lang="en-US" altLang="zh-CN" sz="2200" dirty="0" smtClean="0">
                <a:latin typeface="Courier New"/>
              </a:rPr>
              <a:t>:if-does-not-exist </a:t>
            </a:r>
            <a:r>
              <a:rPr lang="en-US" dirty="0" smtClean="0"/>
              <a:t>to specify a different behavior.</a:t>
            </a:r>
          </a:p>
          <a:p>
            <a:r>
              <a:rPr lang="en-US" dirty="0" smtClean="0"/>
              <a:t>The three possible values are</a:t>
            </a:r>
          </a:p>
          <a:p>
            <a:pPr lvl="1"/>
            <a:r>
              <a:rPr lang="en-US" altLang="zh-CN" sz="2200" dirty="0" smtClean="0">
                <a:latin typeface="Courier New"/>
              </a:rPr>
              <a:t>:error, </a:t>
            </a:r>
            <a:r>
              <a:rPr lang="en-US" dirty="0" smtClean="0"/>
              <a:t>the default;</a:t>
            </a:r>
          </a:p>
          <a:p>
            <a:pPr lvl="1"/>
            <a:r>
              <a:rPr lang="en-US" altLang="zh-CN" sz="2200" dirty="0" smtClean="0">
                <a:latin typeface="Courier New"/>
              </a:rPr>
              <a:t>:create, </a:t>
            </a:r>
            <a:r>
              <a:rPr lang="en-US" dirty="0" smtClean="0"/>
              <a:t>which tells it to go ahead and create the file and then proceed as if it had already existed; </a:t>
            </a:r>
          </a:p>
          <a:p>
            <a:pPr lvl="1"/>
            <a:r>
              <a:rPr lang="en-US" b="1" dirty="0" smtClean="0"/>
              <a:t>NIL</a:t>
            </a:r>
            <a:r>
              <a:rPr lang="en-US" dirty="0" smtClean="0"/>
              <a:t>, which tells it to return </a:t>
            </a:r>
            <a:r>
              <a:rPr lang="en-US" b="1" dirty="0" smtClean="0"/>
              <a:t>NIL</a:t>
            </a:r>
            <a:r>
              <a:rPr lang="en-US" dirty="0" smtClean="0"/>
              <a:t> instead of a stream.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altLang="zh-CN" sz="2800" dirty="0" smtClean="0">
                <a:latin typeface="Courier New"/>
              </a:rPr>
              <a:t>(let ((in (open "/some/file/name.txt" :if-does-not-exist nil)))</a:t>
            </a:r>
            <a:endParaRPr lang="zh-CN" altLang="en-US" sz="2800" dirty="0" smtClean="0">
              <a:latin typeface="Courier New"/>
            </a:endParaRPr>
          </a:p>
          <a:p>
            <a:pPr lvl="1">
              <a:buNone/>
            </a:pPr>
            <a:r>
              <a:rPr lang="zh-CN" altLang="en-US" sz="2800" dirty="0" smtClean="0">
                <a:latin typeface="Courier New"/>
              </a:rPr>
              <a:t> </a:t>
            </a:r>
            <a:r>
              <a:rPr lang="en-US" altLang="zh-CN" sz="2800" dirty="0" smtClean="0">
                <a:latin typeface="Courier New"/>
              </a:rPr>
              <a:t>(when in</a:t>
            </a:r>
            <a:endParaRPr lang="zh-CN" altLang="en-US" sz="2800" dirty="0" smtClean="0">
              <a:latin typeface="Courier New"/>
            </a:endParaRPr>
          </a:p>
          <a:p>
            <a:pPr lvl="1">
              <a:buNone/>
            </a:pPr>
            <a:r>
              <a:rPr lang="zh-CN" altLang="en-US" sz="2800" dirty="0" smtClean="0">
                <a:latin typeface="Courier New"/>
              </a:rPr>
              <a:t>    </a:t>
            </a:r>
            <a:r>
              <a:rPr lang="en-US" altLang="zh-CN" sz="2800" dirty="0" smtClean="0">
                <a:latin typeface="Courier New"/>
              </a:rPr>
              <a:t>(format t "~a~%" (read-line in))</a:t>
            </a:r>
            <a:endParaRPr lang="zh-CN" altLang="en-US" sz="2800" dirty="0" smtClean="0">
              <a:latin typeface="Courier New"/>
            </a:endParaRPr>
          </a:p>
          <a:p>
            <a:pPr lvl="1">
              <a:buNone/>
            </a:pPr>
            <a:r>
              <a:rPr lang="zh-CN" altLang="en-US" sz="2800" dirty="0" smtClean="0">
                <a:latin typeface="Courier New"/>
              </a:rPr>
              <a:t>    </a:t>
            </a:r>
            <a:r>
              <a:rPr lang="en-US" altLang="zh-CN" sz="2800" dirty="0" smtClean="0">
                <a:latin typeface="Courier New"/>
              </a:rPr>
              <a:t>(close in)))</a:t>
            </a:r>
            <a:endParaRPr lang="en-US" altLang="zh-CN" sz="4000" dirty="0" smtClean="0">
              <a:latin typeface="Times New Roman"/>
            </a:endParaRPr>
          </a:p>
          <a:p>
            <a:pPr lvl="1">
              <a:buNone/>
            </a:pPr>
            <a:endParaRPr lang="en-US" altLang="zh-CN" sz="4000" dirty="0" smtClean="0">
              <a:latin typeface="Times New Roman"/>
            </a:endParaRPr>
          </a:p>
          <a:p>
            <a:pPr lvl="1">
              <a:buNone/>
            </a:pPr>
            <a:endParaRPr lang="zh-CN" altLang="en-US" sz="2800" dirty="0" smtClean="0">
              <a:latin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reading functions all take an optional argument.</a:t>
            </a:r>
          </a:p>
          <a:p>
            <a:pPr lvl="1"/>
            <a:r>
              <a:rPr lang="en-US" altLang="zh-CN" sz="3400" dirty="0" smtClean="0">
                <a:latin typeface="Times New Roman"/>
              </a:rPr>
              <a:t>True (default): </a:t>
            </a:r>
            <a:r>
              <a:rPr lang="en-US" sz="3600" dirty="0" smtClean="0"/>
              <a:t>signal an error if they're called at the end of the file</a:t>
            </a:r>
          </a:p>
          <a:p>
            <a:pPr lvl="1"/>
            <a:r>
              <a:rPr lang="en-US" sz="3600" b="1" dirty="0" smtClean="0"/>
              <a:t>NIL</a:t>
            </a:r>
            <a:r>
              <a:rPr lang="en-US" altLang="zh-CN" sz="3600" dirty="0" smtClean="0">
                <a:latin typeface="Times New Roman"/>
              </a:rPr>
              <a:t>: </a:t>
            </a:r>
            <a:r>
              <a:rPr lang="en-US" sz="3600" dirty="0" smtClean="0"/>
              <a:t>return the value of their third argument, which defaults to </a:t>
            </a:r>
            <a:r>
              <a:rPr lang="en-US" sz="3600" b="1" dirty="0" smtClean="0"/>
              <a:t>NIL</a:t>
            </a:r>
            <a:endParaRPr lang="zh-CN" altLang="en-US" sz="3400" dirty="0" smtClean="0">
              <a:latin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400" dirty="0" smtClean="0">
                <a:latin typeface="Courier New"/>
              </a:rPr>
              <a:t>(let ((in (open "/some/file/name.txt" :if-does-not-exist nil)))</a:t>
            </a:r>
            <a:endParaRPr lang="zh-CN" altLang="en-US" sz="2400" dirty="0" smtClean="0">
              <a:latin typeface="Courier New"/>
            </a:endParaRPr>
          </a:p>
          <a:p>
            <a:pPr>
              <a:buNone/>
            </a:pPr>
            <a:r>
              <a:rPr lang="zh-CN" altLang="en-US" sz="2400" dirty="0" smtClean="0">
                <a:latin typeface="Courier New"/>
              </a:rPr>
              <a:t> </a:t>
            </a:r>
            <a:r>
              <a:rPr lang="en-US" altLang="zh-CN" sz="2400" dirty="0" smtClean="0">
                <a:latin typeface="Courier New"/>
              </a:rPr>
              <a:t>(when in</a:t>
            </a:r>
            <a:endParaRPr lang="zh-CN" altLang="en-US" sz="2400" dirty="0" smtClean="0">
              <a:latin typeface="Courier New"/>
            </a:endParaRPr>
          </a:p>
          <a:p>
            <a:pPr>
              <a:buNone/>
            </a:pPr>
            <a:r>
              <a:rPr lang="zh-CN" altLang="en-US" sz="2400" dirty="0" smtClean="0">
                <a:latin typeface="Courier New"/>
              </a:rPr>
              <a:t>    </a:t>
            </a:r>
            <a:r>
              <a:rPr lang="en-US" altLang="zh-CN" sz="2400" dirty="0" smtClean="0">
                <a:latin typeface="Courier New"/>
              </a:rPr>
              <a:t>(loop for line = (read-line in nil)</a:t>
            </a:r>
            <a:endParaRPr lang="zh-CN" altLang="en-US" sz="2400" dirty="0" smtClean="0">
              <a:latin typeface="Courier New"/>
            </a:endParaRPr>
          </a:p>
          <a:p>
            <a:pPr>
              <a:buNone/>
            </a:pPr>
            <a:r>
              <a:rPr lang="zh-CN" altLang="en-US" sz="2400" dirty="0" smtClean="0">
                <a:latin typeface="Courier New"/>
              </a:rPr>
              <a:t>         </a:t>
            </a:r>
            <a:r>
              <a:rPr lang="en-US" altLang="zh-CN" sz="2400" dirty="0" smtClean="0">
                <a:latin typeface="Courier New"/>
              </a:rPr>
              <a:t>while line do (format t "~a~%" line))</a:t>
            </a:r>
            <a:endParaRPr lang="zh-CN" altLang="en-US" sz="2400" dirty="0" smtClean="0">
              <a:latin typeface="Courier New"/>
            </a:endParaRPr>
          </a:p>
          <a:p>
            <a:pPr>
              <a:buNone/>
            </a:pPr>
            <a:r>
              <a:rPr lang="zh-CN" altLang="en-US" sz="2400" dirty="0" smtClean="0">
                <a:latin typeface="Courier New"/>
              </a:rPr>
              <a:t>    </a:t>
            </a:r>
            <a:r>
              <a:rPr lang="en-US" altLang="zh-CN" sz="2400" dirty="0" smtClean="0">
                <a:latin typeface="Courier New"/>
              </a:rPr>
              <a:t>(close in)))</a:t>
            </a:r>
            <a:endParaRPr lang="zh-CN" altLang="en-US" sz="2400" dirty="0" smtClean="0">
              <a:latin typeface="Courier New"/>
            </a:endParaRPr>
          </a:p>
          <a:p>
            <a:pPr>
              <a:buNone/>
            </a:pPr>
            <a:endParaRPr lang="zh-CN" altLang="en-US" sz="3200" dirty="0" smtClean="0">
              <a:latin typeface="Times New Roman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Need an output stream, which can be obtained by calling </a:t>
            </a:r>
            <a:r>
              <a:rPr lang="en-US" b="1" dirty="0" smtClean="0"/>
              <a:t>OPEN</a:t>
            </a:r>
            <a:r>
              <a:rPr lang="en-US" dirty="0" smtClean="0"/>
              <a:t> with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:direction </a:t>
            </a:r>
            <a:r>
              <a:rPr lang="en-US" dirty="0" smtClean="0"/>
              <a:t>keyword argument of 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OPEN</a:t>
            </a:r>
            <a:r>
              <a:rPr lang="en-US" dirty="0" smtClean="0"/>
              <a:t> assumes the file shouldn't already exist and will signal an error if it does.</a:t>
            </a:r>
          </a:p>
          <a:p>
            <a:r>
              <a:rPr lang="en-US" dirty="0" smtClean="0"/>
              <a:t>Use 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if-exists</a:t>
            </a:r>
            <a:r>
              <a:rPr lang="en-US" dirty="0" smtClean="0"/>
              <a:t> keyword argument to change that:</a:t>
            </a:r>
          </a:p>
          <a:p>
            <a:pPr lvl="1"/>
            <a:r>
              <a:rPr lang="en-US" dirty="0" smtClean="0"/>
              <a:t>: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supersede</a:t>
            </a:r>
            <a:r>
              <a:rPr lang="en-US" dirty="0" smtClean="0"/>
              <a:t> tells </a:t>
            </a:r>
            <a:r>
              <a:rPr lang="en-US" b="1" dirty="0" smtClean="0"/>
              <a:t>OPEN</a:t>
            </a:r>
            <a:r>
              <a:rPr lang="en-US" dirty="0" smtClean="0"/>
              <a:t> to replace the existing file.</a:t>
            </a:r>
          </a:p>
          <a:p>
            <a:pPr lvl="1"/>
            <a:r>
              <a:rPr lang="en-US" dirty="0" smtClean="0"/>
              <a:t>: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append</a:t>
            </a:r>
            <a:r>
              <a:rPr lang="en-US" dirty="0" smtClean="0"/>
              <a:t> causes </a:t>
            </a:r>
            <a:r>
              <a:rPr lang="en-US" b="1" dirty="0" smtClean="0"/>
              <a:t>OPEN</a:t>
            </a:r>
            <a:r>
              <a:rPr lang="en-US" dirty="0" smtClean="0"/>
              <a:t> to open the existing file such that new data will be written at the end of the file.</a:t>
            </a:r>
          </a:p>
          <a:p>
            <a:pPr lvl="1"/>
            <a:r>
              <a:rPr lang="en-US" dirty="0" smtClean="0"/>
              <a:t>: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overwrite</a:t>
            </a:r>
            <a:r>
              <a:rPr lang="en-US" dirty="0" smtClean="0"/>
              <a:t> returns a stream that will overwrite existing data starting from the beginning of the file. </a:t>
            </a:r>
          </a:p>
          <a:p>
            <a:pPr lvl="1"/>
            <a:r>
              <a:rPr lang="en-US" b="1" dirty="0" smtClean="0"/>
              <a:t>NIL</a:t>
            </a:r>
            <a:r>
              <a:rPr lang="en-US" dirty="0" smtClean="0"/>
              <a:t> will cause </a:t>
            </a:r>
            <a:r>
              <a:rPr lang="en-US" b="1" dirty="0" smtClean="0"/>
              <a:t>OPEN</a:t>
            </a:r>
            <a:r>
              <a:rPr lang="en-US" dirty="0" smtClean="0"/>
              <a:t> to return </a:t>
            </a:r>
            <a:r>
              <a:rPr lang="en-US" b="1" dirty="0" smtClean="0"/>
              <a:t>NIL</a:t>
            </a:r>
            <a:r>
              <a:rPr lang="en-US" dirty="0" smtClean="0"/>
              <a:t> instead of a stream if the file already exists.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(open "/some/file/name.txt" :direction :output :if-exists :supersede)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Data-writing functions:</a:t>
            </a:r>
          </a:p>
          <a:p>
            <a:pPr lvl="1"/>
            <a:r>
              <a:rPr lang="en-US" sz="2000" b="1" dirty="0" smtClean="0"/>
              <a:t>WRITE-CHAR</a:t>
            </a:r>
            <a:r>
              <a:rPr lang="en-US" sz="2000" dirty="0" smtClean="0"/>
              <a:t> writes a single character to the stream. </a:t>
            </a:r>
          </a:p>
          <a:p>
            <a:pPr lvl="1"/>
            <a:r>
              <a:rPr lang="en-US" sz="2000" b="1" dirty="0" smtClean="0"/>
              <a:t>WRITE-LINE</a:t>
            </a:r>
            <a:r>
              <a:rPr lang="en-US" sz="2000" dirty="0" smtClean="0"/>
              <a:t> writes a string followed by a newline, which will be output as the appropriate end-of-line character or characters for the platform. </a:t>
            </a:r>
          </a:p>
          <a:p>
            <a:pPr lvl="1"/>
            <a:r>
              <a:rPr lang="en-US" sz="2000" b="1" dirty="0" smtClean="0"/>
              <a:t>WRITE-STRING</a:t>
            </a:r>
            <a:r>
              <a:rPr lang="en-US" sz="2000" dirty="0" smtClean="0"/>
              <a:t>, writes a string without adding any end-of-line characters.</a:t>
            </a:r>
          </a:p>
          <a:p>
            <a:r>
              <a:rPr lang="en-US" sz="2200" dirty="0" smtClean="0"/>
              <a:t>Two different functions can print just a newline: </a:t>
            </a:r>
          </a:p>
          <a:p>
            <a:pPr lvl="1"/>
            <a:r>
              <a:rPr lang="en-US" sz="2000" b="1" dirty="0" smtClean="0"/>
              <a:t>TERPRI</a:t>
            </a:r>
            <a:r>
              <a:rPr lang="en-US" sz="2000" dirty="0" smtClean="0"/>
              <a:t>—short for "terminate print"—unconditionally prints a newline character, and </a:t>
            </a:r>
          </a:p>
          <a:p>
            <a:pPr lvl="1"/>
            <a:r>
              <a:rPr lang="en-US" sz="2000" b="1" dirty="0" smtClean="0"/>
              <a:t>FRESH-LINE</a:t>
            </a:r>
            <a:r>
              <a:rPr lang="en-US" sz="2000" dirty="0" smtClean="0"/>
              <a:t> prints a newline character unless the stream is at the beginning of a line. </a:t>
            </a:r>
            <a:r>
              <a:rPr lang="en-US" sz="2000" b="1" dirty="0" smtClean="0"/>
              <a:t>FRESH-LINE</a:t>
            </a:r>
            <a:r>
              <a:rPr lang="en-US" sz="2000" dirty="0" smtClean="0"/>
              <a:t> is handy when you want to avoid spurious blank lines in textual output generated by different functions called in sequence.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It's important to close files when you're done with them, because file handles tend to be a scarce resource.</a:t>
            </a:r>
          </a:p>
          <a:p>
            <a:pPr>
              <a:buNone/>
            </a:pPr>
            <a:r>
              <a:rPr lang="en-US" altLang="zh-CN" sz="2400" dirty="0" smtClean="0">
                <a:latin typeface="Courier New"/>
              </a:rPr>
              <a:t>(let ((stream (open "/some/file/name.txt")))</a:t>
            </a:r>
            <a:endParaRPr lang="zh-CN" altLang="en-US" sz="2400" dirty="0" smtClean="0">
              <a:latin typeface="Courier New"/>
            </a:endParaRPr>
          </a:p>
          <a:p>
            <a:pPr>
              <a:buNone/>
            </a:pPr>
            <a:r>
              <a:rPr lang="zh-CN" altLang="en-US" sz="2400" dirty="0" smtClean="0">
                <a:latin typeface="Courier New"/>
              </a:rPr>
              <a:t> </a:t>
            </a:r>
            <a:r>
              <a:rPr lang="en-US" altLang="zh-CN" sz="2400" dirty="0" smtClean="0">
                <a:latin typeface="Courier New"/>
              </a:rPr>
              <a:t>;; do stuff with stream</a:t>
            </a:r>
            <a:endParaRPr lang="zh-CN" altLang="en-US" sz="2400" dirty="0" smtClean="0">
              <a:latin typeface="Courier New"/>
            </a:endParaRPr>
          </a:p>
          <a:p>
            <a:pPr>
              <a:buNone/>
            </a:pPr>
            <a:r>
              <a:rPr lang="zh-CN" altLang="en-US" sz="2400" dirty="0" smtClean="0">
                <a:latin typeface="Courier New"/>
              </a:rPr>
              <a:t> </a:t>
            </a:r>
            <a:r>
              <a:rPr lang="en-US" altLang="zh-CN" sz="2400" b="1" dirty="0" smtClean="0">
                <a:latin typeface="Courier New"/>
              </a:rPr>
              <a:t>(close stream) </a:t>
            </a:r>
            <a:r>
              <a:rPr lang="en-US" altLang="zh-CN" sz="2400" dirty="0" smtClean="0">
                <a:latin typeface="Courier New"/>
              </a:rPr>
              <a:t>)</a:t>
            </a:r>
          </a:p>
          <a:p>
            <a:r>
              <a:rPr lang="en-US" altLang="zh-CN" dirty="0" smtClean="0"/>
              <a:t>Problems...</a:t>
            </a:r>
          </a:p>
          <a:p>
            <a:pPr lvl="1"/>
            <a:r>
              <a:rPr lang="en-US" altLang="zh-CN" sz="2600" dirty="0" smtClean="0"/>
              <a:t>What if you forget to close an opened file?</a:t>
            </a:r>
          </a:p>
          <a:p>
            <a:pPr lvl="1"/>
            <a:r>
              <a:rPr lang="en-US" altLang="zh-CN" sz="2600" dirty="0" smtClean="0"/>
              <a:t>What if </a:t>
            </a:r>
            <a:r>
              <a:rPr lang="en-US" altLang="zh-CN" sz="2800" dirty="0" smtClean="0">
                <a:latin typeface="Courier New"/>
              </a:rPr>
              <a:t>close</a:t>
            </a:r>
            <a:r>
              <a:rPr lang="en-US" altLang="zh-CN" sz="2800" b="1" dirty="0" smtClean="0">
                <a:latin typeface="Courier New"/>
              </a:rPr>
              <a:t> </a:t>
            </a:r>
            <a:r>
              <a:rPr lang="en-US" altLang="zh-CN" sz="2600" dirty="0" smtClean="0"/>
              <a:t>has no chance to execute?</a:t>
            </a:r>
            <a:endParaRPr lang="zh-CN" alt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safer solution in Lisp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WITH-OPEN-FILE</a:t>
            </a:r>
          </a:p>
          <a:p>
            <a:pPr lvl="1">
              <a:buNone/>
            </a:pPr>
            <a:r>
              <a:rPr lang="en-US" altLang="zh-CN" dirty="0" smtClean="0">
                <a:latin typeface="Courier New"/>
              </a:rPr>
              <a:t>(with-open-file (stream-</a:t>
            </a:r>
            <a:r>
              <a:rPr lang="en-US" altLang="zh-CN" dirty="0" err="1" smtClean="0">
                <a:latin typeface="Courier New"/>
              </a:rPr>
              <a:t>var</a:t>
            </a:r>
            <a:r>
              <a:rPr lang="en-US" altLang="zh-CN" dirty="0" smtClean="0">
                <a:latin typeface="Courier New"/>
              </a:rPr>
              <a:t> open-arguments)</a:t>
            </a:r>
            <a:endParaRPr lang="zh-CN" altLang="en-US" dirty="0" smtClean="0">
              <a:latin typeface="Courier New"/>
            </a:endParaRPr>
          </a:p>
          <a:p>
            <a:pPr lvl="1">
              <a:buNone/>
            </a:pPr>
            <a:r>
              <a:rPr lang="zh-CN" altLang="en-US" dirty="0" smtClean="0">
                <a:latin typeface="Courier New"/>
              </a:rPr>
              <a:t> </a:t>
            </a:r>
            <a:r>
              <a:rPr lang="en-US" altLang="zh-CN" dirty="0" smtClean="0">
                <a:latin typeface="Courier New"/>
              </a:rPr>
              <a:t>body-forms)</a:t>
            </a:r>
          </a:p>
          <a:p>
            <a:r>
              <a:rPr lang="en-US" b="1" dirty="0" smtClean="0"/>
              <a:t>WITH-OPEN-FILE</a:t>
            </a:r>
            <a:r>
              <a:rPr lang="en-US" dirty="0" smtClean="0"/>
              <a:t> ensures the stream in stream-</a:t>
            </a:r>
            <a:r>
              <a:rPr lang="en-US" dirty="0" err="1" smtClean="0"/>
              <a:t>var</a:t>
            </a:r>
            <a:r>
              <a:rPr lang="en-US" dirty="0" smtClean="0"/>
              <a:t> is closed before the </a:t>
            </a:r>
            <a:r>
              <a:rPr lang="en-US" b="1" dirty="0" smtClean="0"/>
              <a:t>WITH-OPEN-FILE</a:t>
            </a:r>
            <a:r>
              <a:rPr lang="en-US" dirty="0" smtClean="0"/>
              <a:t> form returns.</a:t>
            </a:r>
          </a:p>
          <a:p>
            <a:endParaRPr lang="zh-CN" altLang="en-US" sz="3600" dirty="0" smtClean="0">
              <a:latin typeface="Times New Roman"/>
            </a:endParaRP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600" dirty="0" smtClean="0">
                <a:latin typeface="Times New Roman"/>
              </a:rPr>
              <a:t>To read from a file:</a:t>
            </a:r>
          </a:p>
          <a:p>
            <a:pPr lvl="1">
              <a:buNone/>
            </a:pPr>
            <a:r>
              <a:rPr lang="en-US" altLang="zh-CN" sz="2200" dirty="0" smtClean="0">
                <a:latin typeface="Courier New"/>
              </a:rPr>
              <a:t>(with-open-file (stream "/some/file/name.txt")</a:t>
            </a:r>
            <a:endParaRPr lang="zh-CN" altLang="en-US" sz="2200" dirty="0" smtClean="0">
              <a:latin typeface="Courier New"/>
            </a:endParaRPr>
          </a:p>
          <a:p>
            <a:pPr lvl="1">
              <a:buNone/>
            </a:pPr>
            <a:r>
              <a:rPr lang="zh-CN" altLang="en-US" sz="2200" dirty="0" smtClean="0">
                <a:latin typeface="Courier New"/>
              </a:rPr>
              <a:t> </a:t>
            </a:r>
            <a:r>
              <a:rPr lang="en-US" altLang="zh-CN" sz="2200" dirty="0" smtClean="0">
                <a:latin typeface="Courier New"/>
              </a:rPr>
              <a:t>(format t "~a~%" (read-line stream)))</a:t>
            </a:r>
            <a:endParaRPr lang="zh-CN" altLang="en-US" sz="2200" dirty="0" smtClean="0">
              <a:latin typeface="Courier New"/>
            </a:endParaRPr>
          </a:p>
          <a:p>
            <a:r>
              <a:rPr lang="en-US" altLang="zh-CN" sz="3600" dirty="0" smtClean="0">
                <a:latin typeface="Times New Roman"/>
              </a:rPr>
              <a:t>To create a new file:</a:t>
            </a:r>
          </a:p>
          <a:p>
            <a:pPr lvl="1">
              <a:buNone/>
            </a:pPr>
            <a:r>
              <a:rPr lang="en-US" altLang="zh-CN" dirty="0" smtClean="0">
                <a:latin typeface="Courier New"/>
              </a:rPr>
              <a:t>(with-open-file (stream "/some/file/name.txt" :direction :output)</a:t>
            </a:r>
            <a:endParaRPr lang="zh-CN" altLang="en-US" dirty="0" smtClean="0">
              <a:latin typeface="Courier New"/>
            </a:endParaRPr>
          </a:p>
          <a:p>
            <a:pPr lvl="1">
              <a:buNone/>
            </a:pPr>
            <a:r>
              <a:rPr lang="zh-CN" altLang="en-US" dirty="0" smtClean="0">
                <a:latin typeface="Courier New"/>
              </a:rPr>
              <a:t> </a:t>
            </a:r>
            <a:r>
              <a:rPr lang="en-US" altLang="zh-CN" dirty="0" smtClean="0">
                <a:latin typeface="Courier New"/>
              </a:rPr>
              <a:t>(format stream "Some text."))</a:t>
            </a:r>
            <a:endParaRPr lang="zh-CN" altLang="en-US" sz="3600" dirty="0" smtClean="0">
              <a:latin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38800" y="609600"/>
            <a:ext cx="2667000" cy="5181600"/>
          </a:xfrm>
          <a:solidFill>
            <a:srgbClr val="FFFF66"/>
          </a:solidFill>
        </p:spPr>
        <p:txBody>
          <a:bodyPr>
            <a:normAutofit lnSpcReduction="10000"/>
          </a:bodyPr>
          <a:lstStyle/>
          <a:p>
            <a:r>
              <a:rPr lang="en-US" sz="3600" b="1"/>
              <a:t>car</a:t>
            </a:r>
          </a:p>
          <a:p>
            <a:r>
              <a:rPr lang="en-US" sz="3600" b="1"/>
              <a:t>cdr</a:t>
            </a:r>
          </a:p>
          <a:p>
            <a:r>
              <a:rPr lang="en-US" sz="3600" b="1"/>
              <a:t>cadr</a:t>
            </a:r>
          </a:p>
          <a:p>
            <a:r>
              <a:rPr lang="en-US" sz="3600" b="1"/>
              <a:t>caddr</a:t>
            </a:r>
          </a:p>
          <a:p>
            <a:r>
              <a:rPr lang="en-US" sz="3600" b="1"/>
              <a:t>nthcdr</a:t>
            </a:r>
          </a:p>
          <a:p>
            <a:r>
              <a:rPr lang="en-US" sz="3600" b="1"/>
              <a:t>butlast</a:t>
            </a:r>
          </a:p>
          <a:p>
            <a:r>
              <a:rPr lang="en-US" sz="3600" b="1"/>
              <a:t>cons</a:t>
            </a:r>
          </a:p>
          <a:p>
            <a:r>
              <a:rPr lang="en-US" sz="3600" b="1"/>
              <a:t>append</a:t>
            </a:r>
          </a:p>
        </p:txBody>
      </p:sp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0" y="0"/>
          <a:ext cx="4740275" cy="6858000"/>
        </p:xfrm>
        <a:graphic>
          <a:graphicData uri="http://schemas.openxmlformats.org/presentationml/2006/ole">
            <p:oleObj spid="_x0000_s9218" name="Photo Editor Photo" r:id="rId3" imgW="3666667" imgH="530476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source program file of Lisp or other languages on your VM.</a:t>
            </a:r>
          </a:p>
          <a:p>
            <a:r>
              <a:rPr lang="en-US" dirty="0" smtClean="0"/>
              <a:t>Write a Lisp program to print the content of the source file.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Compositions of car and </a:t>
            </a:r>
            <a:r>
              <a:rPr lang="en-US" dirty="0" err="1" smtClean="0"/>
              <a:t>cdr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2514600"/>
          <a:ext cx="6096000" cy="1828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This place ...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Is equivalent to this place ...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(caar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(car (car x))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(cadr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(car (cdr x))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(cdar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(cdr (car x))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(cddr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cdr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cdr</a:t>
                      </a:r>
                      <a:r>
                        <a:rPr lang="en-US" dirty="0"/>
                        <a:t> x</a:t>
                      </a:r>
                      <a:r>
                        <a:rPr lang="en-US" dirty="0" smtClean="0"/>
                        <a:t>))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62600" y="1447800"/>
            <a:ext cx="3581400" cy="2209800"/>
          </a:xfrm>
          <a:solidFill>
            <a:srgbClr val="FFFF66"/>
          </a:solidFill>
        </p:spPr>
        <p:txBody>
          <a:bodyPr/>
          <a:lstStyle/>
          <a:p>
            <a:r>
              <a:rPr lang="en-US" sz="3600" b="1"/>
              <a:t>Basic expression evaluation</a:t>
            </a:r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0" y="0"/>
          <a:ext cx="5373688" cy="6858000"/>
        </p:xfrm>
        <a:graphic>
          <a:graphicData uri="http://schemas.openxmlformats.org/presentationml/2006/ole">
            <p:oleObj spid="_x0000_s11266" name="Photo Editor Photo" r:id="rId3" imgW="3895238" imgH="49714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1480</TotalTime>
  <Words>3633</Words>
  <Application>Microsoft Office PowerPoint</Application>
  <PresentationFormat>On-screen Show (4:3)</PresentationFormat>
  <Paragraphs>534</Paragraphs>
  <Slides>70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2" baseType="lpstr">
      <vt:lpstr>Flow</vt:lpstr>
      <vt:lpstr>Photo Editor Photo</vt:lpstr>
      <vt:lpstr>LISP</vt:lpstr>
      <vt:lpstr>Last week</vt:lpstr>
      <vt:lpstr>Slide 3</vt:lpstr>
      <vt:lpstr>Slide 4</vt:lpstr>
      <vt:lpstr>First Lisp program</vt:lpstr>
      <vt:lpstr>Slide 6</vt:lpstr>
      <vt:lpstr>Slide 7</vt:lpstr>
      <vt:lpstr>Compositions of car and cdr</vt:lpstr>
      <vt:lpstr>Slide 9</vt:lpstr>
      <vt:lpstr>Slide 10</vt:lpstr>
      <vt:lpstr>Slide 11</vt:lpstr>
      <vt:lpstr>Slide 12</vt:lpstr>
      <vt:lpstr>Defining New Functions</vt:lpstr>
      <vt:lpstr>Optional Parameters</vt:lpstr>
      <vt:lpstr>Non-NIL default value</vt:lpstr>
      <vt:lpstr>Slide 16</vt:lpstr>
      <vt:lpstr>Rest Parameters</vt:lpstr>
      <vt:lpstr>Keyword Parameters</vt:lpstr>
      <vt:lpstr>Slide 19</vt:lpstr>
      <vt:lpstr>Slide 20</vt:lpstr>
      <vt:lpstr>Function Return Values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Activity</vt:lpstr>
      <vt:lpstr>Slide 33</vt:lpstr>
      <vt:lpstr>Slide 34</vt:lpstr>
      <vt:lpstr>if statement</vt:lpstr>
      <vt:lpstr>Logical operators</vt:lpstr>
      <vt:lpstr>Recursion</vt:lpstr>
      <vt:lpstr>Variable</vt:lpstr>
      <vt:lpstr>Introducing variables</vt:lpstr>
      <vt:lpstr>Nested bindings</vt:lpstr>
      <vt:lpstr>Binding forms</vt:lpstr>
      <vt:lpstr>LET*</vt:lpstr>
      <vt:lpstr>Global variables</vt:lpstr>
      <vt:lpstr>Other data structures</vt:lpstr>
      <vt:lpstr>Vector</vt:lpstr>
      <vt:lpstr>Vector</vt:lpstr>
      <vt:lpstr>Slide 47</vt:lpstr>
      <vt:lpstr>Vector</vt:lpstr>
      <vt:lpstr>Activity</vt:lpstr>
      <vt:lpstr>Slide 50</vt:lpstr>
      <vt:lpstr>Lisp input/output</vt:lpstr>
      <vt:lpstr>The FORMAT Function</vt:lpstr>
      <vt:lpstr>FORMAT Directives</vt:lpstr>
      <vt:lpstr>Slide 54</vt:lpstr>
      <vt:lpstr>Slide 55</vt:lpstr>
      <vt:lpstr>Activity</vt:lpstr>
      <vt:lpstr>Slide 57</vt:lpstr>
      <vt:lpstr>Files and File I/O</vt:lpstr>
      <vt:lpstr>Reading File Data</vt:lpstr>
      <vt:lpstr>Slide 60</vt:lpstr>
      <vt:lpstr>Slide 61</vt:lpstr>
      <vt:lpstr>Slide 62</vt:lpstr>
      <vt:lpstr>Slide 63</vt:lpstr>
      <vt:lpstr>Slide 64</vt:lpstr>
      <vt:lpstr>File Output</vt:lpstr>
      <vt:lpstr>File Output</vt:lpstr>
      <vt:lpstr>Closing Files</vt:lpstr>
      <vt:lpstr>A safer solution in Lisp</vt:lpstr>
      <vt:lpstr>Examples:</vt:lpstr>
      <vt:lpstr>Activity</vt:lpstr>
    </vt:vector>
  </TitlesOfParts>
  <Company>Franklin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</dc:title>
  <dc:creator>Franklin University</dc:creator>
  <cp:lastModifiedBy>Chunbo Chu</cp:lastModifiedBy>
  <cp:revision>213</cp:revision>
  <dcterms:created xsi:type="dcterms:W3CDTF">2009-07-09T05:31:42Z</dcterms:created>
  <dcterms:modified xsi:type="dcterms:W3CDTF">2009-07-17T15:48:37Z</dcterms:modified>
</cp:coreProperties>
</file>