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54"/>
  </p:notesMasterIdLst>
  <p:handoutMasterIdLst>
    <p:handoutMasterId r:id="rId55"/>
  </p:handoutMasterIdLst>
  <p:sldIdLst>
    <p:sldId id="256" r:id="rId2"/>
    <p:sldId id="257" r:id="rId3"/>
    <p:sldId id="258" r:id="rId4"/>
    <p:sldId id="280" r:id="rId5"/>
    <p:sldId id="288" r:id="rId6"/>
    <p:sldId id="296" r:id="rId7"/>
    <p:sldId id="313" r:id="rId8"/>
    <p:sldId id="289" r:id="rId9"/>
    <p:sldId id="297" r:id="rId10"/>
    <p:sldId id="295" r:id="rId11"/>
    <p:sldId id="314" r:id="rId12"/>
    <p:sldId id="312" r:id="rId13"/>
    <p:sldId id="315" r:id="rId14"/>
    <p:sldId id="299" r:id="rId15"/>
    <p:sldId id="300" r:id="rId16"/>
    <p:sldId id="302" r:id="rId17"/>
    <p:sldId id="262" r:id="rId18"/>
    <p:sldId id="264" r:id="rId19"/>
    <p:sldId id="303" r:id="rId20"/>
    <p:sldId id="304" r:id="rId21"/>
    <p:sldId id="305" r:id="rId22"/>
    <p:sldId id="342" r:id="rId23"/>
    <p:sldId id="343" r:id="rId24"/>
    <p:sldId id="267" r:id="rId25"/>
    <p:sldId id="268" r:id="rId26"/>
    <p:sldId id="318" r:id="rId27"/>
    <p:sldId id="319" r:id="rId28"/>
    <p:sldId id="320" r:id="rId29"/>
    <p:sldId id="306" r:id="rId30"/>
    <p:sldId id="322" r:id="rId31"/>
    <p:sldId id="323" r:id="rId32"/>
    <p:sldId id="324" r:id="rId33"/>
    <p:sldId id="337" r:id="rId34"/>
    <p:sldId id="338" r:id="rId35"/>
    <p:sldId id="325" r:id="rId36"/>
    <p:sldId id="326" r:id="rId37"/>
    <p:sldId id="327" r:id="rId38"/>
    <p:sldId id="328" r:id="rId39"/>
    <p:sldId id="329" r:id="rId40"/>
    <p:sldId id="330" r:id="rId41"/>
    <p:sldId id="331" r:id="rId42"/>
    <p:sldId id="332" r:id="rId43"/>
    <p:sldId id="333" r:id="rId44"/>
    <p:sldId id="334" r:id="rId45"/>
    <p:sldId id="335" r:id="rId46"/>
    <p:sldId id="336" r:id="rId47"/>
    <p:sldId id="310" r:id="rId48"/>
    <p:sldId id="266" r:id="rId49"/>
    <p:sldId id="271" r:id="rId50"/>
    <p:sldId id="272" r:id="rId51"/>
    <p:sldId id="273" r:id="rId52"/>
    <p:sldId id="301" r:id="rId53"/>
  </p:sldIdLst>
  <p:sldSz cx="9144000" cy="6858000" type="screen4x3"/>
  <p:notesSz cx="6873875" cy="9713913"/>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CC66FF"/>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1" autoAdjust="0"/>
    <p:restoredTop sz="76914" autoAdjust="0"/>
  </p:normalViewPr>
  <p:slideViewPr>
    <p:cSldViewPr>
      <p:cViewPr varScale="1">
        <p:scale>
          <a:sx n="56" d="100"/>
          <a:sy n="56" d="100"/>
        </p:scale>
        <p:origin x="-9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64"/>
    </p:cViewPr>
  </p:sorterViewPr>
  <p:notesViewPr>
    <p:cSldViewPr>
      <p:cViewPr varScale="1">
        <p:scale>
          <a:sx n="61" d="100"/>
          <a:sy n="61" d="100"/>
        </p:scale>
        <p:origin x="-1608" y="-72"/>
      </p:cViewPr>
      <p:guideLst>
        <p:guide orient="horz" pos="3059"/>
        <p:guide pos="2165"/>
      </p:guideLst>
    </p:cSldViewPr>
  </p:notesViewPr>
  <p:gridSpacing cx="36868100" cy="368681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defTabSz="947738">
              <a:defRPr sz="1200" smtClean="0"/>
            </a:lvl1pPr>
          </a:lstStyle>
          <a:p>
            <a:pPr>
              <a:defRPr/>
            </a:pPr>
            <a:endParaRPr lang="en-US" altLang="zh-TW"/>
          </a:p>
        </p:txBody>
      </p:sp>
      <p:sp>
        <p:nvSpPr>
          <p:cNvPr id="94211" name="Rectangle 3"/>
          <p:cNvSpPr>
            <a:spLocks noGrp="1" noChangeArrowheads="1"/>
          </p:cNvSpPr>
          <p:nvPr>
            <p:ph type="dt" sz="quarter" idx="1"/>
          </p:nvPr>
        </p:nvSpPr>
        <p:spPr bwMode="auto">
          <a:xfrm>
            <a:off x="3894138"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algn="r" defTabSz="947738">
              <a:defRPr sz="1200" smtClean="0"/>
            </a:lvl1pPr>
          </a:lstStyle>
          <a:p>
            <a:pPr>
              <a:defRPr/>
            </a:pPr>
            <a:endParaRPr lang="en-US" altLang="zh-TW"/>
          </a:p>
        </p:txBody>
      </p:sp>
      <p:sp>
        <p:nvSpPr>
          <p:cNvPr id="94212" name="Rectangle 4"/>
          <p:cNvSpPr>
            <a:spLocks noGrp="1" noChangeArrowheads="1"/>
          </p:cNvSpPr>
          <p:nvPr>
            <p:ph type="ftr" sz="quarter" idx="2"/>
          </p:nvPr>
        </p:nvSpPr>
        <p:spPr bwMode="auto">
          <a:xfrm>
            <a:off x="0"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defTabSz="947738">
              <a:defRPr sz="1200" smtClean="0"/>
            </a:lvl1pPr>
          </a:lstStyle>
          <a:p>
            <a:pPr>
              <a:defRPr/>
            </a:pPr>
            <a:endParaRPr lang="en-US" altLang="zh-TW"/>
          </a:p>
        </p:txBody>
      </p:sp>
      <p:sp>
        <p:nvSpPr>
          <p:cNvPr id="94213" name="Rectangle 5"/>
          <p:cNvSpPr>
            <a:spLocks noGrp="1" noChangeArrowheads="1"/>
          </p:cNvSpPr>
          <p:nvPr>
            <p:ph type="sldNum" sz="quarter" idx="3"/>
          </p:nvPr>
        </p:nvSpPr>
        <p:spPr bwMode="auto">
          <a:xfrm>
            <a:off x="3894138"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algn="r" defTabSz="947738">
              <a:defRPr sz="1200" smtClean="0"/>
            </a:lvl1pPr>
          </a:lstStyle>
          <a:p>
            <a:pPr>
              <a:defRPr/>
            </a:pPr>
            <a:fld id="{B134865C-349A-4CC3-9B6F-29078EEDA4AF}"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defTabSz="947738">
              <a:defRPr sz="1200" smtClean="0"/>
            </a:lvl1pPr>
          </a:lstStyle>
          <a:p>
            <a:pPr>
              <a:defRPr/>
            </a:pPr>
            <a:endParaRPr lang="en-US" altLang="zh-TW"/>
          </a:p>
        </p:txBody>
      </p:sp>
      <p:sp>
        <p:nvSpPr>
          <p:cNvPr id="87043" name="Rectangle 3"/>
          <p:cNvSpPr>
            <a:spLocks noGrp="1" noChangeArrowheads="1"/>
          </p:cNvSpPr>
          <p:nvPr>
            <p:ph type="dt" idx="1"/>
          </p:nvPr>
        </p:nvSpPr>
        <p:spPr bwMode="auto">
          <a:xfrm>
            <a:off x="3894138" y="0"/>
            <a:ext cx="2978150" cy="485775"/>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lvl1pPr algn="r" defTabSz="947738">
              <a:defRPr sz="1200" smtClean="0"/>
            </a:lvl1pPr>
          </a:lstStyle>
          <a:p>
            <a:pPr>
              <a:defRPr/>
            </a:pPr>
            <a:endParaRPr lang="en-US" altLang="zh-TW"/>
          </a:p>
        </p:txBody>
      </p:sp>
      <p:sp>
        <p:nvSpPr>
          <p:cNvPr id="35844" name="Rectangle 4"/>
          <p:cNvSpPr>
            <a:spLocks noGrp="1" noRot="1" noChangeAspect="1" noChangeArrowheads="1" noTextEdit="1"/>
          </p:cNvSpPr>
          <p:nvPr>
            <p:ph type="sldImg" idx="2"/>
          </p:nvPr>
        </p:nvSpPr>
        <p:spPr bwMode="auto">
          <a:xfrm>
            <a:off x="1008063" y="728663"/>
            <a:ext cx="4857750" cy="3643312"/>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687388" y="4614863"/>
            <a:ext cx="5499100" cy="4370387"/>
          </a:xfrm>
          <a:prstGeom prst="rect">
            <a:avLst/>
          </a:prstGeom>
          <a:noFill/>
          <a:ln w="9525">
            <a:noFill/>
            <a:miter lim="800000"/>
            <a:headEnd/>
            <a:tailEnd/>
          </a:ln>
          <a:effectLst/>
        </p:spPr>
        <p:txBody>
          <a:bodyPr vert="horz" wrap="square" lIns="94787" tIns="47393" rIns="94787" bIns="47393"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87046" name="Rectangle 6"/>
          <p:cNvSpPr>
            <a:spLocks noGrp="1" noChangeArrowheads="1"/>
          </p:cNvSpPr>
          <p:nvPr>
            <p:ph type="ftr" sz="quarter" idx="4"/>
          </p:nvPr>
        </p:nvSpPr>
        <p:spPr bwMode="auto">
          <a:xfrm>
            <a:off x="0"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defTabSz="947738">
              <a:defRPr sz="1200" smtClean="0"/>
            </a:lvl1pPr>
          </a:lstStyle>
          <a:p>
            <a:pPr>
              <a:defRPr/>
            </a:pPr>
            <a:endParaRPr lang="en-US" altLang="zh-TW"/>
          </a:p>
        </p:txBody>
      </p:sp>
      <p:sp>
        <p:nvSpPr>
          <p:cNvPr id="87047" name="Rectangle 7"/>
          <p:cNvSpPr>
            <a:spLocks noGrp="1" noChangeArrowheads="1"/>
          </p:cNvSpPr>
          <p:nvPr>
            <p:ph type="sldNum" sz="quarter" idx="5"/>
          </p:nvPr>
        </p:nvSpPr>
        <p:spPr bwMode="auto">
          <a:xfrm>
            <a:off x="3894138" y="9226550"/>
            <a:ext cx="2978150" cy="485775"/>
          </a:xfrm>
          <a:prstGeom prst="rect">
            <a:avLst/>
          </a:prstGeom>
          <a:noFill/>
          <a:ln w="9525">
            <a:noFill/>
            <a:miter lim="800000"/>
            <a:headEnd/>
            <a:tailEnd/>
          </a:ln>
          <a:effectLst/>
        </p:spPr>
        <p:txBody>
          <a:bodyPr vert="horz" wrap="square" lIns="94787" tIns="47393" rIns="94787" bIns="47393" numCol="1" anchor="b" anchorCtr="0" compatLnSpc="1">
            <a:prstTxWarp prst="textNoShape">
              <a:avLst/>
            </a:prstTxWarp>
          </a:bodyPr>
          <a:lstStyle>
            <a:lvl1pPr algn="r" defTabSz="947738">
              <a:defRPr sz="1200" smtClean="0"/>
            </a:lvl1pPr>
          </a:lstStyle>
          <a:p>
            <a:pPr>
              <a:defRPr/>
            </a:pPr>
            <a:fld id="{AE40D2EF-AB04-44E6-AF1F-5F8D1F51EF7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DDA1075-29E7-4128-A5F5-F155BE19B5AC}" type="slidenum">
              <a:rPr lang="en-US" altLang="zh-TW"/>
              <a:pPr/>
              <a:t>1</a:t>
            </a:fld>
            <a:endParaRPr lang="en-US" altLang="zh-TW"/>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B4882793-27D5-4E1E-BC60-122EE858C2F4}" type="slidenum">
              <a:rPr lang="en-US" altLang="zh-TW"/>
              <a:pPr/>
              <a:t>18</a:t>
            </a:fld>
            <a:endParaRPr lang="en-US" altLang="zh-TW"/>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931B3317-DF5E-4B34-A3C6-A523F6368847}" type="slidenum">
              <a:rPr lang="en-US" altLang="zh-TW"/>
              <a:pPr/>
              <a:t>24</a:t>
            </a:fld>
            <a:endParaRPr lang="en-US" altLang="zh-TW"/>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altLang="zh-CN" dirty="0" smtClean="0"/>
              <a:t>After loading a prolog program, we can submit query to interpreter.</a:t>
            </a:r>
          </a:p>
          <a:p>
            <a:pPr eaLnBrk="1" hangingPunct="1"/>
            <a:endParaRPr lang="en-US" altLang="zh-CN" dirty="0" smtClean="0"/>
          </a:p>
          <a:p>
            <a:pPr eaLnBrk="1" hangingPunct="1"/>
            <a:r>
              <a:rPr lang="en-US" altLang="zh-CN" dirty="0" smtClean="0"/>
              <a:t>When the interpreter is given a query, it tries to find facts that match the query. </a:t>
            </a:r>
          </a:p>
          <a:p>
            <a:pPr eaLnBrk="1" hangingPunct="1"/>
            <a:r>
              <a:rPr lang="en-US" altLang="zh-CN" dirty="0" smtClean="0"/>
              <a:t>If no outright facts are available, it attempts to satisfy all rules that have the fact as a conclusion.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23F6CA7-E71F-478E-80EC-829186B973A1}" type="slidenum">
              <a:rPr lang="en-US" altLang="zh-TW"/>
              <a:pPr/>
              <a:t>25</a:t>
            </a:fld>
            <a:endParaRPr lang="en-US" altLang="zh-TW"/>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0B9442F-1157-4D55-AF0C-033A294A5E02}" type="slidenum">
              <a:rPr lang="en-US" altLang="zh-TW"/>
              <a:pPr/>
              <a:t>26</a:t>
            </a:fld>
            <a:endParaRPr lang="en-US" altLang="zh-TW"/>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altLang="zh-CN"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40D2EF-AB04-44E6-AF1F-5F8D1F51EF7E}" type="slidenum">
              <a:rPr lang="en-US" altLang="zh-TW" smtClean="0"/>
              <a:pPr>
                <a:defRPr/>
              </a:pPr>
              <a:t>33</a:t>
            </a:fld>
            <a:endParaRPr lang="en-US" altLang="zh-TW"/>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40D2EF-AB04-44E6-AF1F-5F8D1F51EF7E}" type="slidenum">
              <a:rPr lang="en-US" altLang="zh-TW" smtClean="0"/>
              <a:pPr>
                <a:defRPr/>
              </a:pPr>
              <a:t>38</a:t>
            </a:fld>
            <a:endParaRPr lang="en-US" altLang="zh-TW"/>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E40D2EF-AB04-44E6-AF1F-5F8D1F51EF7E}" type="slidenum">
              <a:rPr lang="en-US" altLang="zh-TW" smtClean="0"/>
              <a:pPr>
                <a:defRPr/>
              </a:pPr>
              <a:t>45</a:t>
            </a:fld>
            <a:endParaRPr lang="en-US" altLang="zh-TW"/>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12EBFF5-B1D4-4A6D-BEBA-D3E2A159D523}" type="slidenum">
              <a:rPr lang="en-US" altLang="zh-TW"/>
              <a:pPr/>
              <a:t>48</a:t>
            </a:fld>
            <a:endParaRPr lang="en-US" altLang="zh-TW"/>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E619F6F-F322-45AD-B624-9BA43C53ED86}" type="slidenum">
              <a:rPr lang="en-US" altLang="zh-TW"/>
              <a:pPr/>
              <a:t>49</a:t>
            </a:fld>
            <a:endParaRPr lang="en-US" altLang="zh-TW"/>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8B46261B-072B-43D2-A721-E316816F1857}" type="slidenum">
              <a:rPr lang="en-US" altLang="zh-TW"/>
              <a:pPr/>
              <a:t>50</a:t>
            </a:fld>
            <a:endParaRPr lang="en-US" altLang="zh-TW"/>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C4C4BEC-0B52-4BFB-A72E-A1D16CF68DDE}" type="slidenum">
              <a:rPr lang="en-US" altLang="zh-TW"/>
              <a:pPr/>
              <a:t>2</a:t>
            </a:fld>
            <a:endParaRPr lang="en-US" altLang="zh-TW"/>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78CD0FF-6DE0-4884-B199-E621E39F67F0}" type="slidenum">
              <a:rPr lang="en-US" altLang="zh-TW"/>
              <a:pPr/>
              <a:t>51</a:t>
            </a:fld>
            <a:endParaRPr lang="en-US" altLang="zh-TW"/>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5F3B398-21B7-4BB3-840B-19B2BE3227B4}" type="slidenum">
              <a:rPr lang="en-US" altLang="zh-TW"/>
              <a:pPr/>
              <a:t>3</a:t>
            </a:fld>
            <a:endParaRPr lang="en-US" altLang="zh-TW"/>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altLang="zh-CN" dirty="0" smtClean="0"/>
              <a:t>Prolog is a logical and a declarative programming language. The name itself, Prolog, is short for </a:t>
            </a:r>
            <a:r>
              <a:rPr lang="en-US" altLang="zh-CN" dirty="0" err="1" smtClean="0"/>
              <a:t>PROgramming</a:t>
            </a:r>
            <a:r>
              <a:rPr lang="en-US" altLang="zh-CN" dirty="0" smtClean="0"/>
              <a:t> in </a:t>
            </a:r>
            <a:r>
              <a:rPr lang="en-US" altLang="zh-CN" dirty="0" err="1" smtClean="0"/>
              <a:t>LOGic</a:t>
            </a:r>
            <a:r>
              <a:rPr lang="en-US" altLang="zh-CN" dirty="0" smtClean="0"/>
              <a:t>. </a:t>
            </a:r>
          </a:p>
          <a:p>
            <a:pPr eaLnBrk="1" hangingPunct="1"/>
            <a:endParaRPr lang="en-US" altLang="zh-CN" sz="1400" dirty="0" smtClean="0"/>
          </a:p>
          <a:p>
            <a:pPr eaLnBrk="1" hangingPunct="1"/>
            <a:r>
              <a:rPr lang="en-US" altLang="zh-TW" sz="1400" dirty="0" smtClean="0"/>
              <a:t>What is prolog ?</a:t>
            </a:r>
            <a:endParaRPr lang="en-US" altLang="zh-TW" sz="1400" b="1" dirty="0" smtClean="0"/>
          </a:p>
          <a:p>
            <a:pPr lvl="1" eaLnBrk="1" hangingPunct="1"/>
            <a:r>
              <a:rPr lang="en-US" altLang="zh-TW" dirty="0" smtClean="0"/>
              <a:t>An AI Programming Language</a:t>
            </a:r>
          </a:p>
          <a:p>
            <a:pPr lvl="1" eaLnBrk="1" hangingPunct="1"/>
            <a:r>
              <a:rPr lang="en-US" altLang="zh-TW" dirty="0" smtClean="0"/>
              <a:t>Prolog – Logic programming </a:t>
            </a:r>
            <a:r>
              <a:rPr lang="en-US" altLang="zh-TW" dirty="0" smtClean="0">
                <a:solidFill>
                  <a:schemeClr val="accent1"/>
                </a:solidFill>
              </a:rPr>
              <a:t>(first order logic)</a:t>
            </a:r>
            <a:r>
              <a:rPr lang="en-US" altLang="zh-TW" dirty="0" smtClean="0"/>
              <a:t>.</a:t>
            </a:r>
          </a:p>
          <a:p>
            <a:pPr lvl="1" eaLnBrk="1" hangingPunct="1"/>
            <a:r>
              <a:rPr lang="en-US" altLang="zh-TW" dirty="0" smtClean="0"/>
              <a:t>Philosophy of programming ››› </a:t>
            </a:r>
            <a:r>
              <a:rPr lang="en-US" altLang="zh-TW" dirty="0" smtClean="0">
                <a:solidFill>
                  <a:schemeClr val="accent1"/>
                </a:solidFill>
              </a:rPr>
              <a:t>Goal Oriented</a:t>
            </a:r>
            <a:r>
              <a:rPr lang="en-US" altLang="zh-TW" dirty="0" smtClean="0"/>
              <a:t>.</a:t>
            </a:r>
          </a:p>
          <a:p>
            <a:pPr lvl="1" eaLnBrk="1" hangingPunct="1"/>
            <a:r>
              <a:rPr lang="en-US" altLang="zh-TW" dirty="0" smtClean="0">
                <a:solidFill>
                  <a:schemeClr val="accent1"/>
                </a:solidFill>
              </a:rPr>
              <a:t>Declarative</a:t>
            </a:r>
            <a:r>
              <a:rPr lang="en-US" altLang="zh-TW" dirty="0" smtClean="0"/>
              <a:t> language (Execution is not in the step-by-step manner). </a:t>
            </a:r>
          </a:p>
          <a:p>
            <a:pPr lvl="1" eaLnBrk="1" hangingPunct="1"/>
            <a:endParaRPr lang="en-US" altLang="zh-TW" dirty="0" smtClean="0"/>
          </a:p>
          <a:p>
            <a:pPr eaLnBrk="1" hangingPunct="1"/>
            <a:r>
              <a:rPr lang="en-US" altLang="zh-TW" sz="1400" dirty="0" smtClean="0"/>
              <a:t>Characteristics of prolog?</a:t>
            </a:r>
          </a:p>
          <a:p>
            <a:pPr lvl="1" eaLnBrk="1" hangingPunct="1"/>
            <a:r>
              <a:rPr lang="en-GB" altLang="zh-TW" dirty="0" smtClean="0"/>
              <a:t>Programming </a:t>
            </a:r>
            <a:r>
              <a:rPr lang="en-GB" altLang="zh-TW" dirty="0" err="1" smtClean="0"/>
              <a:t>prolog</a:t>
            </a:r>
            <a:r>
              <a:rPr lang="en-GB" altLang="zh-TW" dirty="0" smtClean="0"/>
              <a:t> is same as writing down anything you know that is true, in the form of rules and facts.</a:t>
            </a:r>
          </a:p>
          <a:p>
            <a:pPr lvl="1" eaLnBrk="1" hangingPunct="1"/>
            <a:r>
              <a:rPr lang="en-GB" altLang="zh-TW" dirty="0" smtClean="0"/>
              <a:t>A.I. problems are usually `searching' problems, </a:t>
            </a:r>
            <a:r>
              <a:rPr lang="en-GB" altLang="zh-TW" dirty="0" err="1" smtClean="0">
                <a:solidFill>
                  <a:schemeClr val="accent1"/>
                </a:solidFill>
              </a:rPr>
              <a:t>prolog</a:t>
            </a:r>
            <a:r>
              <a:rPr lang="en-GB" altLang="zh-TW" dirty="0" smtClean="0">
                <a:solidFill>
                  <a:schemeClr val="accent1"/>
                </a:solidFill>
              </a:rPr>
              <a:t> is inherently a depth-first search engine</a:t>
            </a:r>
            <a:r>
              <a:rPr lang="en-GB" altLang="zh-TW" dirty="0" smtClean="0"/>
              <a:t>. </a:t>
            </a:r>
            <a:endParaRPr lang="en-GB" altLang="zh-TW" sz="1400" dirty="0" smtClean="0"/>
          </a:p>
          <a:p>
            <a:pPr eaLnBrk="1" hangingPunct="1"/>
            <a:endParaRPr lang="en-US" altLang="zh-TW" dirty="0" smtClean="0"/>
          </a:p>
          <a:p>
            <a:pPr eaLnBrk="1" hangingPunct="1"/>
            <a:r>
              <a:rPr lang="en-US" altLang="zh-TW" dirty="0" smtClean="0"/>
              <a:t>Programming paradigm for programming paradigms in general </a:t>
            </a:r>
          </a:p>
          <a:p>
            <a:pPr eaLnBrk="1" hangingPunct="1"/>
            <a:r>
              <a:rPr lang="en-US" altLang="zh-TW" dirty="0" smtClean="0"/>
              <a:t>Imperative programming which in contrast concentrates on manipulating state </a:t>
            </a:r>
          </a:p>
          <a:p>
            <a:pPr eaLnBrk="1" hangingPunct="1"/>
            <a:r>
              <a:rPr lang="en-US" altLang="zh-TW" dirty="0" smtClean="0"/>
              <a:t>Procedural programming which in contrast concentrates on sequences of steps to follow </a:t>
            </a:r>
            <a:endParaRPr lang="en-US" altLang="zh-CN" dirty="0" smtClean="0"/>
          </a:p>
          <a:p>
            <a:pPr eaLnBrk="1" hangingPunct="1"/>
            <a:endParaRPr lang="en-US" altLang="zh-CN" dirty="0" smtClean="0"/>
          </a:p>
          <a:p>
            <a:pPr eaLnBrk="1" hangingPunct="1"/>
            <a:r>
              <a:rPr lang="en-US" altLang="zh-CN" dirty="0" smtClean="0"/>
              <a:t>Procedural programming requires that the programmer tell the computer what to do. That is, how to get the output for the range of required inputs. The programmer must know an appropriate algorithm.</a:t>
            </a:r>
          </a:p>
          <a:p>
            <a:pPr eaLnBrk="1" hangingPunct="1"/>
            <a:r>
              <a:rPr lang="en-US" altLang="zh-CN" dirty="0" smtClean="0"/>
              <a:t>The declarative programming requires a more descriptive style. The programmer must know what relationships hold between various entities.</a:t>
            </a:r>
            <a:endParaRPr lang="en-US" altLang="zh-TW"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9BB0A4F-B866-4F19-A3B4-AC246DF7F410}" type="slidenum">
              <a:rPr lang="en-US" altLang="zh-TW"/>
              <a:pPr/>
              <a:t>4</a:t>
            </a:fld>
            <a:endParaRPr lang="en-US" altLang="zh-TW"/>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ltLang="zh-CN" dirty="0" smtClean="0"/>
              <a:t>The data objects of Prolog are terms. A term is either a constant, a variable, or a compound term.</a:t>
            </a:r>
          </a:p>
          <a:p>
            <a:pPr eaLnBrk="1" hangingPunct="1"/>
            <a:r>
              <a:rPr lang="en-US" altLang="zh-CN" dirty="0" smtClean="0"/>
              <a:t>Prolog does not employ data types in the way common programming languages usually do. We may rather speak about Prolog lexical elements instead of data types.</a:t>
            </a:r>
          </a:p>
          <a:p>
            <a:pPr eaLnBrk="1" hangingPunct="1"/>
            <a:endParaRPr lang="en-US" altLang="zh-CN" dirty="0" smtClean="0"/>
          </a:p>
          <a:p>
            <a:pPr eaLnBrk="1" hangingPunct="1"/>
            <a:endParaRPr lang="en-US" altLang="zh-CN"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F2AC811-6E1A-4A9D-8294-EEEE4FE10101}" type="slidenum">
              <a:rPr lang="en-US" altLang="zh-TW"/>
              <a:pPr/>
              <a:t>5</a:t>
            </a:fld>
            <a:endParaRPr lang="en-US" altLang="zh-TW"/>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marL="228600" indent="-228600" eaLnBrk="1" hangingPunct="1"/>
            <a:r>
              <a:rPr lang="en-US" altLang="zh-CN" dirty="0" smtClean="0"/>
              <a:t>Numbers: Most Prolog do not distinguish integers from real numbers.</a:t>
            </a:r>
          </a:p>
          <a:p>
            <a:pPr marL="228600" indent="-228600" eaLnBrk="1" hangingPunct="1"/>
            <a:r>
              <a:rPr lang="en-US" altLang="zh-CN" dirty="0" smtClean="0"/>
              <a:t>Atoms: An atom is a sequence consisting of letters, numbers and underscores, which begins with a lower-case letter.</a:t>
            </a:r>
          </a:p>
          <a:p>
            <a:pPr marL="228600" indent="-228600" eaLnBrk="1" hangingPunct="1"/>
            <a:r>
              <a:rPr lang="en-US" altLang="zh-CN" dirty="0" smtClean="0"/>
              <a:t>Atoms: An atom is identified by its name, which is a sequence of up to 1023 characters. </a:t>
            </a:r>
          </a:p>
          <a:p>
            <a:pPr marL="228600" indent="-228600" eaLnBrk="1" hangingPunct="1"/>
            <a:r>
              <a:rPr lang="en-US" altLang="zh-CN" dirty="0" smtClean="0"/>
              <a:t>Atoms are definite elementary objects, and correspond to proper nouns in natural language.</a:t>
            </a:r>
          </a:p>
          <a:p>
            <a:pPr marL="228600" indent="-228600" eaLnBrk="1" hangingPunct="1">
              <a:buFontTx/>
              <a:buAutoNum type="arabicPeriod"/>
            </a:pPr>
            <a:r>
              <a:rPr lang="en-US" altLang="zh-CN" dirty="0" smtClean="0"/>
              <a:t>Starting with a lowercase letter. Note that an atom may not begin with an underscore.</a:t>
            </a:r>
          </a:p>
          <a:p>
            <a:pPr marL="228600" indent="-228600" eaLnBrk="1" hangingPunct="1">
              <a:buFontTx/>
              <a:buAutoNum type="arabicPeriod"/>
            </a:pPr>
            <a:r>
              <a:rPr lang="en-US" altLang="zh-CN" dirty="0" smtClean="0"/>
              <a:t>Any sequence of characters delimited by single quotes, such as: ‘yes’, ‘%’</a:t>
            </a:r>
          </a:p>
          <a:p>
            <a:pPr marL="228600" indent="-228600" eaLnBrk="1" hangingPunct="1">
              <a:buFontTx/>
              <a:buAutoNum type="arabicPeriod"/>
            </a:pPr>
            <a:r>
              <a:rPr lang="en-US" altLang="zh-CN" dirty="0" smtClean="0"/>
              <a:t>If a single quote character is included in the sequence it must be written twice, for example: ‘</a:t>
            </a:r>
            <a:r>
              <a:rPr lang="en-US" altLang="zh-CN" dirty="0" err="1" smtClean="0"/>
              <a:t>can’’t</a:t>
            </a:r>
            <a:r>
              <a:rPr lang="en-US" altLang="zh-CN" dirty="0" smtClean="0"/>
              <a:t>’, ‘’’’</a:t>
            </a:r>
            <a:endParaRPr lang="zh-CN"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9013E8B-8613-4F84-B815-BFE5EB95F666}" type="slidenum">
              <a:rPr lang="en-US" altLang="zh-TW"/>
              <a:pPr/>
              <a:t>8</a:t>
            </a:fld>
            <a:endParaRPr lang="en-US" altLang="zh-TW"/>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228600" indent="-228600" eaLnBrk="1" hangingPunct="1"/>
            <a:r>
              <a:rPr lang="en-US" altLang="zh-CN" b="1" dirty="0" smtClean="0"/>
              <a:t>Variables</a:t>
            </a:r>
          </a:p>
          <a:p>
            <a:pPr marL="228600" indent="-228600" eaLnBrk="1" hangingPunct="1"/>
            <a:r>
              <a:rPr lang="en-US" altLang="zh-CN" dirty="0" smtClean="0"/>
              <a:t>Variables are denoted by a string consisting of letters, numbers and underscore characters, and beginning with an upper-case letter or underscore. In the Prolog environment, a variable is not a container that can be assigned to (unlike imperative programming languages). Its behavior is closer to a pattern, which is increasingly specified by unification.</a:t>
            </a:r>
          </a:p>
          <a:p>
            <a:pPr marL="228600" indent="-228600" eaLnBrk="1" hangingPunct="1"/>
            <a:r>
              <a:rPr lang="en-US" altLang="zh-CN" dirty="0" smtClean="0"/>
              <a:t>The so called </a:t>
            </a:r>
            <a:r>
              <a:rPr lang="en-US" altLang="zh-CN" i="1" dirty="0" smtClean="0"/>
              <a:t>anonymous variable</a:t>
            </a:r>
            <a:r>
              <a:rPr lang="en-US" altLang="zh-CN" dirty="0" smtClean="0"/>
              <a:t> (explained below), a wildcard which means 'any variable', is written as a single underscore (_).</a:t>
            </a:r>
            <a:endParaRPr lang="zh-CN" altLang="en-US" dirty="0" smtClean="0"/>
          </a:p>
          <a:p>
            <a:pPr marL="228600" indent="-228600" eaLnBrk="1" hangingPunct="1"/>
            <a:endParaRPr lang="zh-CN" altLang="en-US" dirty="0" smtClean="0"/>
          </a:p>
          <a:p>
            <a:pPr marL="228600" indent="-228600" eaLnBrk="1" hangingPunct="1"/>
            <a:r>
              <a:rPr lang="en-US" altLang="zh-CN" dirty="0" smtClean="0"/>
              <a:t>If a variable is only referred to once in a clause, it does not need to be named and may be written as an anonymous variable, indicated by the underline character _.</a:t>
            </a:r>
          </a:p>
          <a:p>
            <a:pPr marL="228600" indent="-228600" eaLnBrk="1" hangingPunct="1"/>
            <a:r>
              <a:rPr lang="en-US" altLang="zh-CN" dirty="0" smtClean="0"/>
              <a:t>A clause may contain several anonymous variables; they are all read and treated as distinct variables.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004A159-CC2E-4B8A-A379-1EEE88E90530}" type="slidenum">
              <a:rPr lang="en-US" altLang="zh-TW"/>
              <a:pPr/>
              <a:t>9</a:t>
            </a:fld>
            <a:endParaRPr lang="en-US" altLang="zh-TW"/>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marL="228600" indent="-228600" eaLnBrk="1" hangingPunct="1"/>
            <a:r>
              <a:rPr lang="en-US" altLang="zh-CN" b="1" dirty="0" smtClean="0"/>
              <a:t>Variables</a:t>
            </a:r>
          </a:p>
          <a:p>
            <a:pPr marL="228600" indent="-228600" eaLnBrk="1" hangingPunct="1"/>
            <a:r>
              <a:rPr lang="en-US" altLang="zh-CN" dirty="0" smtClean="0"/>
              <a:t>Variables are denoted by a string consisting of letters, numbers and underscore characters, and beginning with an upper-case letter or underscore. In the Prolog environment, a variable is not a container that can be assigned to (unlike imperative programming languages). Its </a:t>
            </a:r>
            <a:r>
              <a:rPr lang="en-US" altLang="zh-CN" dirty="0" err="1" smtClean="0"/>
              <a:t>behaviour</a:t>
            </a:r>
            <a:r>
              <a:rPr lang="en-US" altLang="zh-CN" dirty="0" smtClean="0"/>
              <a:t> is closer to a pattern, which is increasingly specified by unification.</a:t>
            </a:r>
          </a:p>
          <a:p>
            <a:pPr marL="228600" indent="-228600" eaLnBrk="1" hangingPunct="1"/>
            <a:r>
              <a:rPr lang="en-US" altLang="zh-CN" dirty="0" smtClean="0"/>
              <a:t>The so called </a:t>
            </a:r>
            <a:r>
              <a:rPr lang="en-US" altLang="zh-CN" i="1" dirty="0" smtClean="0"/>
              <a:t>anonymous variable</a:t>
            </a:r>
            <a:r>
              <a:rPr lang="en-US" altLang="zh-CN" dirty="0" smtClean="0"/>
              <a:t> (explained below), a wildcard which means 'any variable', is written as a single underscore (_).</a:t>
            </a:r>
            <a:endParaRPr lang="zh-CN" altLang="en-US" dirty="0" smtClean="0"/>
          </a:p>
          <a:p>
            <a:pPr marL="228600" indent="-228600" eaLnBrk="1" hangingPunct="1"/>
            <a:endParaRPr lang="zh-CN" altLang="en-US" dirty="0" smtClean="0"/>
          </a:p>
          <a:p>
            <a:pPr marL="228600" indent="-228600" eaLnBrk="1" hangingPunct="1"/>
            <a:r>
              <a:rPr lang="en-US" altLang="zh-CN" dirty="0" smtClean="0"/>
              <a:t>If a variable is only referred to once in a clause, it does not need to be named and may be written as an anonymous variable, indicated by the underline character _.</a:t>
            </a:r>
          </a:p>
          <a:p>
            <a:pPr marL="228600" indent="-228600" eaLnBrk="1" hangingPunct="1"/>
            <a:r>
              <a:rPr lang="en-US" altLang="zh-CN" dirty="0" smtClean="0"/>
              <a:t>A clause may contain several anonymous variables; they are all read and treated as distinct variables.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25116E66-C74A-4F23-A5A1-CC9BDC85CCCD}" type="slidenum">
              <a:rPr lang="en-US" altLang="zh-TW"/>
              <a:pPr/>
              <a:t>16</a:t>
            </a:fld>
            <a:endParaRPr lang="en-US" altLang="zh-TW"/>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ltLang="zh-CN" dirty="0" smtClean="0"/>
              <a:t>Programming in Prolog is very different from programming in a procedural language. In Prolog you supply a database of facts and rules; you can then perform queries on the database. The basic unit of Prolog is the predicate, which is defined to be true. A predicate consists of a head and a number of arguments. For example:</a:t>
            </a:r>
          </a:p>
          <a:p>
            <a:pPr eaLnBrk="1" hangingPunct="1"/>
            <a:r>
              <a:rPr lang="en-US" altLang="zh-CN" dirty="0" smtClean="0"/>
              <a:t>cat(tom).</a:t>
            </a:r>
          </a:p>
          <a:p>
            <a:pPr eaLnBrk="1" hangingPunct="1"/>
            <a:r>
              <a:rPr lang="en-US" altLang="zh-CN" dirty="0" smtClean="0"/>
              <a:t>This enters into the database the fact that 'tom' is a 'cat'. More formally, 'cat' is the head, and 'tom' is the single argument. </a:t>
            </a:r>
          </a:p>
          <a:p>
            <a:pPr eaLnBrk="1" hangingPunct="1"/>
            <a:r>
              <a:rPr lang="en-US" altLang="zh-CN" dirty="0" smtClean="0"/>
              <a:t>‘red’ is a </a:t>
            </a:r>
            <a:r>
              <a:rPr lang="en-US" altLang="zh-CN" dirty="0" err="1" smtClean="0"/>
              <a:t>colour</a:t>
            </a:r>
            <a:r>
              <a:rPr lang="en-US" altLang="zh-CN" dirty="0" smtClean="0"/>
              <a:t>, ‘</a:t>
            </a:r>
            <a:r>
              <a:rPr lang="en-US" altLang="zh-CN" dirty="0" err="1" smtClean="0"/>
              <a:t>colour</a:t>
            </a:r>
            <a:r>
              <a:rPr lang="en-US" altLang="zh-CN" dirty="0" smtClean="0"/>
              <a:t>’ is the head, and ‘red’ is the single argument.</a:t>
            </a:r>
          </a:p>
          <a:p>
            <a:pPr eaLnBrk="1" hangingPunct="1"/>
            <a:r>
              <a:rPr lang="en-US" altLang="zh-CN" dirty="0" smtClean="0"/>
              <a:t>‘</a:t>
            </a:r>
            <a:r>
              <a:rPr lang="en-US" altLang="zh-CN" dirty="0" err="1" smtClean="0"/>
              <a:t>TheIBM</a:t>
            </a:r>
            <a:r>
              <a:rPr lang="en-US" altLang="zh-CN" dirty="0" smtClean="0"/>
              <a:t>’ is a company, ‘company’ is the head, and ‘</a:t>
            </a:r>
            <a:r>
              <a:rPr lang="en-US" altLang="zh-CN" dirty="0" err="1" smtClean="0"/>
              <a:t>TheIBM</a:t>
            </a:r>
            <a:r>
              <a:rPr lang="en-US" altLang="zh-CN" dirty="0" smtClean="0"/>
              <a:t>’ is the single argument.</a:t>
            </a:r>
          </a:p>
          <a:p>
            <a:pPr eaLnBrk="1" hangingPunct="1"/>
            <a:r>
              <a:rPr lang="en-US" altLang="zh-CN" dirty="0" smtClean="0"/>
              <a:t>Similarly, ‘course’ is the head, and ‘csc3230’ and ‘Fund…’ are arguments.</a:t>
            </a:r>
          </a:p>
          <a:p>
            <a:pPr eaLnBrk="1" hangingPunct="1"/>
            <a:endParaRPr lang="en-US" altLang="zh-CN" dirty="0" smtClean="0"/>
          </a:p>
          <a:p>
            <a:pPr eaLnBrk="1" hangingPunct="1"/>
            <a:r>
              <a:rPr lang="en-AU" altLang="zh-CN" dirty="0" smtClean="0">
                <a:solidFill>
                  <a:schemeClr val="tx2"/>
                </a:solidFill>
              </a:rPr>
              <a:t>The “:-” means “if”; this rule means light(on) is true if switch(on) is true. </a:t>
            </a:r>
          </a:p>
          <a:p>
            <a:pPr eaLnBrk="1" hangingPunct="1"/>
            <a:r>
              <a:rPr lang="en-AU" altLang="zh-CN" dirty="0" smtClean="0">
                <a:solidFill>
                  <a:schemeClr val="tx2"/>
                </a:solidFill>
              </a:rPr>
              <a:t>Rules can also make use of variables; variables begin with capital letters while constants begin with lower case letters.</a:t>
            </a:r>
          </a:p>
          <a:p>
            <a:pPr eaLnBrk="1" hangingPunct="1"/>
            <a:r>
              <a:rPr lang="en-AU" altLang="zh-CN" dirty="0" smtClean="0">
                <a:solidFill>
                  <a:schemeClr val="tx2"/>
                </a:solidFill>
              </a:rPr>
              <a:t>This means “if someone is a parent of someone and he’s male, he is a father”.</a:t>
            </a:r>
          </a:p>
          <a:p>
            <a:pPr eaLnBrk="1" hangingPunct="1"/>
            <a:r>
              <a:rPr lang="en-US" altLang="zh-CN" dirty="0" smtClean="0"/>
              <a:t>Conjunction (and) is written as ",", while disjunction (or) is written as ";". </a:t>
            </a:r>
            <a:endParaRPr lang="en-AU" altLang="zh-CN" dirty="0" smtClean="0">
              <a:solidFill>
                <a:schemeClr val="tx2"/>
              </a:solidFill>
            </a:endParaRPr>
          </a:p>
          <a:p>
            <a:pPr eaLnBrk="1" hangingPunct="1"/>
            <a:endParaRPr lang="en-AU" altLang="zh-CN" dirty="0" smtClean="0">
              <a:solidFill>
                <a:schemeClr val="tx2"/>
              </a:solidFill>
            </a:endParaRPr>
          </a:p>
          <a:p>
            <a:pPr eaLnBrk="1" hangingPunct="1"/>
            <a:r>
              <a:rPr lang="en-AU" altLang="zh-TW" dirty="0" smtClean="0">
                <a:solidFill>
                  <a:schemeClr val="tx2"/>
                </a:solidFill>
              </a:rPr>
              <a:t>Predicate</a:t>
            </a:r>
          </a:p>
          <a:p>
            <a:pPr lvl="1" eaLnBrk="1" hangingPunct="1"/>
            <a:r>
              <a:rPr lang="en-US" altLang="zh-TW" dirty="0" smtClean="0"/>
              <a:t>Defines a relationship among elements or properties of elements</a:t>
            </a:r>
          </a:p>
          <a:p>
            <a:pPr lvl="1" eaLnBrk="1" hangingPunct="1"/>
            <a:r>
              <a:rPr lang="en-US" altLang="zh-TW" dirty="0" smtClean="0"/>
              <a:t>E.g. </a:t>
            </a:r>
            <a:r>
              <a:rPr lang="en-US" altLang="zh-TW" dirty="0" smtClean="0">
                <a:latin typeface="Courier New" pitchFamily="49" charset="0"/>
              </a:rPr>
              <a:t>mother(X, Y), larger(6,4)</a:t>
            </a:r>
            <a:endParaRPr lang="en-US" altLang="zh-TW" dirty="0" smtClean="0">
              <a:solidFill>
                <a:schemeClr val="tx2"/>
              </a:solidFill>
              <a:latin typeface="Courier New" pitchFamily="49" charset="0"/>
            </a:endParaRPr>
          </a:p>
          <a:p>
            <a:pPr eaLnBrk="1" hangingPunct="1"/>
            <a:endParaRPr lang="en-US" altLang="zh-CN"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F4AC7FD0-8D73-4D6C-B919-C90F94E567A4}" type="slidenum">
              <a:rPr lang="en-US" altLang="zh-TW"/>
              <a:pPr/>
              <a:t>17</a:t>
            </a:fld>
            <a:endParaRPr lang="en-US" altLang="zh-TW"/>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altLang="zh-CN" dirty="0" smtClean="0"/>
              <a:t>Programming in Prolog is very different from programming in a procedural language. In Prolog you supply a database of facts and rules; you can then perform queries on the database. The basic unit of Prolog is the predicate, which is defined to be true. A predicate consists of a head and a number of arguments. For example:</a:t>
            </a:r>
          </a:p>
          <a:p>
            <a:pPr eaLnBrk="1" hangingPunct="1"/>
            <a:r>
              <a:rPr lang="en-US" altLang="zh-CN" dirty="0" smtClean="0"/>
              <a:t>cat(tom).</a:t>
            </a:r>
          </a:p>
          <a:p>
            <a:pPr eaLnBrk="1" hangingPunct="1"/>
            <a:r>
              <a:rPr lang="en-US" altLang="zh-CN" dirty="0" smtClean="0"/>
              <a:t>This enters into the database the fact that 'tom' is a 'cat'. More formally, 'cat' is the head, and 'tom' is the single argument. </a:t>
            </a:r>
          </a:p>
          <a:p>
            <a:pPr eaLnBrk="1" hangingPunct="1"/>
            <a:r>
              <a:rPr lang="en-US" altLang="zh-CN" dirty="0" smtClean="0"/>
              <a:t>‘red’ is a </a:t>
            </a:r>
            <a:r>
              <a:rPr lang="en-US" altLang="zh-CN" dirty="0" err="1" smtClean="0"/>
              <a:t>colour</a:t>
            </a:r>
            <a:r>
              <a:rPr lang="en-US" altLang="zh-CN" dirty="0" smtClean="0"/>
              <a:t>, ‘</a:t>
            </a:r>
            <a:r>
              <a:rPr lang="en-US" altLang="zh-CN" dirty="0" err="1" smtClean="0"/>
              <a:t>colour</a:t>
            </a:r>
            <a:r>
              <a:rPr lang="en-US" altLang="zh-CN" dirty="0" smtClean="0"/>
              <a:t>’ is the head, and ‘red’ is the single </a:t>
            </a:r>
            <a:r>
              <a:rPr lang="en-US" altLang="zh-CN" dirty="0" err="1" smtClean="0"/>
              <a:t>arugment</a:t>
            </a:r>
            <a:r>
              <a:rPr lang="en-US" altLang="zh-CN" dirty="0" smtClean="0"/>
              <a:t>.</a:t>
            </a:r>
          </a:p>
          <a:p>
            <a:pPr eaLnBrk="1" hangingPunct="1"/>
            <a:r>
              <a:rPr lang="en-US" altLang="zh-CN" dirty="0" smtClean="0"/>
              <a:t>‘</a:t>
            </a:r>
            <a:r>
              <a:rPr lang="en-US" altLang="zh-CN" dirty="0" err="1" smtClean="0"/>
              <a:t>TheIBM</a:t>
            </a:r>
            <a:r>
              <a:rPr lang="en-US" altLang="zh-CN" dirty="0" smtClean="0"/>
              <a:t>’ is a company, ‘company’ is the head, and ‘</a:t>
            </a:r>
            <a:r>
              <a:rPr lang="en-US" altLang="zh-CN" dirty="0" err="1" smtClean="0"/>
              <a:t>TheIBM</a:t>
            </a:r>
            <a:r>
              <a:rPr lang="en-US" altLang="zh-CN" dirty="0" smtClean="0"/>
              <a:t>’ is the single argument.</a:t>
            </a:r>
          </a:p>
          <a:p>
            <a:pPr eaLnBrk="1" hangingPunct="1"/>
            <a:r>
              <a:rPr lang="en-US" altLang="zh-CN" dirty="0" smtClean="0"/>
              <a:t>Similarly, ‘course’ is the head, and ‘csc3230’ and ‘Fund…’ are arguments.</a:t>
            </a:r>
          </a:p>
          <a:p>
            <a:pPr eaLnBrk="1" hangingPunct="1"/>
            <a:endParaRPr lang="en-US" altLang="zh-CN" dirty="0" smtClean="0"/>
          </a:p>
          <a:p>
            <a:pPr eaLnBrk="1" hangingPunct="1"/>
            <a:r>
              <a:rPr lang="en-AU" altLang="zh-CN" dirty="0" smtClean="0">
                <a:solidFill>
                  <a:schemeClr val="tx2"/>
                </a:solidFill>
              </a:rPr>
              <a:t>The “:-” means “if”; this rule means light(on) is true if switch(on) is true. </a:t>
            </a:r>
          </a:p>
          <a:p>
            <a:pPr eaLnBrk="1" hangingPunct="1"/>
            <a:r>
              <a:rPr lang="en-AU" altLang="zh-CN" dirty="0" smtClean="0">
                <a:solidFill>
                  <a:schemeClr val="tx2"/>
                </a:solidFill>
              </a:rPr>
              <a:t>Rules can also make use of variables; variables begin with capital letters while constants begin with lower case letters.</a:t>
            </a:r>
          </a:p>
          <a:p>
            <a:pPr eaLnBrk="1" hangingPunct="1"/>
            <a:r>
              <a:rPr lang="en-AU" altLang="zh-CN" dirty="0" smtClean="0">
                <a:solidFill>
                  <a:schemeClr val="tx2"/>
                </a:solidFill>
              </a:rPr>
              <a:t>This means “if someone is a parent of someone and he’s male, he is a father”.</a:t>
            </a:r>
          </a:p>
          <a:p>
            <a:pPr eaLnBrk="1" hangingPunct="1"/>
            <a:r>
              <a:rPr lang="en-US" altLang="zh-CN" dirty="0" smtClean="0"/>
              <a:t>Conjunction (and) is written as ",", while disjunction (or) is written as ";". </a:t>
            </a:r>
            <a:endParaRPr lang="en-AU" altLang="zh-CN" dirty="0" smtClean="0">
              <a:solidFill>
                <a:schemeClr val="tx2"/>
              </a:solidFill>
            </a:endParaRPr>
          </a:p>
          <a:p>
            <a:pPr eaLnBrk="1" hangingPunct="1"/>
            <a:endParaRPr lang="en-AU" altLang="zh-CN" dirty="0" smtClean="0">
              <a:solidFill>
                <a:schemeClr val="tx2"/>
              </a:solidFill>
            </a:endParaRPr>
          </a:p>
          <a:p>
            <a:pPr eaLnBrk="1" hangingPunct="1"/>
            <a:r>
              <a:rPr lang="en-AU" altLang="zh-TW" dirty="0" smtClean="0">
                <a:solidFill>
                  <a:schemeClr val="tx2"/>
                </a:solidFill>
              </a:rPr>
              <a:t>Predicate</a:t>
            </a:r>
          </a:p>
          <a:p>
            <a:pPr lvl="1" eaLnBrk="1" hangingPunct="1"/>
            <a:r>
              <a:rPr lang="en-US" altLang="zh-TW" dirty="0" smtClean="0"/>
              <a:t>Defines a relationship among elements or properties of elements</a:t>
            </a:r>
          </a:p>
          <a:p>
            <a:pPr lvl="1" eaLnBrk="1" hangingPunct="1"/>
            <a:r>
              <a:rPr lang="en-US" altLang="zh-TW" dirty="0" smtClean="0"/>
              <a:t>E.g. </a:t>
            </a:r>
            <a:r>
              <a:rPr lang="en-US" altLang="zh-TW" dirty="0" smtClean="0">
                <a:latin typeface="Courier New" pitchFamily="49" charset="0"/>
              </a:rPr>
              <a:t>mother(X, Y), larger(6,4)</a:t>
            </a:r>
            <a:endParaRPr lang="en-US" altLang="zh-TW" dirty="0" smtClean="0">
              <a:solidFill>
                <a:schemeClr val="tx2"/>
              </a:solidFill>
              <a:latin typeface="Courier New" pitchFamily="49" charset="0"/>
            </a:endParaRPr>
          </a:p>
          <a:p>
            <a:pPr eaLnBrk="1" hangingPunct="1"/>
            <a:endParaRPr lang="en-US" altLang="zh-CN"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a:p>
        </p:txBody>
      </p:sp>
      <p:sp>
        <p:nvSpPr>
          <p:cNvPr id="209922" name="Rectangle 2"/>
          <p:cNvSpPr>
            <a:spLocks noGrp="1" noChangeArrowheads="1"/>
          </p:cNvSpPr>
          <p:nvPr>
            <p:ph type="ctrTitle"/>
          </p:nvPr>
        </p:nvSpPr>
        <p:spPr>
          <a:xfrm>
            <a:off x="914400" y="1524000"/>
            <a:ext cx="7623175" cy="1752600"/>
          </a:xfrm>
        </p:spPr>
        <p:txBody>
          <a:bodyPr/>
          <a:lstStyle>
            <a:lvl1pPr>
              <a:defRPr sz="5000"/>
            </a:lvl1pPr>
          </a:lstStyle>
          <a:p>
            <a:r>
              <a:rPr lang="en-US" altLang="zh-TW"/>
              <a:t>Click to edit Master title style</a:t>
            </a:r>
          </a:p>
        </p:txBody>
      </p:sp>
      <p:sp>
        <p:nvSpPr>
          <p:cNvPr id="2099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zh-TW"/>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zh-TW"/>
          </a:p>
        </p:txBody>
      </p:sp>
      <p:sp>
        <p:nvSpPr>
          <p:cNvPr id="7" name="Rectangle 5"/>
          <p:cNvSpPr>
            <a:spLocks noGrp="1" noChangeArrowheads="1"/>
          </p:cNvSpPr>
          <p:nvPr>
            <p:ph type="ftr" sz="quarter" idx="11"/>
          </p:nvPr>
        </p:nvSpPr>
        <p:spPr>
          <a:xfrm>
            <a:off x="3124200" y="6243638"/>
            <a:ext cx="2895600" cy="457200"/>
          </a:xfrm>
        </p:spPr>
        <p:txBody>
          <a:bodyPr/>
          <a:lstStyle>
            <a:lvl1pPr>
              <a:defRPr smtClean="0"/>
            </a:lvl1pPr>
          </a:lstStyle>
          <a:p>
            <a:pPr>
              <a:defRPr/>
            </a:pPr>
            <a:endParaRPr lang="en-US" altLang="zh-TW"/>
          </a:p>
        </p:txBody>
      </p:sp>
      <p:sp>
        <p:nvSpPr>
          <p:cNvPr id="8" name="Rectangle 6"/>
          <p:cNvSpPr>
            <a:spLocks noGrp="1" noChangeArrowheads="1"/>
          </p:cNvSpPr>
          <p:nvPr>
            <p:ph type="sldNum" sz="quarter" idx="12"/>
          </p:nvPr>
        </p:nvSpPr>
        <p:spPr/>
        <p:txBody>
          <a:bodyPr/>
          <a:lstStyle>
            <a:lvl1pPr>
              <a:defRPr smtClean="0"/>
            </a:lvl1pPr>
          </a:lstStyle>
          <a:p>
            <a:pPr>
              <a:defRPr/>
            </a:pPr>
            <a:fld id="{5FD1F0F6-64F7-402F-A83D-AD7B0258E900}" type="slidenum">
              <a:rPr lang="en-US" altLang="zh-TW"/>
              <a:pPr>
                <a:defRPr/>
              </a:pPr>
              <a:t>‹#›</a:t>
            </a:fld>
            <a:endParaRPr lang="en-US" altLang="zh-TW"/>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E955E0A-DD85-42C2-BAF0-8D959BDF57FD}"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7813"/>
            <a:ext cx="2057400" cy="5853112"/>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277813"/>
            <a:ext cx="6019800" cy="585311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CD36276-454A-450A-AF5A-BE6263EF3E5A}" type="slidenum">
              <a:rPr lang="en-US" altLang="zh-TW"/>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標題及文字在物件之上">
    <p:spTree>
      <p:nvGrpSpPr>
        <p:cNvPr id="1" name=""/>
        <p:cNvGrpSpPr/>
        <p:nvPr/>
      </p:nvGrpSpPr>
      <p:grpSpPr>
        <a:xfrm>
          <a:off x="0" y="0"/>
          <a:ext cx="0" cy="0"/>
          <a:chOff x="0" y="0"/>
          <a:chExt cx="0" cy="0"/>
        </a:xfrm>
      </p:grpSpPr>
      <p:sp>
        <p:nvSpPr>
          <p:cNvPr id="2" name="標題 1"/>
          <p:cNvSpPr>
            <a:spLocks noGrp="1"/>
          </p:cNvSpPr>
          <p:nvPr>
            <p:ph type="title"/>
          </p:nvPr>
        </p:nvSpPr>
        <p:spPr>
          <a:xfrm>
            <a:off x="457200" y="277813"/>
            <a:ext cx="8229600" cy="1139825"/>
          </a:xfrm>
        </p:spPr>
        <p:txBody>
          <a:bodyPr/>
          <a:lstStyle/>
          <a:p>
            <a:r>
              <a:rPr lang="zh-TW" altLang="en-US" smtClean="0"/>
              <a:t>按一下以編輯母片標題樣式</a:t>
            </a:r>
            <a:endParaRPr lang="en-US"/>
          </a:p>
        </p:txBody>
      </p:sp>
      <p:sp>
        <p:nvSpPr>
          <p:cNvPr id="3" name="文字版面配置區 2"/>
          <p:cNvSpPr>
            <a:spLocks noGrp="1"/>
          </p:cNvSpPr>
          <p:nvPr>
            <p:ph type="body" sz="half" idx="1"/>
          </p:nvPr>
        </p:nvSpPr>
        <p:spPr>
          <a:xfrm>
            <a:off x="457200" y="1600200"/>
            <a:ext cx="8229600" cy="21891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57200" y="3941763"/>
            <a:ext cx="8229600" cy="218916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3D91EDDD-A6A2-4425-9B20-78EBB82DFA55}"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Ref idx="1001">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3C0D8C3-68EB-4D4A-800C-F9706D56B3F3}" type="slidenum">
              <a:rPr lang="en-US" altLang="zh-TW"/>
              <a:pPr>
                <a:defRPr/>
              </a:pPr>
              <a:t>‹#›</a:t>
            </a:fld>
            <a:endParaRPr lang="en-US" altLang="zh-TW"/>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64CEEF9-8250-40AF-AEE1-D8BA931E6A6B}"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2D2CF428-0D01-42C8-87E7-9597F6296D7B}"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097E404C-5FB6-432F-8312-9FACBA3D8133}"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58EA6D7-2C7F-4276-9CE8-08BF715C9097}"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72B8F2F2-F5FD-468C-8CF0-1F0DB98F5DD6}"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24DA25B1-2E18-46CB-B2C0-2D504A4320B7}"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36429EDA-9CB7-4500-9C31-6B812EE57203}"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089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smtClean="0">
                <a:latin typeface="+mj-lt"/>
              </a:defRPr>
            </a:lvl1pPr>
          </a:lstStyle>
          <a:p>
            <a:pPr>
              <a:defRPr/>
            </a:pPr>
            <a:endParaRPr lang="en-US" altLang="zh-TW"/>
          </a:p>
        </p:txBody>
      </p:sp>
      <p:sp>
        <p:nvSpPr>
          <p:cNvPr id="2089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smtClean="0">
                <a:latin typeface="+mj-lt"/>
              </a:defRPr>
            </a:lvl1pPr>
          </a:lstStyle>
          <a:p>
            <a:pPr>
              <a:defRPr/>
            </a:pPr>
            <a:endParaRPr lang="en-US" altLang="zh-TW"/>
          </a:p>
        </p:txBody>
      </p:sp>
      <p:sp>
        <p:nvSpPr>
          <p:cNvPr id="2089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smtClean="0">
                <a:latin typeface="+mj-lt"/>
              </a:defRPr>
            </a:lvl1pPr>
          </a:lstStyle>
          <a:p>
            <a:pPr>
              <a:defRPr/>
            </a:pPr>
            <a:fld id="{5195694F-05D8-4968-864B-962F7F94301A}" type="slidenum">
              <a:rPr lang="en-US" altLang="zh-TW"/>
              <a:pPr>
                <a:defRPr/>
              </a:pPr>
              <a:t>‹#›</a:t>
            </a:fld>
            <a:endParaRPr lang="en-US" altLang="zh-TW"/>
          </a:p>
        </p:txBody>
      </p:sp>
      <p:sp>
        <p:nvSpPr>
          <p:cNvPr id="2089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a:p>
        </p:txBody>
      </p:sp>
      <p:sp>
        <p:nvSpPr>
          <p:cNvPr id="2089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50"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itchFamily="18" charset="0"/>
          <a:ea typeface="新細明體" pitchFamily="18" charset="-120"/>
        </a:defRPr>
      </a:lvl2pPr>
      <a:lvl3pPr algn="l" rtl="0" eaLnBrk="0" fontAlgn="base" hangingPunct="0">
        <a:spcBef>
          <a:spcPct val="0"/>
        </a:spcBef>
        <a:spcAft>
          <a:spcPct val="0"/>
        </a:spcAft>
        <a:defRPr kumimoji="1" sz="4200">
          <a:solidFill>
            <a:schemeClr val="tx2"/>
          </a:solidFill>
          <a:latin typeface="Garamond" pitchFamily="18" charset="0"/>
          <a:ea typeface="新細明體" pitchFamily="18" charset="-120"/>
        </a:defRPr>
      </a:lvl3pPr>
      <a:lvl4pPr algn="l" rtl="0" eaLnBrk="0" fontAlgn="base" hangingPunct="0">
        <a:spcBef>
          <a:spcPct val="0"/>
        </a:spcBef>
        <a:spcAft>
          <a:spcPct val="0"/>
        </a:spcAft>
        <a:defRPr kumimoji="1" sz="4200">
          <a:solidFill>
            <a:schemeClr val="tx2"/>
          </a:solidFill>
          <a:latin typeface="Garamond" pitchFamily="18" charset="0"/>
          <a:ea typeface="新細明體" pitchFamily="18" charset="-120"/>
        </a:defRPr>
      </a:lvl4pPr>
      <a:lvl5pPr algn="l" rtl="0" eaLnBrk="0" fontAlgn="base" hangingPunct="0">
        <a:spcBef>
          <a:spcPct val="0"/>
        </a:spcBef>
        <a:spcAft>
          <a:spcPct val="0"/>
        </a:spcAft>
        <a:defRPr kumimoji="1" sz="4200">
          <a:solidFill>
            <a:schemeClr val="tx2"/>
          </a:solidFill>
          <a:latin typeface="Garamond" pitchFamily="18" charset="0"/>
          <a:ea typeface="新細明體" pitchFamily="18" charset="-120"/>
        </a:defRPr>
      </a:lvl5pPr>
      <a:lvl6pPr marL="457200" algn="l" rtl="0" fontAlgn="base">
        <a:spcBef>
          <a:spcPct val="0"/>
        </a:spcBef>
        <a:spcAft>
          <a:spcPct val="0"/>
        </a:spcAft>
        <a:defRPr kumimoji="1" sz="4200">
          <a:solidFill>
            <a:schemeClr val="tx2"/>
          </a:solidFill>
          <a:latin typeface="Garamond" pitchFamily="18" charset="0"/>
          <a:ea typeface="新細明體" pitchFamily="18" charset="-120"/>
        </a:defRPr>
      </a:lvl6pPr>
      <a:lvl7pPr marL="914400" algn="l" rtl="0" fontAlgn="base">
        <a:spcBef>
          <a:spcPct val="0"/>
        </a:spcBef>
        <a:spcAft>
          <a:spcPct val="0"/>
        </a:spcAft>
        <a:defRPr kumimoji="1" sz="4200">
          <a:solidFill>
            <a:schemeClr val="tx2"/>
          </a:solidFill>
          <a:latin typeface="Garamond" pitchFamily="18" charset="0"/>
          <a:ea typeface="新細明體" pitchFamily="18" charset="-120"/>
        </a:defRPr>
      </a:lvl7pPr>
      <a:lvl8pPr marL="1371600" algn="l" rtl="0" fontAlgn="base">
        <a:spcBef>
          <a:spcPct val="0"/>
        </a:spcBef>
        <a:spcAft>
          <a:spcPct val="0"/>
        </a:spcAft>
        <a:defRPr kumimoji="1" sz="4200">
          <a:solidFill>
            <a:schemeClr val="tx2"/>
          </a:solidFill>
          <a:latin typeface="Garamond" pitchFamily="18" charset="0"/>
          <a:ea typeface="新細明體" pitchFamily="18" charset="-120"/>
        </a:defRPr>
      </a:lvl8pPr>
      <a:lvl9pPr marL="1828800" algn="l" rtl="0" fontAlgn="base">
        <a:spcBef>
          <a:spcPct val="0"/>
        </a:spcBef>
        <a:spcAft>
          <a:spcPct val="0"/>
        </a:spcAft>
        <a:defRPr kumimoji="1" sz="4200">
          <a:solidFill>
            <a:schemeClr val="tx2"/>
          </a:solidFill>
          <a:latin typeface="Garamond" pitchFamily="18" charset="0"/>
          <a:ea typeface="新細明體" pitchFamily="18" charset="-12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en.wikipedia.org/wiki/Prolog" TargetMode="External"/><Relationship Id="rId2" Type="http://schemas.openxmlformats.org/officeDocument/2006/relationships/hyperlink" Target="http://www.cs.nps.navy.mil/people/faculty/rowe/book/book.html" TargetMode="External"/><Relationship Id="rId1" Type="http://schemas.openxmlformats.org/officeDocument/2006/relationships/slideLayout" Target="../slideLayouts/slideLayout2.xml"/><Relationship Id="rId4" Type="http://schemas.openxmlformats.org/officeDocument/2006/relationships/hyperlink" Target="http://appsrv.cse.cuhk.edu.hk/~csc3230/reference/prolog_primer.p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C4F8B02A-B1F5-4FA8-91A9-1BCB4A36807B}" type="slidenum">
              <a:rPr lang="en-US" altLang="zh-TW"/>
              <a:pPr>
                <a:defRPr/>
              </a:pPr>
              <a:t>1</a:t>
            </a:fld>
            <a:endParaRPr lang="en-US" altLang="zh-TW"/>
          </a:p>
        </p:txBody>
      </p:sp>
      <p:sp>
        <p:nvSpPr>
          <p:cNvPr id="3075" name="Rectangle 2"/>
          <p:cNvSpPr>
            <a:spLocks noGrp="1" noChangeArrowheads="1"/>
          </p:cNvSpPr>
          <p:nvPr>
            <p:ph type="ctrTitle"/>
          </p:nvPr>
        </p:nvSpPr>
        <p:spPr/>
        <p:txBody>
          <a:bodyPr/>
          <a:lstStyle/>
          <a:p>
            <a:pPr eaLnBrk="1" hangingPunct="1"/>
            <a:r>
              <a:rPr lang="en-US" altLang="zh-TW" sz="3600" dirty="0" smtClean="0">
                <a:latin typeface="Verdana" pitchFamily="34" charset="0"/>
              </a:rPr>
              <a:t>COMP 205</a:t>
            </a:r>
            <a:r>
              <a:rPr lang="en-US" altLang="zh-CN" sz="3600" dirty="0" smtClean="0">
                <a:latin typeface="Verdana" pitchFamily="34" charset="0"/>
              </a:rPr>
              <a:t/>
            </a:r>
            <a:br>
              <a:rPr lang="en-US" altLang="zh-CN" sz="3600" dirty="0" smtClean="0">
                <a:latin typeface="Verdana" pitchFamily="34" charset="0"/>
              </a:rPr>
            </a:br>
            <a:r>
              <a:rPr lang="en-US" altLang="zh-CN" sz="3600" dirty="0" smtClean="0">
                <a:latin typeface="Verdana" pitchFamily="34" charset="0"/>
              </a:rPr>
              <a:t/>
            </a:r>
            <a:br>
              <a:rPr lang="en-US" altLang="zh-CN" sz="3600" dirty="0" smtClean="0">
                <a:latin typeface="Verdana" pitchFamily="34" charset="0"/>
              </a:rPr>
            </a:br>
            <a:r>
              <a:rPr lang="en-US" altLang="zh-TW" sz="3600" dirty="0" smtClean="0">
                <a:latin typeface="Verdana" pitchFamily="34" charset="0"/>
              </a:rPr>
              <a:t>Introduction to Prolog</a:t>
            </a:r>
          </a:p>
        </p:txBody>
      </p:sp>
      <p:sp>
        <p:nvSpPr>
          <p:cNvPr id="3076" name="Rectangle 3"/>
          <p:cNvSpPr>
            <a:spLocks noGrp="1" noChangeArrowheads="1"/>
          </p:cNvSpPr>
          <p:nvPr>
            <p:ph type="subTitle" idx="1"/>
          </p:nvPr>
        </p:nvSpPr>
        <p:spPr/>
        <p:txBody>
          <a:bodyPr/>
          <a:lstStyle/>
          <a:p>
            <a:pPr eaLnBrk="1" hangingPunct="1">
              <a:lnSpc>
                <a:spcPct val="80000"/>
              </a:lnSpc>
            </a:pPr>
            <a:r>
              <a:rPr lang="en-US" altLang="zh-CN" sz="1900" dirty="0" smtClean="0"/>
              <a:t>Dr. </a:t>
            </a:r>
            <a:r>
              <a:rPr lang="en-US" altLang="zh-CN" sz="1900" dirty="0" err="1" smtClean="0"/>
              <a:t>Chunbo</a:t>
            </a:r>
            <a:r>
              <a:rPr lang="en-US" altLang="zh-CN" sz="1900" dirty="0" smtClean="0"/>
              <a:t> Chu</a:t>
            </a:r>
          </a:p>
          <a:p>
            <a:pPr eaLnBrk="1" hangingPunct="1">
              <a:lnSpc>
                <a:spcPct val="80000"/>
              </a:lnSpc>
            </a:pPr>
            <a:r>
              <a:rPr lang="en-US" altLang="zh-CN" sz="1900" dirty="0" smtClean="0"/>
              <a:t>Week 13</a:t>
            </a:r>
          </a:p>
          <a:p>
            <a:pPr eaLnBrk="1" hangingPunct="1">
              <a:lnSpc>
                <a:spcPct val="80000"/>
              </a:lnSpc>
            </a:pPr>
            <a:endParaRPr lang="en-US" altLang="zh-CN" sz="1900" dirty="0" smtClean="0"/>
          </a:p>
          <a:p>
            <a:pPr eaLnBrk="1" hangingPunct="1">
              <a:lnSpc>
                <a:spcPct val="80000"/>
              </a:lnSpc>
            </a:pPr>
            <a:endParaRPr lang="en-US" altLang="zh-CN" sz="1900" dirty="0" smtClean="0"/>
          </a:p>
          <a:p>
            <a:pPr eaLnBrk="1" hangingPunct="1">
              <a:lnSpc>
                <a:spcPct val="80000"/>
              </a:lnSpc>
            </a:pPr>
            <a:endParaRPr lang="en-US" altLang="zh-CN" sz="1900" dirty="0" smtClean="0"/>
          </a:p>
          <a:p>
            <a:pPr eaLnBrk="1" hangingPunct="1">
              <a:lnSpc>
                <a:spcPct val="80000"/>
              </a:lnSpc>
            </a:pPr>
            <a:r>
              <a:rPr lang="en-US" altLang="zh-CN" sz="1600" dirty="0" smtClean="0"/>
              <a:t>Slides Courtesy to: Peter LO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1A4C7CF7-90D2-4C36-8576-09C5DF300297}" type="slidenum">
              <a:rPr lang="en-US" altLang="zh-TW"/>
              <a:pPr>
                <a:defRPr/>
              </a:pPr>
              <a:t>10</a:t>
            </a:fld>
            <a:endParaRPr lang="en-US" altLang="zh-TW"/>
          </a:p>
        </p:txBody>
      </p:sp>
      <p:sp>
        <p:nvSpPr>
          <p:cNvPr id="12291" name="Rectangle 2"/>
          <p:cNvSpPr>
            <a:spLocks noGrp="1" noChangeArrowheads="1"/>
          </p:cNvSpPr>
          <p:nvPr>
            <p:ph type="title"/>
          </p:nvPr>
        </p:nvSpPr>
        <p:spPr/>
        <p:txBody>
          <a:bodyPr/>
          <a:lstStyle/>
          <a:p>
            <a:pPr eaLnBrk="1" hangingPunct="1"/>
            <a:r>
              <a:rPr lang="en-US" altLang="zh-CN" dirty="0" smtClean="0">
                <a:latin typeface="Verdana" pitchFamily="34" charset="0"/>
              </a:rPr>
              <a:t>Prolog Terms</a:t>
            </a:r>
            <a:endParaRPr lang="en-US" altLang="zh-TW" dirty="0" smtClean="0">
              <a:latin typeface="Verdana" pitchFamily="34" charset="0"/>
            </a:endParaRPr>
          </a:p>
        </p:txBody>
      </p:sp>
      <p:sp>
        <p:nvSpPr>
          <p:cNvPr id="12292" name="Rectangle 3"/>
          <p:cNvSpPr>
            <a:spLocks noGrp="1" noChangeArrowheads="1"/>
          </p:cNvSpPr>
          <p:nvPr>
            <p:ph type="body" idx="1"/>
          </p:nvPr>
        </p:nvSpPr>
        <p:spPr/>
        <p:txBody>
          <a:bodyPr/>
          <a:lstStyle/>
          <a:p>
            <a:pPr eaLnBrk="1" hangingPunct="1">
              <a:lnSpc>
                <a:spcPct val="90000"/>
              </a:lnSpc>
            </a:pPr>
            <a:r>
              <a:rPr lang="en-US" altLang="zh-TW" sz="3400" dirty="0" smtClean="0">
                <a:solidFill>
                  <a:schemeClr val="tx2"/>
                </a:solidFill>
              </a:rPr>
              <a:t>Compound Term</a:t>
            </a:r>
          </a:p>
          <a:p>
            <a:pPr lvl="1" eaLnBrk="1" hangingPunct="1">
              <a:lnSpc>
                <a:spcPct val="90000"/>
              </a:lnSpc>
            </a:pPr>
            <a:r>
              <a:rPr lang="en-US" altLang="zh-TW" dirty="0" smtClean="0"/>
              <a:t>Consists of</a:t>
            </a:r>
          </a:p>
          <a:p>
            <a:pPr lvl="2" eaLnBrk="1" hangingPunct="1">
              <a:lnSpc>
                <a:spcPct val="90000"/>
              </a:lnSpc>
            </a:pPr>
            <a:r>
              <a:rPr lang="en-US" altLang="zh-TW" dirty="0" smtClean="0"/>
              <a:t>A function symbol called </a:t>
            </a:r>
            <a:r>
              <a:rPr lang="en-US" altLang="zh-TW" b="1" dirty="0" err="1" smtClean="0">
                <a:solidFill>
                  <a:schemeClr val="tx2"/>
                </a:solidFill>
              </a:rPr>
              <a:t>functor</a:t>
            </a:r>
            <a:endParaRPr lang="en-US" altLang="zh-TW" b="1" dirty="0" smtClean="0">
              <a:solidFill>
                <a:schemeClr val="tx2"/>
              </a:solidFill>
            </a:endParaRPr>
          </a:p>
          <a:p>
            <a:pPr lvl="2" eaLnBrk="1" hangingPunct="1">
              <a:lnSpc>
                <a:spcPct val="90000"/>
              </a:lnSpc>
            </a:pPr>
            <a:r>
              <a:rPr lang="en-US" altLang="zh-TW" dirty="0" smtClean="0"/>
              <a:t>Term(s) in parentheses separated by commas</a:t>
            </a:r>
          </a:p>
          <a:p>
            <a:pPr lvl="1" eaLnBrk="1" hangingPunct="1">
              <a:lnSpc>
                <a:spcPct val="90000"/>
              </a:lnSpc>
            </a:pPr>
            <a:r>
              <a:rPr lang="en-US" altLang="zh-TW" dirty="0" smtClean="0"/>
              <a:t>Can represent a structured data like tree, list</a:t>
            </a:r>
          </a:p>
          <a:p>
            <a:pPr lvl="1" eaLnBrk="1" hangingPunct="1">
              <a:lnSpc>
                <a:spcPct val="90000"/>
              </a:lnSpc>
            </a:pPr>
            <a:r>
              <a:rPr lang="en-US" altLang="zh-TW" dirty="0" smtClean="0"/>
              <a:t>E.g. </a:t>
            </a:r>
            <a:r>
              <a:rPr lang="en-US" altLang="zh-TW" dirty="0" smtClean="0">
                <a:latin typeface="Courier New" pitchFamily="49" charset="0"/>
              </a:rPr>
              <a:t>tree(tree(</a:t>
            </a:r>
            <a:r>
              <a:rPr lang="en-US" altLang="zh-TW" dirty="0" err="1" smtClean="0">
                <a:latin typeface="Courier New" pitchFamily="49" charset="0"/>
              </a:rPr>
              <a:t>a,nil</a:t>
            </a:r>
            <a:r>
              <a:rPr lang="en-US" altLang="zh-TW" dirty="0" smtClean="0">
                <a:latin typeface="Courier New" pitchFamily="49" charset="0"/>
              </a:rPr>
              <a:t>),tree(</a:t>
            </a:r>
            <a:r>
              <a:rPr lang="en-US" altLang="zh-TW" dirty="0" err="1" smtClean="0">
                <a:latin typeface="Courier New" pitchFamily="49" charset="0"/>
              </a:rPr>
              <a:t>b,X</a:t>
            </a:r>
            <a:r>
              <a:rPr lang="en-US" altLang="zh-TW" dirty="0" smtClean="0">
                <a:latin typeface="Courier New" pitchFamily="49" charset="0"/>
              </a:rPr>
              <a:t>))</a:t>
            </a:r>
          </a:p>
          <a:p>
            <a:pPr lvl="1" eaLnBrk="1" hangingPunct="1">
              <a:lnSpc>
                <a:spcPct val="90000"/>
              </a:lnSpc>
            </a:pPr>
            <a:r>
              <a:rPr lang="en-US" dirty="0" smtClean="0"/>
              <a:t>Special cases of compound terms:</a:t>
            </a:r>
          </a:p>
          <a:p>
            <a:pPr lvl="2" eaLnBrk="1" hangingPunct="1">
              <a:lnSpc>
                <a:spcPct val="90000"/>
              </a:lnSpc>
            </a:pPr>
            <a:r>
              <a:rPr lang="en-US" altLang="zh-TW" b="1" dirty="0" smtClean="0">
                <a:solidFill>
                  <a:schemeClr val="tx2"/>
                </a:solidFill>
              </a:rPr>
              <a:t>Lists</a:t>
            </a:r>
            <a:r>
              <a:rPr lang="en-US" dirty="0" smtClean="0"/>
              <a:t> are defined inductively: </a:t>
            </a:r>
          </a:p>
          <a:p>
            <a:pPr lvl="3" eaLnBrk="1" hangingPunct="1">
              <a:lnSpc>
                <a:spcPct val="90000"/>
              </a:lnSpc>
            </a:pPr>
            <a:r>
              <a:rPr lang="en-US" dirty="0" smtClean="0"/>
              <a:t>The atom [] is a list. </a:t>
            </a:r>
          </a:p>
          <a:p>
            <a:pPr lvl="3" eaLnBrk="1" hangingPunct="1">
              <a:lnSpc>
                <a:spcPct val="90000"/>
              </a:lnSpc>
            </a:pPr>
            <a:r>
              <a:rPr lang="en-US" dirty="0" smtClean="0"/>
              <a:t>A compound term with </a:t>
            </a:r>
            <a:r>
              <a:rPr lang="en-US" dirty="0" err="1" smtClean="0"/>
              <a:t>functor</a:t>
            </a:r>
            <a:r>
              <a:rPr lang="en-US" dirty="0" smtClean="0"/>
              <a:t> . (dot) and </a:t>
            </a:r>
            <a:r>
              <a:rPr lang="en-US" dirty="0" err="1" smtClean="0"/>
              <a:t>arity</a:t>
            </a:r>
            <a:r>
              <a:rPr lang="en-US" dirty="0" smtClean="0"/>
              <a:t> 2, whose second argument is a list, is itself a list. </a:t>
            </a:r>
            <a:endParaRPr lang="en-US" altLang="zh-TW" dirty="0" smtClean="0">
              <a:latin typeface="Courier New" pitchFamily="49"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latin typeface="Verdana" pitchFamily="34" charset="0"/>
              </a:rPr>
              <a:t>Prolog Terms</a:t>
            </a:r>
            <a:endParaRPr lang="en-US" dirty="0"/>
          </a:p>
        </p:txBody>
      </p:sp>
      <p:sp>
        <p:nvSpPr>
          <p:cNvPr id="3" name="Content Placeholder 2"/>
          <p:cNvSpPr>
            <a:spLocks noGrp="1"/>
          </p:cNvSpPr>
          <p:nvPr>
            <p:ph idx="1"/>
          </p:nvPr>
        </p:nvSpPr>
        <p:spPr/>
        <p:txBody>
          <a:bodyPr/>
          <a:lstStyle/>
          <a:p>
            <a:pPr lvl="2" eaLnBrk="1" hangingPunct="1">
              <a:lnSpc>
                <a:spcPct val="90000"/>
              </a:lnSpc>
            </a:pPr>
            <a:endParaRPr lang="en-US" dirty="0" smtClean="0"/>
          </a:p>
          <a:p>
            <a:pPr lvl="3" eaLnBrk="1" hangingPunct="1">
              <a:lnSpc>
                <a:spcPct val="90000"/>
              </a:lnSpc>
            </a:pPr>
            <a:r>
              <a:rPr lang="en-US" dirty="0" smtClean="0"/>
              <a:t>Special syntax for denoting lists: .(</a:t>
            </a:r>
            <a:r>
              <a:rPr lang="en-US" altLang="zh-TW" dirty="0" smtClean="0">
                <a:latin typeface="Courier New" pitchFamily="49" charset="0"/>
              </a:rPr>
              <a:t>A, B</a:t>
            </a:r>
            <a:r>
              <a:rPr lang="en-US" dirty="0" smtClean="0"/>
              <a:t>) is equivalent to </a:t>
            </a:r>
            <a:r>
              <a:rPr lang="en-US" altLang="zh-TW" dirty="0" smtClean="0">
                <a:latin typeface="Courier New" pitchFamily="49" charset="0"/>
              </a:rPr>
              <a:t>[A|B]. </a:t>
            </a:r>
          </a:p>
          <a:p>
            <a:pPr lvl="3" eaLnBrk="1" hangingPunct="1">
              <a:lnSpc>
                <a:spcPct val="90000"/>
              </a:lnSpc>
            </a:pPr>
            <a:r>
              <a:rPr lang="en-US" altLang="zh-TW" dirty="0" smtClean="0">
                <a:latin typeface="Courier New" pitchFamily="49" charset="0"/>
              </a:rPr>
              <a:t>.(a,.(b,.(c,[])))</a:t>
            </a:r>
            <a:r>
              <a:rPr lang="en-US" altLang="zh-TW" dirty="0" smtClean="0"/>
              <a:t> </a:t>
            </a:r>
            <a:r>
              <a:rPr lang="en-US" altLang="zh-TW" dirty="0" smtClean="0">
                <a:sym typeface="Wingdings" pitchFamily="2" charset="2"/>
              </a:rPr>
              <a:t>  same as  </a:t>
            </a:r>
            <a:r>
              <a:rPr lang="en-US" altLang="zh-TW" dirty="0" smtClean="0">
                <a:latin typeface="Courier New" pitchFamily="49" charset="0"/>
                <a:sym typeface="Wingdings" pitchFamily="2" charset="2"/>
              </a:rPr>
              <a:t>[a|[</a:t>
            </a:r>
            <a:r>
              <a:rPr lang="en-US" altLang="zh-TW" dirty="0" err="1" smtClean="0">
                <a:latin typeface="Courier New" pitchFamily="49" charset="0"/>
                <a:sym typeface="Wingdings" pitchFamily="2" charset="2"/>
              </a:rPr>
              <a:t>b,c</a:t>
            </a:r>
            <a:r>
              <a:rPr lang="en-US" altLang="zh-TW" dirty="0" smtClean="0">
                <a:latin typeface="Courier New" pitchFamily="49" charset="0"/>
                <a:sym typeface="Wingdings" pitchFamily="2" charset="2"/>
              </a:rPr>
              <a:t>]]</a:t>
            </a:r>
            <a:r>
              <a:rPr lang="en-US" altLang="zh-TW" dirty="0" smtClean="0"/>
              <a:t>  same as  </a:t>
            </a:r>
            <a:r>
              <a:rPr lang="en-US" altLang="zh-TW" dirty="0" smtClean="0">
                <a:latin typeface="Courier New" pitchFamily="49" charset="0"/>
              </a:rPr>
              <a:t>[</a:t>
            </a:r>
            <a:r>
              <a:rPr lang="en-US" altLang="zh-TW" dirty="0" err="1" smtClean="0">
                <a:latin typeface="Courier New" pitchFamily="49" charset="0"/>
              </a:rPr>
              <a:t>a,b,c</a:t>
            </a:r>
            <a:r>
              <a:rPr lang="en-US" altLang="zh-TW" dirty="0" smtClean="0">
                <a:latin typeface="Courier New" pitchFamily="49" charset="0"/>
              </a:rPr>
              <a:t>]</a:t>
            </a:r>
          </a:p>
          <a:p>
            <a:pPr lvl="2" eaLnBrk="1" hangingPunct="1">
              <a:lnSpc>
                <a:spcPct val="90000"/>
              </a:lnSpc>
            </a:pPr>
            <a:r>
              <a:rPr lang="en-US" altLang="zh-TW" b="1" dirty="0" smtClean="0">
                <a:solidFill>
                  <a:schemeClr val="tx2"/>
                </a:solidFill>
              </a:rPr>
              <a:t>Strings</a:t>
            </a:r>
            <a:r>
              <a:rPr lang="en-US" dirty="0" smtClean="0"/>
              <a:t>: A sequence of characters surrounded by quotes is equivalent to a list of (numeric) character codes.</a:t>
            </a:r>
            <a:endParaRPr lang="en-US" altLang="zh-TW" dirty="0" smtClean="0"/>
          </a:p>
          <a:p>
            <a:pPr lvl="3" eaLnBrk="1" hangingPunct="1">
              <a:lnSpc>
                <a:spcPct val="90000"/>
              </a:lnSpc>
            </a:pPr>
            <a:r>
              <a:rPr lang="en-US" altLang="zh-TW" dirty="0" smtClean="0"/>
              <a:t>String is just a list of ASCII codes.</a:t>
            </a:r>
          </a:p>
          <a:p>
            <a:pPr lvl="3" eaLnBrk="1" hangingPunct="1">
              <a:lnSpc>
                <a:spcPct val="90000"/>
              </a:lnSpc>
            </a:pPr>
            <a:r>
              <a:rPr lang="en-US" altLang="zh-TW" dirty="0" smtClean="0">
                <a:latin typeface="Courier New" pitchFamily="49" charset="0"/>
              </a:rPr>
              <a:t>“Humpty”</a:t>
            </a:r>
            <a:r>
              <a:rPr lang="en-US" altLang="zh-TW" dirty="0" smtClean="0"/>
              <a:t> same as </a:t>
            </a:r>
            <a:r>
              <a:rPr lang="en-US" altLang="zh-TW" dirty="0" smtClean="0">
                <a:latin typeface="Courier New" pitchFamily="49" charset="0"/>
              </a:rPr>
              <a:t>[72,117,109,112,116,121]</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11</a:t>
            </a:fld>
            <a:endParaRPr lang="en-US" altLang="zh-TW"/>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7295F44D-1FC7-4C24-833B-3A6CB2DEED07}" type="slidenum">
              <a:rPr lang="en-US" altLang="zh-TW"/>
              <a:pPr>
                <a:defRPr/>
              </a:pPr>
              <a:t>12</a:t>
            </a:fld>
            <a:endParaRPr lang="en-US" altLang="zh-TW"/>
          </a:p>
        </p:txBody>
      </p:sp>
      <p:sp>
        <p:nvSpPr>
          <p:cNvPr id="13315" name="Rectangle 2"/>
          <p:cNvSpPr>
            <a:spLocks noGrp="1" noChangeArrowheads="1"/>
          </p:cNvSpPr>
          <p:nvPr>
            <p:ph type="title"/>
          </p:nvPr>
        </p:nvSpPr>
        <p:spPr/>
        <p:txBody>
          <a:bodyPr/>
          <a:lstStyle/>
          <a:p>
            <a:pPr eaLnBrk="1" hangingPunct="1"/>
            <a:r>
              <a:rPr lang="en-US" altLang="zh-TW" smtClean="0">
                <a:latin typeface="Verdana" pitchFamily="34" charset="0"/>
              </a:rPr>
              <a:t>Prolog Programs</a:t>
            </a:r>
          </a:p>
        </p:txBody>
      </p:sp>
      <p:sp>
        <p:nvSpPr>
          <p:cNvPr id="13316" name="Rectangle 3"/>
          <p:cNvSpPr>
            <a:spLocks noGrp="1" noChangeArrowheads="1"/>
          </p:cNvSpPr>
          <p:nvPr>
            <p:ph type="body" idx="1"/>
          </p:nvPr>
        </p:nvSpPr>
        <p:spPr/>
        <p:txBody>
          <a:bodyPr/>
          <a:lstStyle/>
          <a:p>
            <a:pPr eaLnBrk="1" hangingPunct="1"/>
            <a:r>
              <a:rPr lang="en-US" altLang="zh-CN" sz="2600" dirty="0" smtClean="0"/>
              <a:t>Programming in Prolog is very different from programming in a procedural language</a:t>
            </a:r>
            <a:endParaRPr lang="en-US" sz="2600" dirty="0" smtClean="0"/>
          </a:p>
          <a:p>
            <a:pPr eaLnBrk="1" hangingPunct="1"/>
            <a:r>
              <a:rPr lang="en-US" sz="2600" dirty="0" smtClean="0"/>
              <a:t>Prolog programs describe relations, defined by means of clauses: f</a:t>
            </a:r>
            <a:r>
              <a:rPr lang="en-US" altLang="zh-TW" sz="2600" dirty="0" smtClean="0"/>
              <a:t>acts and rules</a:t>
            </a:r>
          </a:p>
          <a:p>
            <a:pPr eaLnBrk="1" hangingPunct="1"/>
            <a:r>
              <a:rPr lang="en-US" altLang="zh-CN" sz="2600" dirty="0" smtClean="0"/>
              <a:t>In Prolog you supply a database of facts and rules; you can then perform queries on the database. </a:t>
            </a:r>
          </a:p>
          <a:p>
            <a:pPr eaLnBrk="1" hangingPunct="1"/>
            <a:r>
              <a:rPr lang="en-US" altLang="zh-CN" sz="2600" dirty="0" smtClean="0"/>
              <a:t>The basic unit of Prolog is the predicate entering into the database </a:t>
            </a:r>
            <a:endParaRPr lang="en-US" altLang="zh-TW" sz="2600" dirty="0" smtClean="0"/>
          </a:p>
          <a:p>
            <a:pPr eaLnBrk="1" hangingPunct="1"/>
            <a:r>
              <a:rPr lang="en-US" altLang="zh-TW" sz="2600" dirty="0" smtClean="0"/>
              <a:t>Run the program by making some queries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82544" y="1420785"/>
            <a:ext cx="8229600" cy="4530725"/>
          </a:xfrm>
        </p:spPr>
        <p:txBody>
          <a:bodyPr/>
          <a:lstStyle/>
          <a:p>
            <a:pPr eaLnBrk="1" hangingPunct="1"/>
            <a:r>
              <a:rPr lang="en-US" altLang="zh-TW" sz="2800" dirty="0" smtClean="0"/>
              <a:t>The system try to deduce the query from the facts and rules</a:t>
            </a:r>
          </a:p>
          <a:p>
            <a:pPr eaLnBrk="1" hangingPunct="1"/>
            <a:r>
              <a:rPr lang="en-US" altLang="zh-TW" sz="2800" dirty="0" smtClean="0"/>
              <a:t>The answer is either true or false and the instantiated value of variables</a:t>
            </a:r>
          </a:p>
          <a:p>
            <a:pPr eaLnBrk="1" hangingPunct="1"/>
            <a:r>
              <a:rPr lang="en-US" altLang="zh-TW" sz="2800" dirty="0" smtClean="0"/>
              <a:t>Sometimes, it is the side effects that are wanted, e.g. Printing something on the screen.</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13</a:t>
            </a:fld>
            <a:endParaRPr lang="en-US" altLang="zh-TW"/>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CE5DAD55-DC0E-446F-86FB-A25A0E71DA00}" type="slidenum">
              <a:rPr lang="en-US" altLang="zh-TW"/>
              <a:pPr>
                <a:defRPr/>
              </a:pPr>
              <a:t>14</a:t>
            </a:fld>
            <a:endParaRPr lang="en-US" altLang="zh-TW"/>
          </a:p>
        </p:txBody>
      </p:sp>
      <p:sp>
        <p:nvSpPr>
          <p:cNvPr id="14339" name="Rectangle 2"/>
          <p:cNvSpPr>
            <a:spLocks noGrp="1" noChangeArrowheads="1"/>
          </p:cNvSpPr>
          <p:nvPr>
            <p:ph type="title"/>
          </p:nvPr>
        </p:nvSpPr>
        <p:spPr/>
        <p:txBody>
          <a:bodyPr/>
          <a:lstStyle/>
          <a:p>
            <a:pPr eaLnBrk="1" hangingPunct="1"/>
            <a:r>
              <a:rPr lang="en-US" altLang="zh-TW" smtClean="0">
                <a:latin typeface="Verdana" pitchFamily="34" charset="0"/>
              </a:rPr>
              <a:t>Prolog Facts and Rules</a:t>
            </a:r>
          </a:p>
        </p:txBody>
      </p:sp>
      <p:sp>
        <p:nvSpPr>
          <p:cNvPr id="14340" name="Rectangle 3"/>
          <p:cNvSpPr>
            <a:spLocks noGrp="1" noChangeArrowheads="1"/>
          </p:cNvSpPr>
          <p:nvPr>
            <p:ph type="body" idx="1"/>
          </p:nvPr>
        </p:nvSpPr>
        <p:spPr/>
        <p:txBody>
          <a:bodyPr/>
          <a:lstStyle/>
          <a:p>
            <a:pPr eaLnBrk="1" hangingPunct="1"/>
            <a:r>
              <a:rPr lang="en-AU" altLang="zh-TW" sz="3400" dirty="0" smtClean="0">
                <a:solidFill>
                  <a:schemeClr val="tx2"/>
                </a:solidFill>
              </a:rPr>
              <a:t>Predicate</a:t>
            </a:r>
          </a:p>
          <a:p>
            <a:pPr lvl="1" eaLnBrk="1" hangingPunct="1"/>
            <a:r>
              <a:rPr lang="en-US" altLang="zh-TW" dirty="0" smtClean="0"/>
              <a:t>Defines a relation among elements or properties of elements</a:t>
            </a:r>
          </a:p>
          <a:p>
            <a:pPr lvl="1" eaLnBrk="1" hangingPunct="1"/>
            <a:r>
              <a:rPr lang="en-US" altLang="zh-TW" dirty="0" smtClean="0"/>
              <a:t>Consists of a predicate name (head), term(s) in parentheses separated by commas</a:t>
            </a:r>
          </a:p>
          <a:p>
            <a:pPr lvl="1" eaLnBrk="1" hangingPunct="1"/>
            <a:r>
              <a:rPr lang="en-US" altLang="zh-TW" dirty="0" smtClean="0"/>
              <a:t>e.g. </a:t>
            </a:r>
            <a:r>
              <a:rPr lang="en-US" altLang="zh-TW" dirty="0" smtClean="0">
                <a:latin typeface="Courier New" pitchFamily="49" charset="0"/>
              </a:rPr>
              <a:t>mother(</a:t>
            </a:r>
            <a:r>
              <a:rPr lang="en-US" altLang="zh-TW" dirty="0" err="1" smtClean="0">
                <a:latin typeface="Courier New" pitchFamily="49" charset="0"/>
              </a:rPr>
              <a:t>susan</a:t>
            </a:r>
            <a:r>
              <a:rPr lang="en-US" altLang="zh-TW" dirty="0" smtClean="0">
                <a:latin typeface="Courier New" pitchFamily="49" charset="0"/>
              </a:rPr>
              <a:t>, </a:t>
            </a:r>
            <a:r>
              <a:rPr lang="en-US" altLang="zh-TW" dirty="0" err="1" smtClean="0">
                <a:latin typeface="Courier New" pitchFamily="49" charset="0"/>
              </a:rPr>
              <a:t>ann</a:t>
            </a:r>
            <a:r>
              <a:rPr lang="en-US" altLang="zh-TW" dirty="0" smtClean="0">
                <a:latin typeface="Courier New" pitchFamily="49" charset="0"/>
              </a:rPr>
              <a:t>)</a:t>
            </a:r>
            <a:r>
              <a:rPr lang="en-US" altLang="zh-TW" dirty="0" smtClean="0"/>
              <a:t>, </a:t>
            </a:r>
            <a:r>
              <a:rPr lang="en-US" altLang="zh-TW" dirty="0" smtClean="0">
                <a:latin typeface="Courier New" pitchFamily="49" charset="0"/>
              </a:rPr>
              <a:t>factorial(4,24)</a:t>
            </a:r>
          </a:p>
          <a:p>
            <a:pPr lvl="1" eaLnBrk="1" hangingPunct="1"/>
            <a:r>
              <a:rPr lang="en-US" altLang="zh-TW" dirty="0" smtClean="0"/>
              <a:t>A predicate is either true or false</a:t>
            </a:r>
          </a:p>
          <a:p>
            <a:pPr lvl="1" eaLnBrk="1" hangingPunct="1"/>
            <a:r>
              <a:rPr lang="en-US" altLang="zh-TW" dirty="0" smtClean="0"/>
              <a:t>No inherent meaning for the computer, just relations between objects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41BFF169-969A-4A6D-AC94-35621688371E}" type="slidenum">
              <a:rPr lang="en-US" altLang="zh-TW"/>
              <a:pPr>
                <a:defRPr/>
              </a:pPr>
              <a:t>15</a:t>
            </a:fld>
            <a:endParaRPr lang="en-US" altLang="zh-TW"/>
          </a:p>
        </p:txBody>
      </p:sp>
      <p:sp>
        <p:nvSpPr>
          <p:cNvPr id="15363" name="Rectangle 2"/>
          <p:cNvSpPr>
            <a:spLocks noGrp="1" noChangeArrowheads="1"/>
          </p:cNvSpPr>
          <p:nvPr>
            <p:ph type="title"/>
          </p:nvPr>
        </p:nvSpPr>
        <p:spPr/>
        <p:txBody>
          <a:bodyPr/>
          <a:lstStyle/>
          <a:p>
            <a:pPr eaLnBrk="1" hangingPunct="1"/>
            <a:r>
              <a:rPr lang="en-US" altLang="zh-TW" smtClean="0">
                <a:latin typeface="Verdana" pitchFamily="34" charset="0"/>
              </a:rPr>
              <a:t>Prolog Facts and Rules</a:t>
            </a:r>
          </a:p>
        </p:txBody>
      </p:sp>
      <p:sp>
        <p:nvSpPr>
          <p:cNvPr id="15364" name="Rectangle 3"/>
          <p:cNvSpPr>
            <a:spLocks noGrp="1" noChangeArrowheads="1"/>
          </p:cNvSpPr>
          <p:nvPr>
            <p:ph type="body" idx="1"/>
          </p:nvPr>
        </p:nvSpPr>
        <p:spPr/>
        <p:txBody>
          <a:bodyPr/>
          <a:lstStyle/>
          <a:p>
            <a:pPr eaLnBrk="1" hangingPunct="1"/>
            <a:r>
              <a:rPr lang="en-AU" altLang="zh-TW" sz="3400" dirty="0" smtClean="0">
                <a:solidFill>
                  <a:schemeClr val="tx2"/>
                </a:solidFill>
              </a:rPr>
              <a:t>Predicate</a:t>
            </a:r>
          </a:p>
          <a:p>
            <a:pPr lvl="1" eaLnBrk="1" hangingPunct="1"/>
            <a:r>
              <a:rPr lang="en-US" altLang="zh-TW" dirty="0" smtClean="0"/>
              <a:t>Can be regarded as generalized function</a:t>
            </a:r>
          </a:p>
          <a:p>
            <a:pPr lvl="1" eaLnBrk="1" hangingPunct="1"/>
            <a:r>
              <a:rPr lang="en-US" altLang="zh-TW" dirty="0" smtClean="0"/>
              <a:t>E.g. </a:t>
            </a:r>
            <a:r>
              <a:rPr lang="en-US" altLang="zh-TW" dirty="0" smtClean="0">
                <a:latin typeface="Courier New" pitchFamily="49" charset="0"/>
              </a:rPr>
              <a:t>append(X,[</a:t>
            </a:r>
            <a:r>
              <a:rPr lang="en-US" altLang="zh-TW" dirty="0" err="1" smtClean="0">
                <a:latin typeface="Courier New" pitchFamily="49" charset="0"/>
              </a:rPr>
              <a:t>a,b</a:t>
            </a:r>
            <a:r>
              <a:rPr lang="en-US" altLang="zh-TW" dirty="0" smtClean="0">
                <a:latin typeface="Courier New" pitchFamily="49" charset="0"/>
              </a:rPr>
              <a:t>],Z)</a:t>
            </a:r>
            <a:r>
              <a:rPr lang="en-US" altLang="zh-TW" dirty="0" smtClean="0"/>
              <a:t> may mean </a:t>
            </a:r>
            <a:r>
              <a:rPr lang="en-US" altLang="zh-TW" dirty="0" smtClean="0">
                <a:latin typeface="Courier New" pitchFamily="49" charset="0"/>
              </a:rPr>
              <a:t>X</a:t>
            </a:r>
            <a:r>
              <a:rPr lang="en-US" altLang="zh-TW" dirty="0" smtClean="0"/>
              <a:t> appended to </a:t>
            </a:r>
            <a:r>
              <a:rPr lang="en-US" altLang="zh-TW" dirty="0" smtClean="0">
                <a:latin typeface="Courier New" pitchFamily="49" charset="0"/>
              </a:rPr>
              <a:t>[</a:t>
            </a:r>
            <a:r>
              <a:rPr lang="en-US" altLang="zh-TW" dirty="0" err="1" smtClean="0">
                <a:latin typeface="Courier New" pitchFamily="49" charset="0"/>
              </a:rPr>
              <a:t>a,b</a:t>
            </a:r>
            <a:r>
              <a:rPr lang="en-US" altLang="zh-TW" dirty="0" smtClean="0">
                <a:latin typeface="Courier New" pitchFamily="49" charset="0"/>
              </a:rPr>
              <a:t>]</a:t>
            </a:r>
            <a:r>
              <a:rPr lang="en-US" altLang="zh-TW" dirty="0" smtClean="0"/>
              <a:t> gives </a:t>
            </a:r>
            <a:r>
              <a:rPr lang="en-US" altLang="zh-TW" dirty="0" smtClean="0">
                <a:latin typeface="Courier New" pitchFamily="49" charset="0"/>
              </a:rPr>
              <a:t>Z</a:t>
            </a:r>
            <a:r>
              <a:rPr lang="en-US" altLang="zh-TW" dirty="0" smtClean="0"/>
              <a:t>. </a:t>
            </a:r>
          </a:p>
          <a:p>
            <a:pPr lvl="2" eaLnBrk="1" hangingPunct="1"/>
            <a:r>
              <a:rPr lang="en-US" altLang="zh-TW" dirty="0" smtClean="0"/>
              <a:t>Can treat </a:t>
            </a:r>
            <a:r>
              <a:rPr lang="en-US" altLang="zh-TW" dirty="0" smtClean="0">
                <a:latin typeface="Courier New" pitchFamily="49" charset="0"/>
              </a:rPr>
              <a:t>X</a:t>
            </a:r>
            <a:r>
              <a:rPr lang="en-US" altLang="zh-TW" dirty="0" smtClean="0"/>
              <a:t> and </a:t>
            </a:r>
            <a:r>
              <a:rPr lang="en-US" altLang="zh-TW" dirty="0" smtClean="0">
                <a:latin typeface="Courier New" pitchFamily="49" charset="0"/>
              </a:rPr>
              <a:t>[</a:t>
            </a:r>
            <a:r>
              <a:rPr lang="en-US" altLang="zh-TW" dirty="0" err="1" smtClean="0">
                <a:latin typeface="Courier New" pitchFamily="49" charset="0"/>
              </a:rPr>
              <a:t>a,b</a:t>
            </a:r>
            <a:r>
              <a:rPr lang="en-US" altLang="zh-TW" dirty="0" smtClean="0">
                <a:latin typeface="Courier New" pitchFamily="49" charset="0"/>
              </a:rPr>
              <a:t>]</a:t>
            </a:r>
            <a:r>
              <a:rPr lang="en-US" altLang="zh-TW" dirty="0" smtClean="0"/>
              <a:t> as input, </a:t>
            </a:r>
            <a:r>
              <a:rPr lang="en-US" altLang="zh-TW" dirty="0" smtClean="0">
                <a:latin typeface="Courier New" pitchFamily="49" charset="0"/>
              </a:rPr>
              <a:t>Z</a:t>
            </a:r>
            <a:r>
              <a:rPr lang="en-US" altLang="zh-TW" dirty="0" smtClean="0"/>
              <a:t> as an output</a:t>
            </a:r>
          </a:p>
          <a:p>
            <a:pPr lvl="2" eaLnBrk="1" hangingPunct="1"/>
            <a:r>
              <a:rPr lang="en-US" altLang="zh-TW" dirty="0" smtClean="0"/>
              <a:t>Can also treat </a:t>
            </a:r>
            <a:r>
              <a:rPr lang="en-US" altLang="zh-TW" dirty="0" smtClean="0">
                <a:latin typeface="Courier New" pitchFamily="49" charset="0"/>
              </a:rPr>
              <a:t>[</a:t>
            </a:r>
            <a:r>
              <a:rPr lang="en-US" altLang="zh-TW" dirty="0" err="1" smtClean="0">
                <a:latin typeface="Courier New" pitchFamily="49" charset="0"/>
              </a:rPr>
              <a:t>a,b</a:t>
            </a:r>
            <a:r>
              <a:rPr lang="en-US" altLang="zh-TW" dirty="0" smtClean="0">
                <a:latin typeface="Courier New" pitchFamily="49" charset="0"/>
              </a:rPr>
              <a:t>]</a:t>
            </a:r>
            <a:r>
              <a:rPr lang="en-US" altLang="zh-TW" dirty="0" smtClean="0"/>
              <a:t> and </a:t>
            </a:r>
            <a:r>
              <a:rPr lang="en-US" altLang="zh-TW" dirty="0" smtClean="0">
                <a:latin typeface="Courier New" pitchFamily="49" charset="0"/>
              </a:rPr>
              <a:t>Z</a:t>
            </a:r>
            <a:r>
              <a:rPr lang="en-US" altLang="zh-TW" dirty="0" smtClean="0"/>
              <a:t> as input, </a:t>
            </a:r>
            <a:r>
              <a:rPr lang="en-US" altLang="zh-TW" dirty="0" smtClean="0">
                <a:latin typeface="Courier New" pitchFamily="49" charset="0"/>
              </a:rPr>
              <a:t>X</a:t>
            </a:r>
            <a:r>
              <a:rPr lang="en-US" altLang="zh-TW" dirty="0" smtClean="0"/>
              <a:t> as output, which is asking what list </a:t>
            </a:r>
            <a:r>
              <a:rPr lang="en-US" altLang="zh-TW" dirty="0" err="1" smtClean="0"/>
              <a:t>appened</a:t>
            </a:r>
            <a:r>
              <a:rPr lang="en-US" altLang="zh-TW" dirty="0" smtClean="0"/>
              <a:t> to </a:t>
            </a:r>
            <a:r>
              <a:rPr lang="en-US" altLang="zh-TW" dirty="0" smtClean="0">
                <a:latin typeface="Courier New" pitchFamily="49" charset="0"/>
              </a:rPr>
              <a:t>[</a:t>
            </a:r>
            <a:r>
              <a:rPr lang="en-US" altLang="zh-TW" dirty="0" err="1" smtClean="0">
                <a:latin typeface="Courier New" pitchFamily="49" charset="0"/>
              </a:rPr>
              <a:t>a,b</a:t>
            </a:r>
            <a:r>
              <a:rPr lang="en-US" altLang="zh-TW" dirty="0" smtClean="0">
                <a:latin typeface="Courier New" pitchFamily="49" charset="0"/>
              </a:rPr>
              <a:t>]</a:t>
            </a:r>
            <a:r>
              <a:rPr lang="en-US" altLang="zh-TW" dirty="0" smtClean="0"/>
              <a:t> gives </a:t>
            </a:r>
            <a:r>
              <a:rPr lang="en-US" altLang="zh-TW" dirty="0" smtClean="0">
                <a:latin typeface="Courier New" pitchFamily="49" charset="0"/>
              </a:rPr>
              <a:t>Z</a:t>
            </a:r>
          </a:p>
          <a:p>
            <a:pPr lvl="1" eaLnBrk="1" hangingPunct="1"/>
            <a:r>
              <a:rPr lang="en-US" altLang="zh-TW" dirty="0" smtClean="0"/>
              <a:t>Can “return” multiple values easily, and the “function” can be used in different directions</a:t>
            </a:r>
          </a:p>
          <a:p>
            <a:pPr lvl="1" eaLnBrk="1" hangingPunct="1"/>
            <a:endParaRPr lang="en-US" altLang="zh-TW"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F4CBD3E8-9C83-4B4D-B3F0-ED2C9A95F3A5}" type="slidenum">
              <a:rPr lang="en-US" altLang="zh-TW"/>
              <a:pPr>
                <a:defRPr/>
              </a:pPr>
              <a:t>16</a:t>
            </a:fld>
            <a:endParaRPr lang="en-US" altLang="zh-TW"/>
          </a:p>
        </p:txBody>
      </p:sp>
      <p:sp>
        <p:nvSpPr>
          <p:cNvPr id="16387" name="Rectangle 2"/>
          <p:cNvSpPr>
            <a:spLocks noGrp="1" noChangeArrowheads="1"/>
          </p:cNvSpPr>
          <p:nvPr>
            <p:ph type="title"/>
          </p:nvPr>
        </p:nvSpPr>
        <p:spPr/>
        <p:txBody>
          <a:bodyPr/>
          <a:lstStyle/>
          <a:p>
            <a:pPr eaLnBrk="1" hangingPunct="1"/>
            <a:r>
              <a:rPr lang="en-US" altLang="zh-TW" smtClean="0">
                <a:latin typeface="Verdana" pitchFamily="34" charset="0"/>
              </a:rPr>
              <a:t>Prolog Facts and Rules</a:t>
            </a:r>
          </a:p>
        </p:txBody>
      </p:sp>
      <p:sp>
        <p:nvSpPr>
          <p:cNvPr id="16388" name="Rectangle 3"/>
          <p:cNvSpPr>
            <a:spLocks noGrp="1" noChangeArrowheads="1"/>
          </p:cNvSpPr>
          <p:nvPr>
            <p:ph type="body" idx="1"/>
          </p:nvPr>
        </p:nvSpPr>
        <p:spPr/>
        <p:txBody>
          <a:bodyPr/>
          <a:lstStyle/>
          <a:p>
            <a:pPr eaLnBrk="1" hangingPunct="1">
              <a:lnSpc>
                <a:spcPct val="90000"/>
              </a:lnSpc>
            </a:pPr>
            <a:r>
              <a:rPr lang="en-US" altLang="zh-TW" sz="3400" dirty="0" smtClean="0">
                <a:solidFill>
                  <a:schemeClr val="tx2"/>
                </a:solidFill>
              </a:rPr>
              <a:t>Fact</a:t>
            </a:r>
          </a:p>
          <a:p>
            <a:pPr lvl="1" eaLnBrk="1" hangingPunct="1">
              <a:lnSpc>
                <a:spcPct val="90000"/>
              </a:lnSpc>
            </a:pPr>
            <a:r>
              <a:rPr lang="en-US" altLang="zh-TW" dirty="0" smtClean="0"/>
              <a:t>Represents what is assumed to be true</a:t>
            </a:r>
          </a:p>
          <a:p>
            <a:pPr lvl="1" eaLnBrk="1" hangingPunct="1">
              <a:lnSpc>
                <a:spcPct val="90000"/>
              </a:lnSpc>
            </a:pPr>
            <a:r>
              <a:rPr lang="en-US" altLang="zh-TW" dirty="0" smtClean="0"/>
              <a:t>Consists of a predicate ended with a </a:t>
            </a:r>
            <a:r>
              <a:rPr lang="en-US" altLang="zh-TW" dirty="0" smtClean="0">
                <a:solidFill>
                  <a:schemeClr val="tx2"/>
                </a:solidFill>
              </a:rPr>
              <a:t>full stop</a:t>
            </a:r>
          </a:p>
          <a:p>
            <a:pPr lvl="1" eaLnBrk="1" hangingPunct="1">
              <a:lnSpc>
                <a:spcPct val="90000"/>
              </a:lnSpc>
            </a:pPr>
            <a:r>
              <a:rPr lang="en-US" altLang="zh-TW" dirty="0" smtClean="0">
                <a:solidFill>
                  <a:schemeClr val="accent2"/>
                </a:solidFill>
              </a:rPr>
              <a:t>E.g.</a:t>
            </a:r>
          </a:p>
          <a:p>
            <a:pPr lvl="2" eaLnBrk="1" hangingPunct="1">
              <a:lnSpc>
                <a:spcPct val="90000"/>
              </a:lnSpc>
            </a:pPr>
            <a:r>
              <a:rPr lang="en-US" altLang="zh-TW" dirty="0" err="1" smtClean="0">
                <a:latin typeface="Courier New" pitchFamily="49" charset="0"/>
              </a:rPr>
              <a:t>colour</a:t>
            </a:r>
            <a:r>
              <a:rPr lang="en-US" altLang="zh-TW" dirty="0" smtClean="0">
                <a:latin typeface="Courier New" pitchFamily="49" charset="0"/>
              </a:rPr>
              <a:t>(red).</a:t>
            </a:r>
          </a:p>
          <a:p>
            <a:pPr lvl="2" eaLnBrk="1" hangingPunct="1">
              <a:lnSpc>
                <a:spcPct val="90000"/>
              </a:lnSpc>
            </a:pPr>
            <a:r>
              <a:rPr lang="en-US" altLang="zh-TW" dirty="0" smtClean="0">
                <a:latin typeface="Courier New" pitchFamily="49" charset="0"/>
              </a:rPr>
              <a:t>company(</a:t>
            </a:r>
            <a:r>
              <a:rPr lang="en-US" altLang="zh-TW" dirty="0" err="1" smtClean="0">
                <a:latin typeface="Courier New" pitchFamily="49" charset="0"/>
              </a:rPr>
              <a:t>theIBM</a:t>
            </a:r>
            <a:r>
              <a:rPr lang="en-US" altLang="zh-TW" dirty="0" smtClean="0">
                <a:latin typeface="Courier New" pitchFamily="49" charset="0"/>
              </a:rPr>
              <a:t>).</a:t>
            </a:r>
          </a:p>
          <a:p>
            <a:pPr lvl="2" eaLnBrk="1" hangingPunct="1">
              <a:lnSpc>
                <a:spcPct val="90000"/>
              </a:lnSpc>
            </a:pPr>
            <a:r>
              <a:rPr lang="en-US" altLang="zh-TW" dirty="0" smtClean="0">
                <a:latin typeface="Courier New" pitchFamily="49" charset="0"/>
              </a:rPr>
              <a:t>course(csc3230,’Fundamentals of AI’).</a:t>
            </a:r>
          </a:p>
          <a:p>
            <a:pPr lvl="2" eaLnBrk="1" hangingPunct="1">
              <a:lnSpc>
                <a:spcPct val="90000"/>
              </a:lnSpc>
            </a:pPr>
            <a:r>
              <a:rPr lang="en-US" altLang="zh-TW" dirty="0" smtClean="0">
                <a:latin typeface="Courier New" pitchFamily="49" charset="0"/>
              </a:rPr>
              <a:t>equal(X,X).</a:t>
            </a:r>
          </a:p>
          <a:p>
            <a:pPr lvl="2" eaLnBrk="1" hangingPunct="1">
              <a:lnSpc>
                <a:spcPct val="90000"/>
              </a:lnSpc>
            </a:pPr>
            <a:r>
              <a:rPr lang="en-US" altLang="zh-TW" dirty="0" err="1" smtClean="0">
                <a:latin typeface="Courier New" pitchFamily="49" charset="0"/>
              </a:rPr>
              <a:t>non_leaf</a:t>
            </a:r>
            <a:r>
              <a:rPr lang="en-US" altLang="zh-TW" dirty="0" smtClean="0">
                <a:latin typeface="Courier New" pitchFamily="49" charset="0"/>
              </a:rPr>
              <a:t>(tree(_,_)).</a:t>
            </a:r>
          </a:p>
          <a:p>
            <a:pPr lvl="1" eaLnBrk="1" hangingPunct="1">
              <a:lnSpc>
                <a:spcPct val="90000"/>
              </a:lnSpc>
            </a:pPr>
            <a:r>
              <a:rPr lang="en-US" altLang="zh-TW" dirty="0" smtClean="0">
                <a:latin typeface="Arial Unicode MS" pitchFamily="34" charset="-128"/>
                <a:ea typeface="Arial Unicode MS" pitchFamily="34" charset="-128"/>
                <a:cs typeface="Arial Unicode MS" pitchFamily="34" charset="-128"/>
              </a:rPr>
              <a:t>Similar to what is stored in a relational database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C442D31F-7715-4F00-A48E-451A84FB5A5E}" type="slidenum">
              <a:rPr lang="en-US" altLang="zh-TW"/>
              <a:pPr>
                <a:defRPr/>
              </a:pPr>
              <a:t>17</a:t>
            </a:fld>
            <a:endParaRPr lang="en-US" altLang="zh-TW"/>
          </a:p>
        </p:txBody>
      </p:sp>
      <p:sp>
        <p:nvSpPr>
          <p:cNvPr id="17411" name="Rectangle 2"/>
          <p:cNvSpPr>
            <a:spLocks noGrp="1" noChangeArrowheads="1"/>
          </p:cNvSpPr>
          <p:nvPr>
            <p:ph type="title"/>
          </p:nvPr>
        </p:nvSpPr>
        <p:spPr/>
        <p:txBody>
          <a:bodyPr/>
          <a:lstStyle/>
          <a:p>
            <a:pPr eaLnBrk="1" hangingPunct="1"/>
            <a:r>
              <a:rPr lang="en-US" altLang="zh-TW" smtClean="0">
                <a:latin typeface="Verdana" pitchFamily="34" charset="0"/>
              </a:rPr>
              <a:t>Prolog Facts and Rules</a:t>
            </a:r>
          </a:p>
        </p:txBody>
      </p:sp>
      <p:sp>
        <p:nvSpPr>
          <p:cNvPr id="17412" name="Rectangle 3"/>
          <p:cNvSpPr>
            <a:spLocks noGrp="1" noChangeArrowheads="1"/>
          </p:cNvSpPr>
          <p:nvPr>
            <p:ph type="body" idx="1"/>
          </p:nvPr>
        </p:nvSpPr>
        <p:spPr/>
        <p:txBody>
          <a:bodyPr/>
          <a:lstStyle/>
          <a:p>
            <a:pPr eaLnBrk="1" hangingPunct="1">
              <a:lnSpc>
                <a:spcPct val="90000"/>
              </a:lnSpc>
            </a:pPr>
            <a:r>
              <a:rPr lang="en-US" altLang="zh-TW" sz="3400" dirty="0" smtClean="0">
                <a:solidFill>
                  <a:schemeClr val="tx2"/>
                </a:solidFill>
              </a:rPr>
              <a:t>Rule</a:t>
            </a:r>
          </a:p>
          <a:p>
            <a:pPr lvl="1" eaLnBrk="1" hangingPunct="1">
              <a:lnSpc>
                <a:spcPct val="90000"/>
              </a:lnSpc>
            </a:pPr>
            <a:r>
              <a:rPr lang="en-US" altLang="zh-TW" dirty="0" smtClean="0"/>
              <a:t>Represents a conditional assertion</a:t>
            </a:r>
          </a:p>
          <a:p>
            <a:pPr lvl="1" eaLnBrk="1" hangingPunct="1">
              <a:lnSpc>
                <a:spcPct val="90000"/>
              </a:lnSpc>
            </a:pPr>
            <a:r>
              <a:rPr lang="en-US" altLang="zh-TW" dirty="0" smtClean="0"/>
              <a:t>The head is a predicate, the body is one or more predicates – Horn clause</a:t>
            </a:r>
          </a:p>
          <a:p>
            <a:pPr lvl="1" eaLnBrk="1" hangingPunct="1">
              <a:lnSpc>
                <a:spcPct val="90000"/>
              </a:lnSpc>
            </a:pPr>
            <a:r>
              <a:rPr lang="en-US" altLang="zh-TW" dirty="0" smtClean="0"/>
              <a:t>Tells how does the truth of a predicate depends on the truth of other predicates</a:t>
            </a:r>
          </a:p>
          <a:p>
            <a:pPr lvl="1" eaLnBrk="1" hangingPunct="1">
              <a:lnSpc>
                <a:spcPct val="90000"/>
              </a:lnSpc>
            </a:pPr>
            <a:r>
              <a:rPr lang="en-US" altLang="zh-TW" dirty="0" smtClean="0"/>
              <a:t>Can be regarded as the body of a function</a:t>
            </a:r>
          </a:p>
          <a:p>
            <a:pPr lvl="2" eaLnBrk="1" hangingPunct="1">
              <a:lnSpc>
                <a:spcPct val="90000"/>
              </a:lnSpc>
            </a:pPr>
            <a:r>
              <a:rPr lang="en-US" altLang="zh-CN" dirty="0" smtClean="0">
                <a:latin typeface="Courier New" pitchFamily="49" charset="0"/>
              </a:rPr>
              <a:t>light(on) :- switch(on).</a:t>
            </a:r>
          </a:p>
          <a:p>
            <a:pPr lvl="2" eaLnBrk="1" hangingPunct="1">
              <a:lnSpc>
                <a:spcPct val="90000"/>
              </a:lnSpc>
            </a:pPr>
            <a:r>
              <a:rPr lang="en-US" altLang="zh-CN" dirty="0" smtClean="0">
                <a:latin typeface="Courier New" pitchFamily="49" charset="0"/>
              </a:rPr>
              <a:t>father(X,Y) :- parent(X,Y), male(X).</a:t>
            </a:r>
          </a:p>
          <a:p>
            <a:pPr lvl="2" eaLnBrk="1" hangingPunct="1">
              <a:lnSpc>
                <a:spcPct val="90000"/>
              </a:lnSpc>
            </a:pPr>
            <a:r>
              <a:rPr lang="en-US" altLang="zh-TW" dirty="0" smtClean="0">
                <a:latin typeface="Courier New" pitchFamily="49" charset="0"/>
              </a:rPr>
              <a:t>between(X,Y,Z) :- before(X,Y), before(Y,Z).</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投影片編號版面配置區 5"/>
          <p:cNvSpPr>
            <a:spLocks noGrp="1"/>
          </p:cNvSpPr>
          <p:nvPr>
            <p:ph type="sldNum" sz="quarter" idx="12"/>
          </p:nvPr>
        </p:nvSpPr>
        <p:spPr/>
        <p:txBody>
          <a:bodyPr/>
          <a:lstStyle/>
          <a:p>
            <a:pPr>
              <a:defRPr/>
            </a:pPr>
            <a:fld id="{4A746921-D012-406A-9FD7-4296573A614B}" type="slidenum">
              <a:rPr lang="en-US" altLang="zh-TW"/>
              <a:pPr>
                <a:defRPr/>
              </a:pPr>
              <a:t>18</a:t>
            </a:fld>
            <a:endParaRPr lang="en-US" altLang="zh-TW"/>
          </a:p>
        </p:txBody>
      </p:sp>
      <p:sp>
        <p:nvSpPr>
          <p:cNvPr id="18435" name="Rectangle 3"/>
          <p:cNvSpPr>
            <a:spLocks noGrp="1" noChangeArrowheads="1"/>
          </p:cNvSpPr>
          <p:nvPr>
            <p:ph type="body" idx="1"/>
          </p:nvPr>
        </p:nvSpPr>
        <p:spPr/>
        <p:txBody>
          <a:bodyPr/>
          <a:lstStyle/>
          <a:p>
            <a:pPr eaLnBrk="1" hangingPunct="1"/>
            <a:r>
              <a:rPr lang="en-US" altLang="zh-TW" sz="3400" dirty="0" smtClean="0">
                <a:solidFill>
                  <a:schemeClr val="tx2"/>
                </a:solidFill>
              </a:rPr>
              <a:t>Rule</a:t>
            </a:r>
          </a:p>
          <a:p>
            <a:pPr eaLnBrk="1" hangingPunct="1"/>
            <a:endParaRPr lang="en-AU" altLang="zh-TW" sz="2600" dirty="0" smtClean="0"/>
          </a:p>
          <a:p>
            <a:pPr eaLnBrk="1" hangingPunct="1"/>
            <a:endParaRPr lang="en-AU" altLang="zh-TW" sz="2600" dirty="0" smtClean="0"/>
          </a:p>
          <a:p>
            <a:pPr eaLnBrk="1" hangingPunct="1"/>
            <a:endParaRPr lang="en-AU" altLang="zh-TW" sz="2600" dirty="0" smtClean="0"/>
          </a:p>
          <a:p>
            <a:pPr eaLnBrk="1" hangingPunct="1"/>
            <a:endParaRPr lang="en-AU" altLang="zh-TW" sz="2600" dirty="0" smtClean="0"/>
          </a:p>
          <a:p>
            <a:pPr lvl="1" eaLnBrk="1" hangingPunct="1"/>
            <a:r>
              <a:rPr lang="en-AU" altLang="zh-TW" sz="2200" dirty="0" smtClean="0"/>
              <a:t>Meaning : H(...) is true if B</a:t>
            </a:r>
            <a:r>
              <a:rPr lang="en-AU" altLang="zh-TW" sz="2200" baseline="-25000" dirty="0" smtClean="0"/>
              <a:t>1</a:t>
            </a:r>
            <a:r>
              <a:rPr lang="en-AU" altLang="zh-TW" sz="2200" dirty="0" smtClean="0"/>
              <a:t>(...), B</a:t>
            </a:r>
            <a:r>
              <a:rPr lang="en-AU" altLang="zh-TW" sz="2200" baseline="-25000" dirty="0" smtClean="0"/>
              <a:t>2</a:t>
            </a:r>
            <a:r>
              <a:rPr lang="en-AU" altLang="zh-TW" sz="2200" dirty="0" smtClean="0"/>
              <a:t>(...), ..., </a:t>
            </a:r>
            <a:r>
              <a:rPr lang="en-AU" altLang="zh-TW" sz="2200" dirty="0" err="1" smtClean="0"/>
              <a:t>B</a:t>
            </a:r>
            <a:r>
              <a:rPr lang="en-AU" altLang="zh-TW" sz="2200" baseline="-25000" dirty="0" err="1" smtClean="0"/>
              <a:t>n</a:t>
            </a:r>
            <a:r>
              <a:rPr lang="en-AU" altLang="zh-TW" sz="2200" dirty="0" smtClean="0"/>
              <a:t>(...) are all true.</a:t>
            </a:r>
          </a:p>
          <a:p>
            <a:pPr lvl="1" eaLnBrk="1" hangingPunct="1"/>
            <a:endParaRPr lang="en-AU" altLang="zh-TW" sz="2200" dirty="0" smtClean="0"/>
          </a:p>
          <a:p>
            <a:pPr lvl="1" eaLnBrk="1" hangingPunct="1"/>
            <a:r>
              <a:rPr lang="en-AU" altLang="zh-TW" sz="2200" dirty="0" smtClean="0">
                <a:solidFill>
                  <a:srgbClr val="FF0000"/>
                </a:solidFill>
              </a:rPr>
              <a:t>Commas </a:t>
            </a:r>
            <a:r>
              <a:rPr lang="en-AU" altLang="zh-TW" sz="2200" dirty="0" smtClean="0"/>
              <a:t>in the body can be read as the logical </a:t>
            </a:r>
            <a:r>
              <a:rPr lang="en-AU" altLang="zh-TW" sz="2200" dirty="0" smtClean="0">
                <a:solidFill>
                  <a:srgbClr val="FF0000"/>
                </a:solidFill>
              </a:rPr>
              <a:t>‘AND'</a:t>
            </a:r>
            <a:r>
              <a:rPr lang="en-AU" altLang="zh-TW" sz="2200" dirty="0" smtClean="0"/>
              <a:t>. </a:t>
            </a:r>
          </a:p>
          <a:p>
            <a:pPr lvl="1" eaLnBrk="1" hangingPunct="1"/>
            <a:r>
              <a:rPr lang="en-AU" altLang="zh-TW" sz="2200" dirty="0" smtClean="0"/>
              <a:t>When there are more than 2 rules with the same head, they have the meaning of logical </a:t>
            </a:r>
            <a:r>
              <a:rPr lang="en-AU" altLang="zh-TW" sz="2200" dirty="0" smtClean="0">
                <a:solidFill>
                  <a:srgbClr val="FF0000"/>
                </a:solidFill>
              </a:rPr>
              <a:t>‘OR’</a:t>
            </a:r>
            <a:r>
              <a:rPr lang="en-AU" altLang="zh-TW" sz="2200" dirty="0" smtClean="0"/>
              <a:t>.</a:t>
            </a:r>
            <a:endParaRPr lang="en-US" altLang="zh-TW" sz="2200" dirty="0" smtClean="0"/>
          </a:p>
        </p:txBody>
      </p:sp>
      <p:sp>
        <p:nvSpPr>
          <p:cNvPr id="18436" name="Rectangle 2"/>
          <p:cNvSpPr>
            <a:spLocks noGrp="1" noChangeArrowheads="1"/>
          </p:cNvSpPr>
          <p:nvPr>
            <p:ph type="title"/>
          </p:nvPr>
        </p:nvSpPr>
        <p:spPr/>
        <p:txBody>
          <a:bodyPr/>
          <a:lstStyle/>
          <a:p>
            <a:pPr eaLnBrk="1" hangingPunct="1"/>
            <a:r>
              <a:rPr lang="en-US" altLang="zh-TW" smtClean="0">
                <a:latin typeface="Verdana" pitchFamily="34" charset="0"/>
              </a:rPr>
              <a:t>Prolog Facts and Rules</a:t>
            </a:r>
          </a:p>
        </p:txBody>
      </p:sp>
      <p:sp>
        <p:nvSpPr>
          <p:cNvPr id="18437" name="AutoShape 7"/>
          <p:cNvSpPr>
            <a:spLocks/>
          </p:cNvSpPr>
          <p:nvPr/>
        </p:nvSpPr>
        <p:spPr bwMode="auto">
          <a:xfrm rot="-5400000">
            <a:off x="2552700" y="2552700"/>
            <a:ext cx="342900" cy="723900"/>
          </a:xfrm>
          <a:prstGeom prst="leftBrace">
            <a:avLst>
              <a:gd name="adj1" fmla="val 17593"/>
              <a:gd name="adj2" fmla="val 50000"/>
            </a:avLst>
          </a:prstGeom>
          <a:noFill/>
          <a:ln w="9525">
            <a:solidFill>
              <a:schemeClr val="accent1"/>
            </a:solidFill>
            <a:round/>
            <a:headEnd/>
            <a:tailEnd/>
          </a:ln>
        </p:spPr>
        <p:txBody>
          <a:bodyPr wrap="none" anchor="ctr"/>
          <a:lstStyle/>
          <a:p>
            <a:endParaRPr lang="en-US"/>
          </a:p>
        </p:txBody>
      </p:sp>
      <p:sp>
        <p:nvSpPr>
          <p:cNvPr id="18438" name="AutoShape 8"/>
          <p:cNvSpPr>
            <a:spLocks/>
          </p:cNvSpPr>
          <p:nvPr/>
        </p:nvSpPr>
        <p:spPr bwMode="auto">
          <a:xfrm rot="-5400000">
            <a:off x="5353050" y="1047750"/>
            <a:ext cx="342900" cy="3733800"/>
          </a:xfrm>
          <a:prstGeom prst="leftBrace">
            <a:avLst>
              <a:gd name="adj1" fmla="val 90741"/>
              <a:gd name="adj2" fmla="val 50000"/>
            </a:avLst>
          </a:prstGeom>
          <a:noFill/>
          <a:ln w="9525">
            <a:solidFill>
              <a:schemeClr val="accent1"/>
            </a:solidFill>
            <a:round/>
            <a:headEnd/>
            <a:tailEnd/>
          </a:ln>
        </p:spPr>
        <p:txBody>
          <a:bodyPr wrap="none" anchor="ctr"/>
          <a:lstStyle/>
          <a:p>
            <a:endParaRPr lang="en-US"/>
          </a:p>
        </p:txBody>
      </p:sp>
      <p:sp>
        <p:nvSpPr>
          <p:cNvPr id="18439" name="Text Box 4"/>
          <p:cNvSpPr txBox="1">
            <a:spLocks noChangeArrowheads="1"/>
          </p:cNvSpPr>
          <p:nvPr/>
        </p:nvSpPr>
        <p:spPr bwMode="auto">
          <a:xfrm>
            <a:off x="2057400" y="2209800"/>
            <a:ext cx="5791200" cy="457200"/>
          </a:xfrm>
          <a:prstGeom prst="rect">
            <a:avLst/>
          </a:prstGeom>
          <a:solidFill>
            <a:schemeClr val="accent1">
              <a:alpha val="50195"/>
            </a:schemeClr>
          </a:solidFill>
          <a:ln w="9525">
            <a:noFill/>
            <a:miter lim="800000"/>
            <a:headEnd/>
            <a:tailEnd/>
          </a:ln>
        </p:spPr>
        <p:txBody>
          <a:bodyPr>
            <a:spAutoFit/>
          </a:bodyPr>
          <a:lstStyle/>
          <a:p>
            <a:pPr algn="ctr"/>
            <a:r>
              <a:rPr lang="en-AU" altLang="zh-TW" sz="2400">
                <a:latin typeface="Verdana" pitchFamily="34" charset="0"/>
              </a:rPr>
              <a:t>H(...) :- B</a:t>
            </a:r>
            <a:r>
              <a:rPr lang="en-AU" altLang="zh-TW" sz="2400" baseline="-25000">
                <a:latin typeface="Verdana" pitchFamily="34" charset="0"/>
              </a:rPr>
              <a:t>1</a:t>
            </a:r>
            <a:r>
              <a:rPr lang="en-AU" altLang="zh-TW" sz="2400">
                <a:latin typeface="Verdana" pitchFamily="34" charset="0"/>
              </a:rPr>
              <a:t>(...), B</a:t>
            </a:r>
            <a:r>
              <a:rPr lang="en-AU" altLang="zh-TW" sz="2400" baseline="-25000">
                <a:latin typeface="Verdana" pitchFamily="34" charset="0"/>
              </a:rPr>
              <a:t>2</a:t>
            </a:r>
            <a:r>
              <a:rPr lang="en-AU" altLang="zh-TW" sz="2400">
                <a:latin typeface="Verdana" pitchFamily="34" charset="0"/>
              </a:rPr>
              <a:t>(...), ..., B</a:t>
            </a:r>
            <a:r>
              <a:rPr lang="en-AU" altLang="zh-TW" sz="2400" baseline="-25000">
                <a:latin typeface="Verdana" pitchFamily="34" charset="0"/>
              </a:rPr>
              <a:t>n</a:t>
            </a:r>
            <a:r>
              <a:rPr lang="en-AU" altLang="zh-TW" sz="2400">
                <a:latin typeface="Verdana" pitchFamily="34" charset="0"/>
              </a:rPr>
              <a:t>(...).</a:t>
            </a:r>
            <a:endParaRPr lang="en-US" altLang="zh-TW" sz="2400">
              <a:latin typeface="Verdana" pitchFamily="34" charset="0"/>
            </a:endParaRPr>
          </a:p>
        </p:txBody>
      </p:sp>
      <p:sp>
        <p:nvSpPr>
          <p:cNvPr id="18440" name="Text Box 6"/>
          <p:cNvSpPr txBox="1">
            <a:spLocks noChangeArrowheads="1"/>
          </p:cNvSpPr>
          <p:nvPr/>
        </p:nvSpPr>
        <p:spPr bwMode="auto">
          <a:xfrm>
            <a:off x="4724400" y="3124200"/>
            <a:ext cx="2965450"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Body Goals (Conditions)</a:t>
            </a:r>
          </a:p>
        </p:txBody>
      </p:sp>
      <p:sp>
        <p:nvSpPr>
          <p:cNvPr id="18441" name="Text Box 5"/>
          <p:cNvSpPr txBox="1">
            <a:spLocks noChangeArrowheads="1"/>
          </p:cNvSpPr>
          <p:nvPr/>
        </p:nvSpPr>
        <p:spPr bwMode="auto">
          <a:xfrm>
            <a:off x="914400" y="3124200"/>
            <a:ext cx="2890838"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Head Goal (Conclusion)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5343B76B-285E-47E1-8C30-2EFE47D96F1B}" type="slidenum">
              <a:rPr lang="en-US" altLang="zh-TW"/>
              <a:pPr>
                <a:defRPr/>
              </a:pPr>
              <a:t>19</a:t>
            </a:fld>
            <a:endParaRPr lang="en-US" altLang="zh-TW"/>
          </a:p>
        </p:txBody>
      </p:sp>
      <p:sp>
        <p:nvSpPr>
          <p:cNvPr id="21507" name="Rectangle 2"/>
          <p:cNvSpPr>
            <a:spLocks noGrp="1" noChangeArrowheads="1"/>
          </p:cNvSpPr>
          <p:nvPr>
            <p:ph type="title"/>
          </p:nvPr>
        </p:nvSpPr>
        <p:spPr/>
        <p:txBody>
          <a:bodyPr/>
          <a:lstStyle/>
          <a:p>
            <a:pPr eaLnBrk="1" hangingPunct="1"/>
            <a:r>
              <a:rPr lang="en-US" altLang="zh-TW" smtClean="0">
                <a:latin typeface="Verdana" pitchFamily="34" charset="0"/>
              </a:rPr>
              <a:t>Queries</a:t>
            </a:r>
          </a:p>
        </p:txBody>
      </p:sp>
      <p:sp>
        <p:nvSpPr>
          <p:cNvPr id="21508" name="Rectangle 3"/>
          <p:cNvSpPr>
            <a:spLocks noGrp="1" noChangeArrowheads="1"/>
          </p:cNvSpPr>
          <p:nvPr>
            <p:ph type="body" idx="1"/>
          </p:nvPr>
        </p:nvSpPr>
        <p:spPr/>
        <p:txBody>
          <a:bodyPr/>
          <a:lstStyle/>
          <a:p>
            <a:pPr eaLnBrk="1" hangingPunct="1"/>
            <a:r>
              <a:rPr lang="en-US" altLang="zh-TW" smtClean="0"/>
              <a:t>Ask the program whether a predicate (or conjunction of predicates) is true based on the facts and rules</a:t>
            </a:r>
          </a:p>
          <a:p>
            <a:pPr eaLnBrk="1" hangingPunct="1"/>
            <a:r>
              <a:rPr lang="en-US" altLang="zh-TW" smtClean="0"/>
              <a:t>Similar to function calls in other languages</a:t>
            </a:r>
          </a:p>
          <a:p>
            <a:pPr eaLnBrk="1" hangingPunct="1"/>
            <a:r>
              <a:rPr lang="en-US" altLang="zh-TW" smtClean="0"/>
              <a:t>Similar to queries in database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DFB9E968-D189-4BB1-9720-A930E6E7564E}" type="slidenum">
              <a:rPr lang="en-US" altLang="zh-TW"/>
              <a:pPr>
                <a:defRPr/>
              </a:pPr>
              <a:t>2</a:t>
            </a:fld>
            <a:endParaRPr lang="en-US" altLang="zh-TW"/>
          </a:p>
        </p:txBody>
      </p:sp>
      <p:sp>
        <p:nvSpPr>
          <p:cNvPr id="5123" name="Rectangle 2"/>
          <p:cNvSpPr>
            <a:spLocks noGrp="1" noChangeArrowheads="1"/>
          </p:cNvSpPr>
          <p:nvPr>
            <p:ph type="title"/>
          </p:nvPr>
        </p:nvSpPr>
        <p:spPr/>
        <p:txBody>
          <a:bodyPr/>
          <a:lstStyle/>
          <a:p>
            <a:pPr eaLnBrk="1" hangingPunct="1"/>
            <a:r>
              <a:rPr lang="en-US" altLang="zh-TW" smtClean="0">
                <a:latin typeface="Verdana" pitchFamily="34" charset="0"/>
              </a:rPr>
              <a:t>Outline</a:t>
            </a:r>
          </a:p>
        </p:txBody>
      </p:sp>
      <p:sp>
        <p:nvSpPr>
          <p:cNvPr id="5124" name="Rectangle 3"/>
          <p:cNvSpPr>
            <a:spLocks noGrp="1" noChangeArrowheads="1"/>
          </p:cNvSpPr>
          <p:nvPr>
            <p:ph type="body" idx="1"/>
          </p:nvPr>
        </p:nvSpPr>
        <p:spPr/>
        <p:txBody>
          <a:bodyPr/>
          <a:lstStyle/>
          <a:p>
            <a:pPr eaLnBrk="1" hangingPunct="1"/>
            <a:r>
              <a:rPr lang="en-US" altLang="zh-TW" smtClean="0"/>
              <a:t>What is Prolog?</a:t>
            </a:r>
          </a:p>
          <a:p>
            <a:pPr eaLnBrk="1" hangingPunct="1"/>
            <a:r>
              <a:rPr lang="en-US" altLang="zh-CN" smtClean="0"/>
              <a:t>Prolog </a:t>
            </a:r>
            <a:r>
              <a:rPr lang="en-US" altLang="zh-TW" smtClean="0"/>
              <a:t>Programs</a:t>
            </a:r>
          </a:p>
          <a:p>
            <a:pPr lvl="1" eaLnBrk="1" hangingPunct="1"/>
            <a:r>
              <a:rPr lang="en-US" altLang="zh-TW" smtClean="0"/>
              <a:t>Data Types: constant (atoms, numbers), variables and compound terms</a:t>
            </a:r>
          </a:p>
          <a:p>
            <a:pPr lvl="1" eaLnBrk="1" hangingPunct="1"/>
            <a:r>
              <a:rPr lang="en-US" altLang="zh-TW" smtClean="0"/>
              <a:t>Facts and rules</a:t>
            </a:r>
          </a:p>
          <a:p>
            <a:pPr eaLnBrk="1" hangingPunct="1"/>
            <a:r>
              <a:rPr lang="en-US" altLang="zh-TW" smtClean="0"/>
              <a:t>Running Prolog</a:t>
            </a:r>
          </a:p>
          <a:p>
            <a:pPr eaLnBrk="1" hangingPunct="1"/>
            <a:r>
              <a:rPr lang="en-US" altLang="zh-TW" smtClean="0"/>
              <a:t>Queries – running program</a:t>
            </a:r>
          </a:p>
          <a:p>
            <a:pPr lvl="1" eaLnBrk="1" hangingPunct="1"/>
            <a:r>
              <a:rPr lang="en-US" altLang="zh-TW" smtClean="0"/>
              <a:t>Unification</a:t>
            </a:r>
          </a:p>
          <a:p>
            <a:pPr lvl="1" eaLnBrk="1" hangingPunct="1"/>
            <a:r>
              <a:rPr lang="en-US" altLang="zh-TW" smtClean="0"/>
              <a:t>Backtracking</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C58D0646-3423-45C4-B013-12E4EBA9DDDD}" type="slidenum">
              <a:rPr lang="en-US" altLang="zh-TW"/>
              <a:pPr>
                <a:defRPr/>
              </a:pPr>
              <a:t>20</a:t>
            </a:fld>
            <a:endParaRPr lang="en-US" altLang="zh-TW"/>
          </a:p>
        </p:txBody>
      </p:sp>
      <p:sp>
        <p:nvSpPr>
          <p:cNvPr id="22531" name="Rectangle 2"/>
          <p:cNvSpPr>
            <a:spLocks noGrp="1" noChangeArrowheads="1"/>
          </p:cNvSpPr>
          <p:nvPr>
            <p:ph type="title"/>
          </p:nvPr>
        </p:nvSpPr>
        <p:spPr/>
        <p:txBody>
          <a:bodyPr/>
          <a:lstStyle/>
          <a:p>
            <a:pPr eaLnBrk="1" hangingPunct="1"/>
            <a:r>
              <a:rPr lang="en-US" altLang="zh-TW" smtClean="0">
                <a:latin typeface="Verdana" pitchFamily="34" charset="0"/>
              </a:rPr>
              <a:t>Queries - Examples</a:t>
            </a:r>
          </a:p>
        </p:txBody>
      </p:sp>
      <p:sp>
        <p:nvSpPr>
          <p:cNvPr id="22532" name="Rectangle 3"/>
          <p:cNvSpPr>
            <a:spLocks noGrp="1" noChangeArrowheads="1"/>
          </p:cNvSpPr>
          <p:nvPr>
            <p:ph type="body" idx="1"/>
          </p:nvPr>
        </p:nvSpPr>
        <p:spPr/>
        <p:txBody>
          <a:bodyPr/>
          <a:lstStyle/>
          <a:p>
            <a:pPr eaLnBrk="1" hangingPunct="1"/>
            <a:r>
              <a:rPr lang="en-US" altLang="zh-TW" smtClean="0">
                <a:latin typeface="Courier New" pitchFamily="49" charset="0"/>
              </a:rPr>
              <a:t>?- father(tom,john).</a:t>
            </a:r>
          </a:p>
          <a:p>
            <a:pPr lvl="1" eaLnBrk="1" hangingPunct="1"/>
            <a:r>
              <a:rPr lang="en-US" altLang="zh-TW" smtClean="0"/>
              <a:t>Asking whether the atom </a:t>
            </a:r>
            <a:r>
              <a:rPr lang="en-US" altLang="zh-TW" smtClean="0">
                <a:latin typeface="Courier New" pitchFamily="49" charset="0"/>
              </a:rPr>
              <a:t>tom</a:t>
            </a:r>
            <a:r>
              <a:rPr lang="en-US" altLang="zh-TW" smtClean="0"/>
              <a:t> is related to the atom </a:t>
            </a:r>
            <a:r>
              <a:rPr lang="en-US" altLang="zh-TW" smtClean="0">
                <a:latin typeface="Courier New" pitchFamily="49" charset="0"/>
              </a:rPr>
              <a:t>john </a:t>
            </a:r>
            <a:r>
              <a:rPr lang="en-US" altLang="zh-TW" smtClean="0">
                <a:latin typeface="Arial Unicode MS" pitchFamily="34" charset="-128"/>
                <a:ea typeface="Arial Unicode MS" pitchFamily="34" charset="-128"/>
                <a:cs typeface="Arial Unicode MS" pitchFamily="34" charset="-128"/>
              </a:rPr>
              <a:t>by the predicate</a:t>
            </a:r>
            <a:r>
              <a:rPr lang="en-US" altLang="zh-TW" smtClean="0">
                <a:latin typeface="Courier New" pitchFamily="49" charset="0"/>
              </a:rPr>
              <a:t> father</a:t>
            </a:r>
            <a:r>
              <a:rPr lang="en-US" altLang="zh-TW" smtClean="0"/>
              <a:t>, either by a fact or through rules</a:t>
            </a:r>
          </a:p>
          <a:p>
            <a:pPr lvl="1" eaLnBrk="1" hangingPunct="1"/>
            <a:r>
              <a:rPr lang="en-US" altLang="zh-TW" smtClean="0"/>
              <a:t>May mean: is tom father of john?</a:t>
            </a:r>
          </a:p>
          <a:p>
            <a:pPr eaLnBrk="1" hangingPunct="1"/>
            <a:r>
              <a:rPr lang="en-US" altLang="zh-TW" smtClean="0">
                <a:latin typeface="Courier New" pitchFamily="49" charset="0"/>
              </a:rPr>
              <a:t>?- tutor(csc3230,X).</a:t>
            </a:r>
          </a:p>
          <a:p>
            <a:pPr lvl="1" eaLnBrk="1" hangingPunct="1"/>
            <a:r>
              <a:rPr lang="en-US" altLang="zh-TW" smtClean="0"/>
              <a:t>Ask the system to find an </a:t>
            </a:r>
            <a:r>
              <a:rPr lang="en-US" altLang="zh-TW" smtClean="0">
                <a:latin typeface="Courier New" pitchFamily="49" charset="0"/>
              </a:rPr>
              <a:t>X</a:t>
            </a:r>
            <a:r>
              <a:rPr lang="en-US" altLang="zh-TW" smtClean="0"/>
              <a:t> such that </a:t>
            </a:r>
            <a:r>
              <a:rPr lang="en-US" altLang="zh-TW" smtClean="0">
                <a:latin typeface="Courier New" pitchFamily="49" charset="0"/>
              </a:rPr>
              <a:t>csc3230</a:t>
            </a:r>
            <a:r>
              <a:rPr lang="en-US" altLang="zh-TW" smtClean="0"/>
              <a:t> is related to </a:t>
            </a:r>
            <a:r>
              <a:rPr lang="en-US" altLang="zh-TW" smtClean="0">
                <a:latin typeface="Courier New" pitchFamily="49" charset="0"/>
              </a:rPr>
              <a:t>X</a:t>
            </a:r>
            <a:r>
              <a:rPr lang="en-US" altLang="zh-TW" smtClean="0"/>
              <a:t> by the predicate </a:t>
            </a:r>
            <a:r>
              <a:rPr lang="en-US" altLang="zh-TW" smtClean="0">
                <a:latin typeface="Courier New" pitchFamily="49" charset="0"/>
              </a:rPr>
              <a:t>tutor</a:t>
            </a:r>
          </a:p>
          <a:p>
            <a:pPr lvl="1" eaLnBrk="1" hangingPunct="1"/>
            <a:r>
              <a:rPr lang="en-US" altLang="zh-TW" smtClean="0"/>
              <a:t>May mean: who are the tutors of csc3230?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E94867C3-AE84-495B-BD16-44955D2B5DE3}" type="slidenum">
              <a:rPr lang="en-US" altLang="zh-TW"/>
              <a:pPr>
                <a:defRPr/>
              </a:pPr>
              <a:t>21</a:t>
            </a:fld>
            <a:endParaRPr lang="en-US" altLang="zh-TW"/>
          </a:p>
        </p:txBody>
      </p:sp>
      <p:sp>
        <p:nvSpPr>
          <p:cNvPr id="23555" name="Rectangle 2"/>
          <p:cNvSpPr>
            <a:spLocks noGrp="1" noChangeArrowheads="1"/>
          </p:cNvSpPr>
          <p:nvPr>
            <p:ph type="title"/>
          </p:nvPr>
        </p:nvSpPr>
        <p:spPr/>
        <p:txBody>
          <a:bodyPr/>
          <a:lstStyle/>
          <a:p>
            <a:pPr eaLnBrk="1" hangingPunct="1"/>
            <a:r>
              <a:rPr lang="en-US" altLang="zh-TW" smtClean="0">
                <a:latin typeface="Verdana" pitchFamily="34" charset="0"/>
              </a:rPr>
              <a:t>Queries - Examples</a:t>
            </a:r>
          </a:p>
        </p:txBody>
      </p:sp>
      <p:sp>
        <p:nvSpPr>
          <p:cNvPr id="23556" name="Rectangle 3"/>
          <p:cNvSpPr>
            <a:spLocks noGrp="1" noChangeArrowheads="1"/>
          </p:cNvSpPr>
          <p:nvPr>
            <p:ph type="body" idx="1"/>
          </p:nvPr>
        </p:nvSpPr>
        <p:spPr>
          <a:xfrm>
            <a:off x="299979" y="1600200"/>
            <a:ext cx="8386821" cy="4530725"/>
          </a:xfrm>
        </p:spPr>
        <p:txBody>
          <a:bodyPr/>
          <a:lstStyle/>
          <a:p>
            <a:pPr eaLnBrk="1" hangingPunct="1"/>
            <a:r>
              <a:rPr lang="en-US" altLang="zh-TW" dirty="0" smtClean="0">
                <a:latin typeface="Courier New" pitchFamily="49" charset="0"/>
              </a:rPr>
              <a:t>?-tutor(csc3230,X),supervisor(Y,X).</a:t>
            </a:r>
          </a:p>
          <a:p>
            <a:pPr lvl="1" eaLnBrk="1" hangingPunct="1"/>
            <a:r>
              <a:rPr lang="en-US" altLang="zh-TW" dirty="0" smtClean="0"/>
              <a:t>Find </a:t>
            </a:r>
            <a:r>
              <a:rPr lang="en-US" altLang="zh-TW" dirty="0" smtClean="0">
                <a:latin typeface="Courier New" pitchFamily="49" charset="0"/>
              </a:rPr>
              <a:t>X</a:t>
            </a:r>
            <a:r>
              <a:rPr lang="en-US" altLang="zh-TW" dirty="0" smtClean="0"/>
              <a:t> and </a:t>
            </a:r>
            <a:r>
              <a:rPr lang="en-US" altLang="zh-TW" dirty="0" smtClean="0">
                <a:latin typeface="Courier New" pitchFamily="49" charset="0"/>
              </a:rPr>
              <a:t>Y</a:t>
            </a:r>
            <a:r>
              <a:rPr lang="en-US" altLang="zh-TW" dirty="0" smtClean="0"/>
              <a:t> such that both predicates are true</a:t>
            </a:r>
          </a:p>
          <a:p>
            <a:pPr lvl="1" eaLnBrk="1" hangingPunct="1"/>
            <a:r>
              <a:rPr lang="en-US" altLang="zh-TW" dirty="0" smtClean="0"/>
              <a:t>May mean: who is the supervisor of the tutor of csc3230?</a:t>
            </a:r>
          </a:p>
          <a:p>
            <a:pPr eaLnBrk="1" hangingPunct="1"/>
            <a:r>
              <a:rPr lang="en-US" altLang="zh-TW" dirty="0" smtClean="0">
                <a:latin typeface="Courier New" pitchFamily="49" charset="0"/>
              </a:rPr>
              <a:t>?-append([</a:t>
            </a:r>
            <a:r>
              <a:rPr lang="en-US" altLang="zh-TW" dirty="0" err="1" smtClean="0">
                <a:latin typeface="Courier New" pitchFamily="49" charset="0"/>
              </a:rPr>
              <a:t>a,b</a:t>
            </a:r>
            <a:r>
              <a:rPr lang="en-US" altLang="zh-TW" dirty="0" smtClean="0">
                <a:latin typeface="Courier New" pitchFamily="49" charset="0"/>
              </a:rPr>
              <a:t>],[c],Z).</a:t>
            </a:r>
          </a:p>
          <a:p>
            <a:pPr lvl="1" eaLnBrk="1" hangingPunct="1"/>
            <a:r>
              <a:rPr lang="en-US" altLang="zh-TW" dirty="0" smtClean="0"/>
              <a:t>May mean: what is </a:t>
            </a:r>
            <a:r>
              <a:rPr lang="en-US" altLang="zh-TW" dirty="0" smtClean="0">
                <a:latin typeface="Courier New" pitchFamily="49" charset="0"/>
              </a:rPr>
              <a:t>[</a:t>
            </a:r>
            <a:r>
              <a:rPr lang="en-US" altLang="zh-TW" dirty="0" err="1" smtClean="0">
                <a:latin typeface="Courier New" pitchFamily="49" charset="0"/>
              </a:rPr>
              <a:t>a,b</a:t>
            </a:r>
            <a:r>
              <a:rPr lang="en-US" altLang="zh-TW" dirty="0" smtClean="0">
                <a:latin typeface="Courier New" pitchFamily="49" charset="0"/>
              </a:rPr>
              <a:t>]</a:t>
            </a:r>
            <a:r>
              <a:rPr lang="en-US" altLang="zh-TW" dirty="0" smtClean="0"/>
              <a:t> appended to </a:t>
            </a:r>
            <a:r>
              <a:rPr lang="en-US" altLang="zh-TW" dirty="0" smtClean="0">
                <a:latin typeface="Courier New" pitchFamily="49" charset="0"/>
              </a:rPr>
              <a:t>[c]</a:t>
            </a:r>
            <a:r>
              <a:rPr lang="en-US" altLang="zh-TW" dirty="0" smtClean="0"/>
              <a:t>?</a:t>
            </a:r>
          </a:p>
          <a:p>
            <a:pPr eaLnBrk="1" hangingPunct="1"/>
            <a:r>
              <a:rPr lang="en-US" altLang="zh-TW" dirty="0" smtClean="0">
                <a:latin typeface="Courier New" pitchFamily="49" charset="0"/>
              </a:rPr>
              <a:t>?-takes(X,csc3230),age(X,A),A&gt;20.</a:t>
            </a:r>
          </a:p>
          <a:p>
            <a:pPr lvl="1" eaLnBrk="1" hangingPunct="1"/>
            <a:r>
              <a:rPr lang="en-US" altLang="zh-TW" dirty="0" smtClean="0">
                <a:latin typeface="Arial Unicode MS" pitchFamily="34" charset="-128"/>
                <a:ea typeface="Arial Unicode MS" pitchFamily="34" charset="-128"/>
                <a:cs typeface="Arial Unicode MS" pitchFamily="34" charset="-128"/>
              </a:rPr>
              <a:t>May mean: who takes csc3230 and is above 20?</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SWI-Prolog?</a:t>
            </a:r>
            <a:endParaRPr lang="en-US" dirty="0"/>
          </a:p>
        </p:txBody>
      </p:sp>
      <p:sp>
        <p:nvSpPr>
          <p:cNvPr id="3" name="Content Placeholder 2"/>
          <p:cNvSpPr>
            <a:spLocks noGrp="1"/>
          </p:cNvSpPr>
          <p:nvPr>
            <p:ph idx="1"/>
          </p:nvPr>
        </p:nvSpPr>
        <p:spPr/>
        <p:txBody>
          <a:bodyPr/>
          <a:lstStyle/>
          <a:p>
            <a:r>
              <a:rPr lang="en-US" dirty="0" smtClean="0"/>
              <a:t>SWI-Prolog offers a comprehensive Free Software Prolog environment.</a:t>
            </a:r>
          </a:p>
          <a:p>
            <a:r>
              <a:rPr lang="en-US" dirty="0" smtClean="0"/>
              <a:t>Started in 1987 and has been driven by the needs for </a:t>
            </a:r>
            <a:r>
              <a:rPr lang="en-US" b="1" dirty="0" smtClean="0"/>
              <a:t>real-world applications</a:t>
            </a:r>
            <a:r>
              <a:rPr lang="en-US" dirty="0" smtClean="0"/>
              <a:t>. </a:t>
            </a:r>
          </a:p>
          <a:p>
            <a:r>
              <a:rPr lang="en-US" dirty="0" smtClean="0"/>
              <a:t>These days SWI-Prolog is widely used in research and education as well as for commercial applications</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22</a:t>
            </a:fld>
            <a:endParaRPr lang="en-US" altLang="zh-TW"/>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Launch SWI-Prolog</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23</a:t>
            </a:fld>
            <a:endParaRPr lang="en-US" altLang="zh-TW"/>
          </a:p>
        </p:txBody>
      </p:sp>
      <p:pic>
        <p:nvPicPr>
          <p:cNvPr id="1027" name="Picture 3"/>
          <p:cNvPicPr>
            <a:picLocks noChangeAspect="1" noChangeArrowheads="1"/>
          </p:cNvPicPr>
          <p:nvPr/>
        </p:nvPicPr>
        <p:blipFill>
          <a:blip r:embed="rId2" cstate="print"/>
          <a:srcRect/>
          <a:stretch>
            <a:fillRect/>
          </a:stretch>
        </p:blipFill>
        <p:spPr bwMode="auto">
          <a:xfrm>
            <a:off x="731623" y="2051055"/>
            <a:ext cx="7674242" cy="3933855"/>
          </a:xfrm>
          <a:prstGeom prst="rect">
            <a:avLst/>
          </a:prstGeom>
          <a:noFill/>
          <a:ln w="9525">
            <a:noFill/>
            <a:miter lim="800000"/>
            <a:headEnd/>
            <a:tailEnd/>
          </a:ln>
        </p:spPr>
      </p:pic>
      <p:pic>
        <p:nvPicPr>
          <p:cNvPr id="7" name="Picture 7" descr="AG00280_"/>
          <p:cNvPicPr>
            <a:picLocks noChangeAspect="1" noChangeArrowheads="1" noCrop="1"/>
          </p:cNvPicPr>
          <p:nvPr/>
        </p:nvPicPr>
        <p:blipFill>
          <a:blip r:embed="rId3" cstate="print"/>
          <a:srcRect/>
          <a:stretch>
            <a:fillRect/>
          </a:stretch>
        </p:blipFill>
        <p:spPr bwMode="auto">
          <a:xfrm>
            <a:off x="7054884" y="215856"/>
            <a:ext cx="1728788" cy="1582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6"/>
          <p:cNvSpPr>
            <a:spLocks noGrp="1"/>
          </p:cNvSpPr>
          <p:nvPr>
            <p:ph type="sldNum" sz="quarter" idx="12"/>
          </p:nvPr>
        </p:nvSpPr>
        <p:spPr/>
        <p:txBody>
          <a:bodyPr/>
          <a:lstStyle/>
          <a:p>
            <a:pPr>
              <a:defRPr/>
            </a:pPr>
            <a:fld id="{56768A74-B057-454B-B4B4-ECE22A506E09}" type="slidenum">
              <a:rPr lang="en-US" altLang="zh-TW"/>
              <a:pPr>
                <a:defRPr/>
              </a:pPr>
              <a:t>24</a:t>
            </a:fld>
            <a:endParaRPr lang="en-US" altLang="zh-TW"/>
          </a:p>
        </p:txBody>
      </p:sp>
      <p:sp>
        <p:nvSpPr>
          <p:cNvPr id="24579" name="Rectangle 2"/>
          <p:cNvSpPr>
            <a:spLocks noGrp="1" noChangeArrowheads="1"/>
          </p:cNvSpPr>
          <p:nvPr>
            <p:ph type="title"/>
          </p:nvPr>
        </p:nvSpPr>
        <p:spPr/>
        <p:txBody>
          <a:bodyPr/>
          <a:lstStyle/>
          <a:p>
            <a:pPr eaLnBrk="1" hangingPunct="1"/>
            <a:r>
              <a:rPr lang="en-US" altLang="zh-TW" smtClean="0">
                <a:latin typeface="Verdana" pitchFamily="34" charset="0"/>
              </a:rPr>
              <a:t>Queries - Examples</a:t>
            </a:r>
          </a:p>
        </p:txBody>
      </p:sp>
      <p:sp>
        <p:nvSpPr>
          <p:cNvPr id="24580" name="Rectangle 3"/>
          <p:cNvSpPr>
            <a:spLocks noGrp="1" noChangeArrowheads="1"/>
          </p:cNvSpPr>
          <p:nvPr>
            <p:ph type="body" sz="half" idx="1"/>
          </p:nvPr>
        </p:nvSpPr>
        <p:spPr>
          <a:xfrm>
            <a:off x="457200" y="1600200"/>
            <a:ext cx="4035425" cy="4530725"/>
          </a:xfrm>
        </p:spPr>
        <p:txBody>
          <a:bodyPr/>
          <a:lstStyle/>
          <a:p>
            <a:pPr eaLnBrk="1" hangingPunct="1"/>
            <a:r>
              <a:rPr lang="en-US" altLang="zh-TW" sz="2600" dirty="0" smtClean="0"/>
              <a:t>assert(before(</a:t>
            </a:r>
            <a:r>
              <a:rPr lang="en-US" altLang="zh-TW" sz="2600" dirty="0" err="1" smtClean="0"/>
              <a:t>a,b</a:t>
            </a:r>
            <a:r>
              <a:rPr lang="en-US" altLang="zh-TW" sz="2600" dirty="0" smtClean="0"/>
              <a:t>)).</a:t>
            </a:r>
          </a:p>
          <a:p>
            <a:pPr eaLnBrk="1" hangingPunct="1"/>
            <a:r>
              <a:rPr lang="en-US" altLang="zh-TW" sz="2600" dirty="0" smtClean="0"/>
              <a:t>assert(before(</a:t>
            </a:r>
            <a:r>
              <a:rPr lang="en-US" altLang="zh-TW" sz="2600" dirty="0" err="1" smtClean="0"/>
              <a:t>b,c</a:t>
            </a:r>
            <a:r>
              <a:rPr lang="en-US" altLang="zh-TW" sz="2600" dirty="0" smtClean="0"/>
              <a:t>)).</a:t>
            </a:r>
          </a:p>
          <a:p>
            <a:pPr eaLnBrk="1" hangingPunct="1"/>
            <a:r>
              <a:rPr lang="en-US" altLang="zh-TW" sz="2600" dirty="0" smtClean="0"/>
              <a:t>assert(before(</a:t>
            </a:r>
            <a:r>
              <a:rPr lang="en-US" altLang="zh-TW" sz="2600" dirty="0" err="1" smtClean="0"/>
              <a:t>a,d</a:t>
            </a:r>
            <a:r>
              <a:rPr lang="en-US" altLang="zh-TW" sz="2600" dirty="0" smtClean="0"/>
              <a:t>)).</a:t>
            </a:r>
          </a:p>
          <a:p>
            <a:pPr eaLnBrk="1" hangingPunct="1"/>
            <a:r>
              <a:rPr lang="en-US" altLang="zh-TW" sz="2600" dirty="0" smtClean="0"/>
              <a:t>assert(before(</a:t>
            </a:r>
            <a:r>
              <a:rPr lang="en-US" altLang="zh-TW" sz="2600" dirty="0" err="1" smtClean="0"/>
              <a:t>b,d</a:t>
            </a:r>
            <a:r>
              <a:rPr lang="en-US" altLang="zh-TW" sz="2600" dirty="0" smtClean="0"/>
              <a:t>)).</a:t>
            </a:r>
          </a:p>
          <a:p>
            <a:pPr eaLnBrk="1" hangingPunct="1"/>
            <a:endParaRPr lang="en-US" altLang="zh-TW" sz="2600" dirty="0" smtClean="0"/>
          </a:p>
        </p:txBody>
      </p:sp>
      <p:sp>
        <p:nvSpPr>
          <p:cNvPr id="24581" name="Rectangle 4"/>
          <p:cNvSpPr>
            <a:spLocks noGrp="1" noChangeArrowheads="1"/>
          </p:cNvSpPr>
          <p:nvPr>
            <p:ph type="body" sz="half" idx="2"/>
          </p:nvPr>
        </p:nvSpPr>
        <p:spPr>
          <a:xfrm>
            <a:off x="4651375" y="1600200"/>
            <a:ext cx="4035425" cy="4530725"/>
          </a:xfrm>
        </p:spPr>
        <p:txBody>
          <a:bodyPr/>
          <a:lstStyle/>
          <a:p>
            <a:pPr eaLnBrk="1" hangingPunct="1"/>
            <a:r>
              <a:rPr lang="en-US" altLang="zh-TW" sz="2600" dirty="0" smtClean="0"/>
              <a:t>?- before(</a:t>
            </a:r>
            <a:r>
              <a:rPr lang="en-US" altLang="zh-TW" sz="2600" dirty="0" err="1" smtClean="0"/>
              <a:t>a,b</a:t>
            </a:r>
            <a:r>
              <a:rPr lang="en-US" altLang="zh-TW" sz="2600" dirty="0" smtClean="0"/>
              <a:t>).</a:t>
            </a:r>
          </a:p>
          <a:p>
            <a:pPr eaLnBrk="1" hangingPunct="1"/>
            <a:r>
              <a:rPr lang="en-US" altLang="zh-TW" sz="2600" dirty="0" smtClean="0"/>
              <a:t>true</a:t>
            </a:r>
          </a:p>
          <a:p>
            <a:pPr eaLnBrk="1" hangingPunct="1"/>
            <a:r>
              <a:rPr lang="en-US" altLang="zh-TW" sz="2600" dirty="0" smtClean="0"/>
              <a:t>?- before(</a:t>
            </a:r>
            <a:r>
              <a:rPr lang="en-US" altLang="zh-TW" sz="2600" dirty="0" err="1" smtClean="0"/>
              <a:t>b,a</a:t>
            </a:r>
            <a:r>
              <a:rPr lang="en-US" altLang="zh-TW" sz="2600" dirty="0" smtClean="0"/>
              <a:t>).</a:t>
            </a:r>
          </a:p>
          <a:p>
            <a:pPr eaLnBrk="1" hangingPunct="1"/>
            <a:r>
              <a:rPr lang="en-US" altLang="zh-TW" sz="2600" dirty="0" smtClean="0"/>
              <a:t>false</a:t>
            </a:r>
          </a:p>
          <a:p>
            <a:pPr eaLnBrk="1" hangingPunct="1"/>
            <a:r>
              <a:rPr lang="en-US" altLang="zh-TW" sz="2600" dirty="0" smtClean="0"/>
              <a:t>?- before(</a:t>
            </a:r>
            <a:r>
              <a:rPr lang="en-US" altLang="zh-TW" sz="2600" dirty="0" err="1" smtClean="0"/>
              <a:t>a,X</a:t>
            </a:r>
            <a:r>
              <a:rPr lang="en-US" altLang="zh-TW" sz="2600" dirty="0" smtClean="0"/>
              <a:t>).</a:t>
            </a:r>
          </a:p>
          <a:p>
            <a:pPr eaLnBrk="1" hangingPunct="1"/>
            <a:r>
              <a:rPr lang="en-US" altLang="zh-TW" sz="2600" dirty="0" smtClean="0"/>
              <a:t>X = b  /* press </a:t>
            </a:r>
            <a:r>
              <a:rPr lang="en-US" altLang="zh-TW" sz="2600" dirty="0" smtClean="0">
                <a:solidFill>
                  <a:schemeClr val="accent2"/>
                </a:solidFill>
              </a:rPr>
              <a:t>;</a:t>
            </a:r>
            <a:r>
              <a:rPr lang="en-US" altLang="zh-TW" sz="2600" dirty="0" smtClean="0"/>
              <a:t> */</a:t>
            </a:r>
          </a:p>
          <a:p>
            <a:pPr eaLnBrk="1" hangingPunct="1"/>
            <a:r>
              <a:rPr lang="en-US" altLang="zh-TW" sz="2600" dirty="0" smtClean="0"/>
              <a:t>X = d  /* press </a:t>
            </a:r>
            <a:r>
              <a:rPr lang="en-US" altLang="zh-TW" sz="2600" dirty="0" smtClean="0">
                <a:solidFill>
                  <a:schemeClr val="accent2"/>
                </a:solidFill>
              </a:rPr>
              <a:t>;</a:t>
            </a:r>
            <a:r>
              <a:rPr lang="en-US" altLang="zh-TW" sz="2600" dirty="0" smtClean="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6"/>
          <p:cNvSpPr>
            <a:spLocks noGrp="1"/>
          </p:cNvSpPr>
          <p:nvPr>
            <p:ph type="sldNum" sz="quarter" idx="12"/>
          </p:nvPr>
        </p:nvSpPr>
        <p:spPr/>
        <p:txBody>
          <a:bodyPr/>
          <a:lstStyle/>
          <a:p>
            <a:pPr>
              <a:defRPr/>
            </a:pPr>
            <a:fld id="{80E67D3B-CA69-4CB3-A892-33F035D6308C}" type="slidenum">
              <a:rPr lang="en-US" altLang="zh-TW"/>
              <a:pPr>
                <a:defRPr/>
              </a:pPr>
              <a:t>25</a:t>
            </a:fld>
            <a:endParaRPr lang="en-US" altLang="zh-TW"/>
          </a:p>
        </p:txBody>
      </p:sp>
      <p:sp>
        <p:nvSpPr>
          <p:cNvPr id="25603" name="Rectangle 2"/>
          <p:cNvSpPr>
            <a:spLocks noGrp="1" noChangeArrowheads="1"/>
          </p:cNvSpPr>
          <p:nvPr>
            <p:ph type="title"/>
          </p:nvPr>
        </p:nvSpPr>
        <p:spPr/>
        <p:txBody>
          <a:bodyPr/>
          <a:lstStyle/>
          <a:p>
            <a:pPr eaLnBrk="1" hangingPunct="1"/>
            <a:r>
              <a:rPr lang="en-US" altLang="zh-TW" smtClean="0">
                <a:latin typeface="Verdana" pitchFamily="34" charset="0"/>
              </a:rPr>
              <a:t>Queries - Examples</a:t>
            </a:r>
          </a:p>
        </p:txBody>
      </p:sp>
      <p:sp>
        <p:nvSpPr>
          <p:cNvPr id="25604" name="Rectangle 3"/>
          <p:cNvSpPr>
            <a:spLocks noGrp="1" noChangeArrowheads="1"/>
          </p:cNvSpPr>
          <p:nvPr>
            <p:ph type="body" sz="half" idx="1"/>
          </p:nvPr>
        </p:nvSpPr>
        <p:spPr>
          <a:xfrm>
            <a:off x="457200" y="1600200"/>
            <a:ext cx="4035425" cy="4530725"/>
          </a:xfrm>
        </p:spPr>
        <p:txBody>
          <a:bodyPr/>
          <a:lstStyle/>
          <a:p>
            <a:pPr eaLnBrk="1" hangingPunct="1">
              <a:buNone/>
            </a:pPr>
            <a:r>
              <a:rPr lang="en-US" altLang="zh-TW" sz="2400" dirty="0" smtClean="0">
                <a:latin typeface="Courier New" pitchFamily="49" charset="0"/>
                <a:cs typeface="Courier New" pitchFamily="49" charset="0"/>
              </a:rPr>
              <a:t>before(</a:t>
            </a:r>
            <a:r>
              <a:rPr lang="en-US" altLang="zh-TW" sz="2400" dirty="0" err="1" smtClean="0">
                <a:latin typeface="Courier New" pitchFamily="49" charset="0"/>
                <a:cs typeface="Courier New" pitchFamily="49" charset="0"/>
              </a:rPr>
              <a:t>a,b</a:t>
            </a:r>
            <a:r>
              <a:rPr lang="en-US" altLang="zh-TW" sz="2400" dirty="0" smtClean="0">
                <a:latin typeface="Courier New" pitchFamily="49" charset="0"/>
                <a:cs typeface="Courier New" pitchFamily="49" charset="0"/>
              </a:rPr>
              <a:t>).</a:t>
            </a:r>
          </a:p>
          <a:p>
            <a:pPr eaLnBrk="1" hangingPunct="1">
              <a:buNone/>
            </a:pPr>
            <a:r>
              <a:rPr lang="en-US" altLang="zh-TW" sz="2400" dirty="0" smtClean="0">
                <a:latin typeface="Courier New" pitchFamily="49" charset="0"/>
                <a:cs typeface="Courier New" pitchFamily="49" charset="0"/>
              </a:rPr>
              <a:t>before(</a:t>
            </a:r>
            <a:r>
              <a:rPr lang="en-US" altLang="zh-TW" sz="2400" dirty="0" err="1" smtClean="0">
                <a:latin typeface="Courier New" pitchFamily="49" charset="0"/>
                <a:cs typeface="Courier New" pitchFamily="49" charset="0"/>
              </a:rPr>
              <a:t>b,c</a:t>
            </a:r>
            <a:r>
              <a:rPr lang="en-US" altLang="zh-TW" sz="2400" dirty="0" smtClean="0">
                <a:latin typeface="Courier New" pitchFamily="49" charset="0"/>
                <a:cs typeface="Courier New" pitchFamily="49" charset="0"/>
              </a:rPr>
              <a:t>).</a:t>
            </a:r>
          </a:p>
          <a:p>
            <a:pPr eaLnBrk="1" hangingPunct="1">
              <a:buNone/>
            </a:pPr>
            <a:r>
              <a:rPr lang="en-US" altLang="zh-TW" sz="2400" dirty="0" smtClean="0">
                <a:latin typeface="Courier New" pitchFamily="49" charset="0"/>
                <a:cs typeface="Courier New" pitchFamily="49" charset="0"/>
              </a:rPr>
              <a:t>before(</a:t>
            </a:r>
            <a:r>
              <a:rPr lang="en-US" altLang="zh-TW" sz="2400" dirty="0" err="1" smtClean="0">
                <a:latin typeface="Courier New" pitchFamily="49" charset="0"/>
                <a:cs typeface="Courier New" pitchFamily="49" charset="0"/>
              </a:rPr>
              <a:t>a,d</a:t>
            </a:r>
            <a:r>
              <a:rPr lang="en-US" altLang="zh-TW" sz="2400" dirty="0" smtClean="0">
                <a:latin typeface="Courier New" pitchFamily="49" charset="0"/>
                <a:cs typeface="Courier New" pitchFamily="49" charset="0"/>
              </a:rPr>
              <a:t>).</a:t>
            </a:r>
          </a:p>
          <a:p>
            <a:pPr eaLnBrk="1" hangingPunct="1">
              <a:buNone/>
            </a:pPr>
            <a:r>
              <a:rPr lang="en-US" altLang="zh-TW" sz="2400" dirty="0" smtClean="0">
                <a:latin typeface="Courier New" pitchFamily="49" charset="0"/>
                <a:cs typeface="Courier New" pitchFamily="49" charset="0"/>
              </a:rPr>
              <a:t>before(</a:t>
            </a:r>
            <a:r>
              <a:rPr lang="en-US" altLang="zh-TW" sz="2400" dirty="0" err="1" smtClean="0">
                <a:latin typeface="Courier New" pitchFamily="49" charset="0"/>
                <a:cs typeface="Courier New" pitchFamily="49" charset="0"/>
              </a:rPr>
              <a:t>b,d</a:t>
            </a:r>
            <a:r>
              <a:rPr lang="en-US" altLang="zh-TW" sz="2400" dirty="0" smtClean="0">
                <a:latin typeface="Courier New" pitchFamily="49" charset="0"/>
                <a:cs typeface="Courier New" pitchFamily="49" charset="0"/>
              </a:rPr>
              <a:t>).</a:t>
            </a:r>
          </a:p>
          <a:p>
            <a:pPr eaLnBrk="1" hangingPunct="1"/>
            <a:endParaRPr lang="en-US" altLang="zh-TW" sz="2600" dirty="0" smtClean="0"/>
          </a:p>
          <a:p>
            <a:pPr eaLnBrk="1" hangingPunct="1"/>
            <a:r>
              <a:rPr lang="en-US" altLang="zh-TW" sz="2600" dirty="0" smtClean="0"/>
              <a:t>Save as a .pl file</a:t>
            </a:r>
          </a:p>
        </p:txBody>
      </p:sp>
      <p:sp>
        <p:nvSpPr>
          <p:cNvPr id="25605" name="Rectangle 4"/>
          <p:cNvSpPr>
            <a:spLocks noGrp="1" noChangeArrowheads="1"/>
          </p:cNvSpPr>
          <p:nvPr>
            <p:ph type="body" sz="half" idx="2"/>
          </p:nvPr>
        </p:nvSpPr>
        <p:spPr>
          <a:xfrm>
            <a:off x="4651375" y="1600200"/>
            <a:ext cx="4035425" cy="4530725"/>
          </a:xfrm>
        </p:spPr>
        <p:txBody>
          <a:bodyPr/>
          <a:lstStyle/>
          <a:p>
            <a:pPr eaLnBrk="1" hangingPunct="1"/>
            <a:r>
              <a:rPr lang="en-US" altLang="zh-TW" sz="2600" dirty="0" smtClean="0"/>
              <a:t>?- before(</a:t>
            </a:r>
            <a:r>
              <a:rPr lang="en-US" altLang="zh-TW" sz="2600" dirty="0" err="1" smtClean="0"/>
              <a:t>X,d</a:t>
            </a:r>
            <a:r>
              <a:rPr lang="en-US" altLang="zh-TW" sz="2600" dirty="0" smtClean="0"/>
              <a:t>).</a:t>
            </a:r>
          </a:p>
          <a:p>
            <a:pPr eaLnBrk="1" hangingPunct="1"/>
            <a:r>
              <a:rPr lang="en-US" altLang="zh-TW" sz="2600" dirty="0" smtClean="0"/>
              <a:t>X = a /* press </a:t>
            </a:r>
            <a:r>
              <a:rPr lang="en-US" altLang="zh-TW" sz="2600" dirty="0" smtClean="0">
                <a:solidFill>
                  <a:schemeClr val="accent2"/>
                </a:solidFill>
              </a:rPr>
              <a:t>;</a:t>
            </a:r>
            <a:r>
              <a:rPr lang="en-US" altLang="zh-TW" sz="2600" dirty="0" smtClean="0"/>
              <a:t> */</a:t>
            </a:r>
          </a:p>
          <a:p>
            <a:pPr eaLnBrk="1" hangingPunct="1"/>
            <a:r>
              <a:rPr lang="en-US" altLang="zh-TW" sz="2600" dirty="0" smtClean="0"/>
              <a:t>X = b /* press </a:t>
            </a:r>
            <a:r>
              <a:rPr lang="en-US" altLang="zh-TW" sz="2600" dirty="0" smtClean="0">
                <a:solidFill>
                  <a:schemeClr val="accent2"/>
                </a:solidFill>
              </a:rPr>
              <a:t>;</a:t>
            </a:r>
            <a:r>
              <a:rPr lang="en-US" altLang="zh-TW" sz="2600" dirty="0" smtClean="0"/>
              <a:t> */</a:t>
            </a:r>
          </a:p>
          <a:p>
            <a:pPr eaLnBrk="1" hangingPunct="1"/>
            <a:endParaRPr lang="en-US" altLang="zh-TW" sz="2600" dirty="0" smtClean="0"/>
          </a:p>
          <a:p>
            <a:pPr eaLnBrk="1" hangingPunct="1"/>
            <a:r>
              <a:rPr lang="en-US" altLang="zh-TW" sz="2600" dirty="0" smtClean="0"/>
              <a:t>?- before(</a:t>
            </a:r>
            <a:r>
              <a:rPr lang="en-US" altLang="zh-TW" sz="2600" dirty="0" err="1" smtClean="0"/>
              <a:t>a,c</a:t>
            </a:r>
            <a:r>
              <a:rPr lang="en-US" altLang="zh-TW" sz="2600" dirty="0" smtClean="0"/>
              <a:t>).</a:t>
            </a:r>
          </a:p>
          <a:p>
            <a:pPr eaLnBrk="1" hangingPunct="1"/>
            <a:r>
              <a:rPr lang="en-US" altLang="zh-TW" sz="2600" dirty="0" smtClean="0"/>
              <a:t>false /* !? */</a:t>
            </a:r>
          </a:p>
        </p:txBody>
      </p:sp>
      <p:sp>
        <p:nvSpPr>
          <p:cNvPr id="102405" name="Text Box 5"/>
          <p:cNvSpPr txBox="1">
            <a:spLocks noChangeArrowheads="1"/>
          </p:cNvSpPr>
          <p:nvPr/>
        </p:nvSpPr>
        <p:spPr bwMode="auto">
          <a:xfrm>
            <a:off x="457200" y="5029200"/>
            <a:ext cx="8399463" cy="915988"/>
          </a:xfrm>
          <a:prstGeom prst="rect">
            <a:avLst/>
          </a:prstGeom>
          <a:solidFill>
            <a:schemeClr val="bg2">
              <a:alpha val="39999"/>
            </a:schemeClr>
          </a:solidFill>
          <a:ln w="9525">
            <a:noFill/>
            <a:miter lim="800000"/>
            <a:headEnd/>
            <a:tailEnd/>
          </a:ln>
        </p:spPr>
        <p:txBody>
          <a:bodyPr wrap="none">
            <a:spAutoFit/>
          </a:bodyPr>
          <a:lstStyle/>
          <a:p>
            <a:r>
              <a:rPr lang="en-US" altLang="zh-TW" i="1" dirty="0">
                <a:solidFill>
                  <a:schemeClr val="tx2"/>
                </a:solidFill>
                <a:latin typeface="Verdana" pitchFamily="34" charset="0"/>
              </a:rPr>
              <a:t>Notes: 	If Prolog answers </a:t>
            </a:r>
            <a:r>
              <a:rPr lang="en-US" altLang="zh-TW" i="1" dirty="0">
                <a:solidFill>
                  <a:schemeClr val="tx2"/>
                </a:solidFill>
              </a:rPr>
              <a:t>“</a:t>
            </a:r>
            <a:r>
              <a:rPr lang="en-US" altLang="zh-TW" i="1" dirty="0">
                <a:solidFill>
                  <a:schemeClr val="tx2"/>
                </a:solidFill>
                <a:latin typeface="Verdana" pitchFamily="34" charset="0"/>
              </a:rPr>
              <a:t>no</a:t>
            </a:r>
            <a:r>
              <a:rPr lang="en-US" altLang="zh-TW" i="1" dirty="0">
                <a:solidFill>
                  <a:schemeClr val="tx2"/>
                </a:solidFill>
              </a:rPr>
              <a:t>”</a:t>
            </a:r>
            <a:r>
              <a:rPr lang="en-US" altLang="zh-TW" i="1" dirty="0">
                <a:solidFill>
                  <a:schemeClr val="tx2"/>
                </a:solidFill>
                <a:latin typeface="Verdana" pitchFamily="34" charset="0"/>
              </a:rPr>
              <a:t>, it doesn</a:t>
            </a:r>
            <a:r>
              <a:rPr lang="en-US" altLang="zh-TW" i="1" dirty="0">
                <a:solidFill>
                  <a:schemeClr val="tx2"/>
                </a:solidFill>
              </a:rPr>
              <a:t>’</a:t>
            </a:r>
            <a:r>
              <a:rPr lang="en-US" altLang="zh-TW" i="1" dirty="0">
                <a:solidFill>
                  <a:schemeClr val="tx2"/>
                </a:solidFill>
                <a:latin typeface="Verdana" pitchFamily="34" charset="0"/>
              </a:rPr>
              <a:t>t mean that answer is definitely</a:t>
            </a:r>
          </a:p>
          <a:p>
            <a:r>
              <a:rPr lang="en-US" altLang="zh-TW" i="1" dirty="0">
                <a:solidFill>
                  <a:schemeClr val="tx2"/>
                </a:solidFill>
                <a:latin typeface="Verdana" pitchFamily="34" charset="0"/>
              </a:rPr>
              <a:t>	false.  It means that the </a:t>
            </a:r>
            <a:r>
              <a:rPr lang="en-US" altLang="zh-TW" i="1" dirty="0">
                <a:solidFill>
                  <a:srgbClr val="FF0000"/>
                </a:solidFill>
                <a:latin typeface="Verdana" pitchFamily="34" charset="0"/>
              </a:rPr>
              <a:t>system cannot deduce that it is true </a:t>
            </a:r>
          </a:p>
          <a:p>
            <a:r>
              <a:rPr lang="en-US" altLang="zh-TW" i="1" dirty="0">
                <a:solidFill>
                  <a:srgbClr val="FF0000"/>
                </a:solidFill>
                <a:latin typeface="Verdana" pitchFamily="34" charset="0"/>
              </a:rPr>
              <a:t>	given its database </a:t>
            </a:r>
            <a:r>
              <a:rPr lang="en-US" altLang="zh-TW" i="1" dirty="0">
                <a:solidFill>
                  <a:srgbClr val="FF0000"/>
                </a:solidFill>
              </a:rPr>
              <a:t>–</a:t>
            </a:r>
            <a:r>
              <a:rPr lang="en-US" altLang="zh-TW" i="1" dirty="0">
                <a:solidFill>
                  <a:srgbClr val="FF0000"/>
                </a:solidFill>
                <a:latin typeface="Verdana" pitchFamily="34" charset="0"/>
              </a:rPr>
              <a:t> Closed World Assumption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05"/>
                                        </p:tgtEl>
                                        <p:attrNameLst>
                                          <p:attrName>style.visibility</p:attrName>
                                        </p:attrNameLst>
                                      </p:cBhvr>
                                      <p:to>
                                        <p:strVal val="visible"/>
                                      </p:to>
                                    </p:set>
                                    <p:anim calcmode="lin" valueType="num">
                                      <p:cBhvr additive="base">
                                        <p:cTn id="7" dur="500" fill="hold"/>
                                        <p:tgtEl>
                                          <p:spTgt spid="102405"/>
                                        </p:tgtEl>
                                        <p:attrNameLst>
                                          <p:attrName>ppt_x</p:attrName>
                                        </p:attrNameLst>
                                      </p:cBhvr>
                                      <p:tavLst>
                                        <p:tav tm="0">
                                          <p:val>
                                            <p:strVal val="#ppt_x"/>
                                          </p:val>
                                        </p:tav>
                                        <p:tav tm="100000">
                                          <p:val>
                                            <p:strVal val="#ppt_x"/>
                                          </p:val>
                                        </p:tav>
                                      </p:tavLst>
                                    </p:anim>
                                    <p:anim calcmode="lin" valueType="num">
                                      <p:cBhvr additive="base">
                                        <p:cTn id="8" dur="500" fill="hold"/>
                                        <p:tgtEl>
                                          <p:spTgt spid="1024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C4E4B044-001C-42D4-869C-744632800049}" type="slidenum">
              <a:rPr lang="en-US" altLang="zh-TW"/>
              <a:pPr>
                <a:defRPr/>
              </a:pPr>
              <a:t>26</a:t>
            </a:fld>
            <a:endParaRPr lang="en-US" altLang="zh-TW"/>
          </a:p>
        </p:txBody>
      </p:sp>
      <p:sp>
        <p:nvSpPr>
          <p:cNvPr id="19459" name="Rectangle 2"/>
          <p:cNvSpPr>
            <a:spLocks noGrp="1" noChangeArrowheads="1"/>
          </p:cNvSpPr>
          <p:nvPr>
            <p:ph type="title"/>
          </p:nvPr>
        </p:nvSpPr>
        <p:spPr/>
        <p:txBody>
          <a:bodyPr/>
          <a:lstStyle/>
          <a:p>
            <a:pPr eaLnBrk="1" hangingPunct="1"/>
            <a:r>
              <a:rPr lang="en-US" altLang="zh-TW" smtClean="0">
                <a:latin typeface="Verdana" pitchFamily="34" charset="0"/>
              </a:rPr>
              <a:t>Running Prolog</a:t>
            </a:r>
          </a:p>
        </p:txBody>
      </p:sp>
      <p:sp>
        <p:nvSpPr>
          <p:cNvPr id="19460" name="Rectangle 3"/>
          <p:cNvSpPr>
            <a:spLocks noGrp="1" noChangeArrowheads="1"/>
          </p:cNvSpPr>
          <p:nvPr>
            <p:ph type="body" idx="1"/>
          </p:nvPr>
        </p:nvSpPr>
        <p:spPr/>
        <p:txBody>
          <a:bodyPr/>
          <a:lstStyle/>
          <a:p>
            <a:pPr eaLnBrk="1" hangingPunct="1">
              <a:lnSpc>
                <a:spcPct val="90000"/>
              </a:lnSpc>
            </a:pPr>
            <a:r>
              <a:rPr lang="en-US" altLang="zh-TW" dirty="0" smtClean="0"/>
              <a:t>To load a prolog program</a:t>
            </a:r>
          </a:p>
          <a:p>
            <a:pPr lvl="2" eaLnBrk="1" hangingPunct="1">
              <a:lnSpc>
                <a:spcPct val="90000"/>
              </a:lnSpc>
            </a:pPr>
            <a:r>
              <a:rPr lang="en-US" altLang="zh-TW" dirty="0" smtClean="0">
                <a:latin typeface="Lucida Sans Unicode" pitchFamily="34" charset="0"/>
              </a:rPr>
              <a:t> ?- [filename]</a:t>
            </a:r>
          </a:p>
          <a:p>
            <a:pPr lvl="2" eaLnBrk="1" hangingPunct="1">
              <a:lnSpc>
                <a:spcPct val="90000"/>
              </a:lnSpc>
            </a:pPr>
            <a:r>
              <a:rPr lang="en-US" altLang="zh-TW" dirty="0" smtClean="0">
                <a:latin typeface="Lucida Sans Unicode" pitchFamily="34" charset="0"/>
              </a:rPr>
              <a:t>Or </a:t>
            </a:r>
            <a:r>
              <a:rPr lang="en-US" dirty="0" smtClean="0"/>
              <a:t>simply double-click the file</a:t>
            </a:r>
            <a:endParaRPr lang="en-US" altLang="zh-TW" dirty="0" smtClean="0">
              <a:latin typeface="Lucida Sans Unicode" pitchFamily="34" charset="0"/>
            </a:endParaRPr>
          </a:p>
          <a:p>
            <a:pPr eaLnBrk="1" hangingPunct="1">
              <a:lnSpc>
                <a:spcPct val="90000"/>
              </a:lnSpc>
            </a:pPr>
            <a:r>
              <a:rPr lang="en-US" altLang="zh-TW" dirty="0" smtClean="0"/>
              <a:t>Type “help” to get online help.</a:t>
            </a:r>
          </a:p>
          <a:p>
            <a:pPr eaLnBrk="1" hangingPunct="1">
              <a:lnSpc>
                <a:spcPct val="90000"/>
              </a:lnSpc>
            </a:pPr>
            <a:endParaRPr lang="en-US" altLang="zh-TW"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Write the following in Prolog </a:t>
            </a:r>
          </a:p>
          <a:p>
            <a:r>
              <a:rPr lang="en-US" dirty="0" smtClean="0"/>
              <a:t>Facts:</a:t>
            </a:r>
          </a:p>
          <a:p>
            <a:pPr lvl="1"/>
            <a:r>
              <a:rPr lang="en-US" dirty="0" smtClean="0"/>
              <a:t>Bear eats honey</a:t>
            </a:r>
          </a:p>
          <a:p>
            <a:pPr lvl="1"/>
            <a:r>
              <a:rPr lang="en-US" dirty="0" smtClean="0"/>
              <a:t>Bear eats salmon</a:t>
            </a:r>
          </a:p>
          <a:p>
            <a:pPr lvl="1"/>
            <a:r>
              <a:rPr lang="en-US" dirty="0" smtClean="0"/>
              <a:t>Rat eats salmon</a:t>
            </a:r>
          </a:p>
          <a:p>
            <a:pPr lvl="1"/>
            <a:r>
              <a:rPr lang="en-US" dirty="0" smtClean="0"/>
              <a:t>Salmon eats worm</a:t>
            </a:r>
          </a:p>
          <a:p>
            <a:r>
              <a:rPr lang="en-US" dirty="0" smtClean="0"/>
              <a:t>Queries:</a:t>
            </a:r>
          </a:p>
          <a:p>
            <a:pPr lvl="1"/>
            <a:r>
              <a:rPr lang="en-US" dirty="0" smtClean="0"/>
              <a:t>Who eats salmon?</a:t>
            </a:r>
          </a:p>
          <a:p>
            <a:pPr lvl="1"/>
            <a:r>
              <a:rPr lang="en-US" dirty="0" smtClean="0"/>
              <a:t>Who eats both honey and salmon?</a:t>
            </a:r>
          </a:p>
          <a:p>
            <a:pPr lvl="1">
              <a:buNone/>
            </a:pPr>
            <a:endParaRPr lang="en-US" dirty="0" smtClean="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27</a:t>
            </a:fld>
            <a:endParaRPr lang="en-US" altLang="zh-TW"/>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a:xfrm>
            <a:off x="457200" y="1311246"/>
            <a:ext cx="8229600" cy="4530725"/>
          </a:xfrm>
        </p:spPr>
        <p:txBody>
          <a:bodyPr/>
          <a:lstStyle/>
          <a:p>
            <a:r>
              <a:rPr lang="en-US" dirty="0" smtClean="0"/>
              <a:t>eats(</a:t>
            </a:r>
            <a:r>
              <a:rPr lang="en-US" dirty="0" err="1" smtClean="0"/>
              <a:t>X,salmon</a:t>
            </a:r>
            <a:r>
              <a:rPr lang="en-US" dirty="0" smtClean="0"/>
              <a:t>) , eats(</a:t>
            </a:r>
            <a:r>
              <a:rPr lang="en-US" dirty="0" err="1" smtClean="0"/>
              <a:t>X,honey</a:t>
            </a:r>
            <a:r>
              <a:rPr lang="en-US" dirty="0" smtClean="0"/>
              <a:t>).</a:t>
            </a:r>
          </a:p>
          <a:p>
            <a:r>
              <a:rPr lang="en-US" dirty="0" smtClean="0"/>
              <a:t>Rules:</a:t>
            </a:r>
          </a:p>
          <a:p>
            <a:pPr lvl="1"/>
            <a:r>
              <a:rPr lang="en-US" dirty="0" smtClean="0"/>
              <a:t>For all X and Y, X is in Y’s food chain if Y eats X</a:t>
            </a:r>
          </a:p>
          <a:p>
            <a:pPr lvl="1"/>
            <a:r>
              <a:rPr lang="en-US" sz="2000" dirty="0" err="1" smtClean="0">
                <a:latin typeface="Courier New" pitchFamily="49" charset="0"/>
                <a:cs typeface="Courier New" pitchFamily="49" charset="0"/>
              </a:rPr>
              <a:t>food_chain</a:t>
            </a:r>
            <a:r>
              <a:rPr lang="en-US" sz="2000" dirty="0" smtClean="0">
                <a:latin typeface="Courier New" pitchFamily="49" charset="0"/>
                <a:cs typeface="Courier New" pitchFamily="49" charset="0"/>
              </a:rPr>
              <a:t>(X,Y) :- eats(Y,X).</a:t>
            </a:r>
          </a:p>
          <a:p>
            <a:pPr lvl="1"/>
            <a:r>
              <a:rPr lang="en-US" dirty="0" smtClean="0"/>
              <a:t>For all X and Y: X is in Y’s food chain if Y eats X, Or,  Y eats some Z and X is in Z’s </a:t>
            </a:r>
            <a:r>
              <a:rPr lang="en-US" dirty="0" err="1" smtClean="0"/>
              <a:t>foodchain</a:t>
            </a:r>
            <a:r>
              <a:rPr lang="en-US" dirty="0" smtClean="0"/>
              <a:t>.</a:t>
            </a:r>
          </a:p>
          <a:p>
            <a:pPr lvl="1"/>
            <a:r>
              <a:rPr lang="en-US" sz="2000" dirty="0" err="1" smtClean="0">
                <a:latin typeface="Courier New" pitchFamily="49" charset="0"/>
                <a:cs typeface="Courier New" pitchFamily="49" charset="0"/>
              </a:rPr>
              <a:t>food_chain</a:t>
            </a:r>
            <a:r>
              <a:rPr lang="en-US" sz="2000" dirty="0" smtClean="0">
                <a:latin typeface="Courier New" pitchFamily="49" charset="0"/>
                <a:cs typeface="Courier New" pitchFamily="49" charset="0"/>
              </a:rPr>
              <a:t>(X,Y) :- eats(Y,Z), </a:t>
            </a:r>
            <a:r>
              <a:rPr lang="en-US" sz="2000" dirty="0" err="1" smtClean="0">
                <a:latin typeface="Courier New" pitchFamily="49" charset="0"/>
                <a:cs typeface="Courier New" pitchFamily="49" charset="0"/>
              </a:rPr>
              <a:t>food_chain</a:t>
            </a:r>
            <a:r>
              <a:rPr lang="en-US" sz="2000" dirty="0" smtClean="0">
                <a:latin typeface="Courier New" pitchFamily="49" charset="0"/>
                <a:cs typeface="Courier New" pitchFamily="49" charset="0"/>
              </a:rPr>
              <a:t>(X,Z).</a:t>
            </a:r>
          </a:p>
          <a:p>
            <a:r>
              <a:rPr lang="en-US" dirty="0" smtClean="0"/>
              <a:t>Queries:</a:t>
            </a:r>
          </a:p>
          <a:p>
            <a:pPr lvl="1"/>
            <a:r>
              <a:rPr lang="en-US" dirty="0" smtClean="0"/>
              <a:t>What is in rat’s food chain?</a:t>
            </a:r>
          </a:p>
          <a:p>
            <a:pPr lvl="1"/>
            <a:r>
              <a:rPr lang="en-US" dirty="0" smtClean="0"/>
              <a:t>Whose food chain contains worm?</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28</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91117ABB-349D-41D3-A258-62C5292E638E}" type="slidenum">
              <a:rPr lang="en-US" altLang="zh-TW"/>
              <a:pPr>
                <a:defRPr/>
              </a:pPr>
              <a:t>29</a:t>
            </a:fld>
            <a:endParaRPr lang="en-US" altLang="zh-TW"/>
          </a:p>
        </p:txBody>
      </p:sp>
      <p:sp>
        <p:nvSpPr>
          <p:cNvPr id="26627" name="Rectangle 2"/>
          <p:cNvSpPr>
            <a:spLocks noGrp="1" noChangeArrowheads="1"/>
          </p:cNvSpPr>
          <p:nvPr>
            <p:ph type="title"/>
          </p:nvPr>
        </p:nvSpPr>
        <p:spPr/>
        <p:txBody>
          <a:bodyPr/>
          <a:lstStyle/>
          <a:p>
            <a:pPr eaLnBrk="1" hangingPunct="1"/>
            <a:r>
              <a:rPr lang="en-US" altLang="zh-TW" smtClean="0">
                <a:latin typeface="Verdana" pitchFamily="34" charset="0"/>
              </a:rPr>
              <a:t>Queries in Prolog</a:t>
            </a:r>
          </a:p>
        </p:txBody>
      </p:sp>
      <p:sp>
        <p:nvSpPr>
          <p:cNvPr id="26628" name="Rectangle 3"/>
          <p:cNvSpPr>
            <a:spLocks noGrp="1" noChangeArrowheads="1"/>
          </p:cNvSpPr>
          <p:nvPr>
            <p:ph type="body" idx="1"/>
          </p:nvPr>
        </p:nvSpPr>
        <p:spPr/>
        <p:txBody>
          <a:bodyPr/>
          <a:lstStyle/>
          <a:p>
            <a:pPr eaLnBrk="1" hangingPunct="1"/>
            <a:r>
              <a:rPr lang="en-US" altLang="zh-TW" dirty="0" smtClean="0"/>
              <a:t>Can be regarded as</a:t>
            </a:r>
          </a:p>
          <a:p>
            <a:pPr lvl="1" eaLnBrk="1" hangingPunct="1"/>
            <a:r>
              <a:rPr lang="en-US" altLang="zh-TW" dirty="0" smtClean="0"/>
              <a:t>SLD-Resolution</a:t>
            </a:r>
          </a:p>
          <a:p>
            <a:pPr lvl="1" eaLnBrk="1" hangingPunct="1"/>
            <a:r>
              <a:rPr lang="en-US" altLang="zh-TW" dirty="0" smtClean="0"/>
              <a:t>DFS search of AND-OR tree</a:t>
            </a:r>
          </a:p>
          <a:p>
            <a:pPr eaLnBrk="1" hangingPunct="1"/>
            <a:r>
              <a:rPr lang="en-US" altLang="zh-TW" dirty="0" smtClean="0"/>
              <a:t>Two main parts</a:t>
            </a:r>
          </a:p>
          <a:p>
            <a:pPr lvl="1" eaLnBrk="1" hangingPunct="1"/>
            <a:r>
              <a:rPr lang="en-US" altLang="zh-TW" dirty="0" smtClean="0"/>
              <a:t>Unification</a:t>
            </a:r>
          </a:p>
          <a:p>
            <a:pPr lvl="2" eaLnBrk="1" hangingPunct="1"/>
            <a:r>
              <a:rPr lang="en-US" altLang="zh-TW" dirty="0" smtClean="0"/>
              <a:t>Match two predicates or terms</a:t>
            </a:r>
          </a:p>
          <a:p>
            <a:pPr lvl="1" eaLnBrk="1" hangingPunct="1"/>
            <a:r>
              <a:rPr lang="en-US" altLang="zh-TW" dirty="0" smtClean="0"/>
              <a:t>Backtracking</a:t>
            </a:r>
          </a:p>
          <a:p>
            <a:pPr lvl="2" eaLnBrk="1" hangingPunct="1"/>
            <a:r>
              <a:rPr lang="en-US" altLang="zh-TW" dirty="0" smtClean="0"/>
              <a:t>When some predicates “fails”, try alterative </a:t>
            </a:r>
            <a:r>
              <a:rPr lang="en-US" altLang="zh-TW" dirty="0" err="1" smtClean="0"/>
              <a:t>matchings</a:t>
            </a:r>
            <a:endParaRPr lang="en-US" altLang="zh-TW"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701F5A32-0164-42FC-B8A3-2C37E56D7823}" type="slidenum">
              <a:rPr lang="en-US" altLang="zh-TW"/>
              <a:pPr>
                <a:defRPr/>
              </a:pPr>
              <a:t>3</a:t>
            </a:fld>
            <a:endParaRPr lang="en-US" altLang="zh-TW"/>
          </a:p>
        </p:txBody>
      </p:sp>
      <p:sp>
        <p:nvSpPr>
          <p:cNvPr id="6147" name="Rectangle 2"/>
          <p:cNvSpPr>
            <a:spLocks noGrp="1" noChangeArrowheads="1"/>
          </p:cNvSpPr>
          <p:nvPr>
            <p:ph type="title"/>
          </p:nvPr>
        </p:nvSpPr>
        <p:spPr/>
        <p:txBody>
          <a:bodyPr/>
          <a:lstStyle/>
          <a:p>
            <a:pPr eaLnBrk="1" hangingPunct="1"/>
            <a:r>
              <a:rPr lang="en-US" altLang="zh-TW" smtClean="0">
                <a:latin typeface="Verdana" pitchFamily="34" charset="0"/>
              </a:rPr>
              <a:t>What is Prolog?</a:t>
            </a:r>
          </a:p>
        </p:txBody>
      </p:sp>
      <p:sp>
        <p:nvSpPr>
          <p:cNvPr id="6148" name="Rectangle 3"/>
          <p:cNvSpPr>
            <a:spLocks noGrp="1" noChangeArrowheads="1"/>
          </p:cNvSpPr>
          <p:nvPr>
            <p:ph type="body" idx="1"/>
          </p:nvPr>
        </p:nvSpPr>
        <p:spPr/>
        <p:txBody>
          <a:bodyPr/>
          <a:lstStyle/>
          <a:p>
            <a:pPr eaLnBrk="1" hangingPunct="1"/>
            <a:r>
              <a:rPr lang="en-US" altLang="zh-TW" smtClean="0">
                <a:solidFill>
                  <a:schemeClr val="accent2"/>
                </a:solidFill>
              </a:rPr>
              <a:t>Pro</a:t>
            </a:r>
            <a:r>
              <a:rPr lang="en-US" altLang="zh-TW" smtClean="0"/>
              <a:t>gramming in </a:t>
            </a:r>
            <a:r>
              <a:rPr lang="en-US" altLang="zh-TW" smtClean="0">
                <a:solidFill>
                  <a:schemeClr val="accent2"/>
                </a:solidFill>
              </a:rPr>
              <a:t>Log</a:t>
            </a:r>
            <a:r>
              <a:rPr lang="en-US" altLang="zh-TW" smtClean="0"/>
              <a:t>ic</a:t>
            </a:r>
          </a:p>
          <a:p>
            <a:pPr lvl="1" eaLnBrk="1" hangingPunct="1"/>
            <a:r>
              <a:rPr lang="en-US" altLang="zh-TW" smtClean="0"/>
              <a:t>Declarative language</a:t>
            </a:r>
          </a:p>
          <a:p>
            <a:pPr lvl="2" eaLnBrk="1" hangingPunct="1"/>
            <a:r>
              <a:rPr lang="en-US" altLang="zh-TW" sz="2400" smtClean="0"/>
              <a:t>Focus on </a:t>
            </a:r>
            <a:r>
              <a:rPr lang="en-US" altLang="zh-TW" sz="2400" i="1" smtClean="0">
                <a:solidFill>
                  <a:schemeClr val="tx2"/>
                </a:solidFill>
              </a:rPr>
              <a:t>describing</a:t>
            </a:r>
            <a:r>
              <a:rPr lang="en-US" altLang="zh-TW" sz="2400" smtClean="0"/>
              <a:t> the problem and desired solution</a:t>
            </a:r>
          </a:p>
          <a:p>
            <a:pPr lvl="2" eaLnBrk="1" hangingPunct="1"/>
            <a:r>
              <a:rPr lang="en-US" altLang="zh-TW" sz="2400" smtClean="0"/>
              <a:t>Use a subset of First Order Logic (Horn clauses)</a:t>
            </a:r>
          </a:p>
          <a:p>
            <a:pPr lvl="1" eaLnBrk="1" hangingPunct="1"/>
            <a:r>
              <a:rPr lang="en-US" altLang="zh-TW" smtClean="0"/>
              <a:t>Characteristics</a:t>
            </a:r>
          </a:p>
          <a:p>
            <a:pPr lvl="2" eaLnBrk="1" hangingPunct="1"/>
            <a:r>
              <a:rPr lang="en-US" altLang="zh-TW" sz="2400" smtClean="0"/>
              <a:t>Knowledge is represented by facts and rules</a:t>
            </a:r>
          </a:p>
          <a:p>
            <a:pPr lvl="2" eaLnBrk="1" hangingPunct="1"/>
            <a:r>
              <a:rPr lang="en-US" altLang="zh-TW" sz="2400" smtClean="0"/>
              <a:t>The system applies </a:t>
            </a:r>
            <a:r>
              <a:rPr lang="en-US" altLang="zh-TW" sz="2400" i="1" smtClean="0">
                <a:solidFill>
                  <a:schemeClr val="accent2"/>
                </a:solidFill>
              </a:rPr>
              <a:t>logical deduction</a:t>
            </a:r>
            <a:r>
              <a:rPr lang="en-US" altLang="zh-TW" sz="2400" smtClean="0"/>
              <a:t> to find answers for the problem</a:t>
            </a:r>
          </a:p>
          <a:p>
            <a:pPr lvl="2" eaLnBrk="1" hangingPunct="1"/>
            <a:r>
              <a:rPr lang="en-US" altLang="zh-TW" sz="2400" smtClean="0"/>
              <a:t>Depth-first search engine</a:t>
            </a:r>
          </a:p>
          <a:p>
            <a:pPr lvl="2" eaLnBrk="1" hangingPunct="1"/>
            <a:endParaRPr lang="en-US" altLang="zh-TW" sz="18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Matching</a:t>
            </a:r>
            <a:endParaRPr lang="en-US" dirty="0"/>
          </a:p>
        </p:txBody>
      </p:sp>
      <p:sp>
        <p:nvSpPr>
          <p:cNvPr id="3" name="Content Placeholder 2"/>
          <p:cNvSpPr>
            <a:spLocks noGrp="1"/>
          </p:cNvSpPr>
          <p:nvPr>
            <p:ph idx="1"/>
          </p:nvPr>
        </p:nvSpPr>
        <p:spPr/>
        <p:txBody>
          <a:bodyPr/>
          <a:lstStyle/>
          <a:p>
            <a:r>
              <a:rPr lang="en-US" dirty="0" smtClean="0"/>
              <a:t>An operation on terms. Two terms match if:</a:t>
            </a:r>
          </a:p>
          <a:p>
            <a:pPr lvl="1"/>
            <a:r>
              <a:rPr lang="en-US" dirty="0" smtClean="0"/>
              <a:t>they are identical, or</a:t>
            </a:r>
          </a:p>
          <a:p>
            <a:pPr lvl="1"/>
            <a:r>
              <a:rPr lang="en-US" dirty="0" smtClean="0"/>
              <a:t>the variables in both terms can be instantiated to objects in such a way that after the substitution of variables by these objects the terms become identical.</a:t>
            </a:r>
          </a:p>
          <a:p>
            <a:pPr lvl="2">
              <a:buNone/>
            </a:pPr>
            <a:r>
              <a:rPr lang="en-US" dirty="0" smtClean="0"/>
              <a:t>course(N,S,95) matches course(</a:t>
            </a:r>
            <a:r>
              <a:rPr lang="en-US" dirty="0" err="1" smtClean="0"/>
              <a:t>X,fall,G</a:t>
            </a:r>
            <a:r>
              <a:rPr lang="en-US" dirty="0" smtClean="0"/>
              <a:t>)</a:t>
            </a:r>
          </a:p>
          <a:p>
            <a:pPr lvl="2">
              <a:buNone/>
            </a:pPr>
            <a:r>
              <a:rPr lang="en-US" dirty="0" smtClean="0"/>
              <a:t>course(N,S,95) doesn’t match course(Y,M,996)</a:t>
            </a:r>
          </a:p>
          <a:p>
            <a:pPr lvl="2">
              <a:buNone/>
            </a:pPr>
            <a:r>
              <a:rPr lang="en-US" dirty="0" smtClean="0"/>
              <a:t>course(X) doesn’t match semester(X)</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30</a:t>
            </a:fld>
            <a:endParaRPr lang="en-US" altLang="zh-TW"/>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Matching</a:t>
            </a:r>
            <a:endParaRPr lang="en-US" dirty="0"/>
          </a:p>
        </p:txBody>
      </p:sp>
      <p:sp>
        <p:nvSpPr>
          <p:cNvPr id="3" name="Content Placeholder 2"/>
          <p:cNvSpPr>
            <a:spLocks noGrp="1"/>
          </p:cNvSpPr>
          <p:nvPr>
            <p:ph idx="1"/>
          </p:nvPr>
        </p:nvSpPr>
        <p:spPr/>
        <p:txBody>
          <a:bodyPr/>
          <a:lstStyle/>
          <a:p>
            <a:r>
              <a:rPr lang="en-US" dirty="0" smtClean="0"/>
              <a:t>If matching succeeds it always results in the most general instantiation possible.</a:t>
            </a:r>
          </a:p>
          <a:p>
            <a:pPr lvl="1">
              <a:buNone/>
            </a:pPr>
            <a:r>
              <a:rPr lang="en-US" dirty="0" smtClean="0"/>
              <a:t>course(N,M,85) = course(N1,fall,G).</a:t>
            </a:r>
          </a:p>
          <a:p>
            <a:pPr lvl="1">
              <a:buNone/>
            </a:pPr>
            <a:r>
              <a:rPr lang="en-US" dirty="0" smtClean="0"/>
              <a:t>N = N1</a:t>
            </a:r>
          </a:p>
          <a:p>
            <a:pPr lvl="1">
              <a:buNone/>
            </a:pPr>
            <a:r>
              <a:rPr lang="en-US" dirty="0" smtClean="0"/>
              <a:t>M=fall</a:t>
            </a:r>
          </a:p>
          <a:p>
            <a:pPr lvl="1">
              <a:buNone/>
            </a:pPr>
            <a:r>
              <a:rPr lang="en-US" dirty="0" smtClean="0"/>
              <a:t>G=85</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31</a:t>
            </a:fld>
            <a:endParaRPr lang="en-US" altLang="zh-TW"/>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4"/>
            <a:ext cx="8229600" cy="704816"/>
          </a:xfrm>
        </p:spPr>
        <p:txBody>
          <a:bodyPr/>
          <a:lstStyle/>
          <a:p>
            <a:r>
              <a:rPr lang="en-US" sz="3200" dirty="0" smtClean="0"/>
              <a:t>General rules for matching two terms S and T</a:t>
            </a:r>
            <a:endParaRPr lang="en-US" sz="3200" dirty="0"/>
          </a:p>
        </p:txBody>
      </p:sp>
      <p:sp>
        <p:nvSpPr>
          <p:cNvPr id="3" name="Content Placeholder 2"/>
          <p:cNvSpPr>
            <a:spLocks noGrp="1"/>
          </p:cNvSpPr>
          <p:nvPr>
            <p:ph idx="1"/>
          </p:nvPr>
        </p:nvSpPr>
        <p:spPr>
          <a:xfrm>
            <a:off x="457200" y="1201708"/>
            <a:ext cx="8229600" cy="4929218"/>
          </a:xfrm>
        </p:spPr>
        <p:txBody>
          <a:bodyPr/>
          <a:lstStyle/>
          <a:p>
            <a:r>
              <a:rPr lang="en-US" sz="2800" dirty="0" smtClean="0"/>
              <a:t>If S and T are constants then S and T match only if they are the same object.</a:t>
            </a:r>
          </a:p>
          <a:p>
            <a:r>
              <a:rPr lang="en-US" sz="2800" dirty="0" smtClean="0"/>
              <a:t>If S is a variable and T is anything, then they match, and S is instantiated to T. </a:t>
            </a:r>
          </a:p>
          <a:p>
            <a:r>
              <a:rPr lang="en-US" sz="2800" dirty="0" smtClean="0"/>
              <a:t>If S and T are structures then they match only if</a:t>
            </a:r>
          </a:p>
          <a:p>
            <a:pPr lvl="1"/>
            <a:r>
              <a:rPr lang="en-US" sz="2400" dirty="0" smtClean="0"/>
              <a:t>S and T have the same principal </a:t>
            </a:r>
            <a:r>
              <a:rPr lang="en-US" sz="2400" dirty="0" err="1" smtClean="0"/>
              <a:t>functor</a:t>
            </a:r>
            <a:r>
              <a:rPr lang="en-US" sz="2400" dirty="0" smtClean="0"/>
              <a:t> and the same number of components, and</a:t>
            </a:r>
          </a:p>
          <a:p>
            <a:pPr lvl="1"/>
            <a:r>
              <a:rPr lang="en-US" sz="2400" dirty="0" smtClean="0"/>
              <a:t>all their corresponding components match.</a:t>
            </a:r>
          </a:p>
          <a:p>
            <a:pPr lvl="1"/>
            <a:r>
              <a:rPr lang="en-US" sz="2400" dirty="0" smtClean="0"/>
              <a:t>The resulting instantiation is determined by the matching of the components.</a:t>
            </a:r>
            <a:endParaRPr lang="en-US" sz="2400"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32</a:t>
            </a:fld>
            <a:endParaRPr lang="en-US" altLang="zh-TW"/>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投影片編號版面配置區 6"/>
          <p:cNvSpPr>
            <a:spLocks noGrp="1"/>
          </p:cNvSpPr>
          <p:nvPr>
            <p:ph type="sldNum" sz="quarter" idx="12"/>
          </p:nvPr>
        </p:nvSpPr>
        <p:spPr/>
        <p:txBody>
          <a:bodyPr/>
          <a:lstStyle/>
          <a:p>
            <a:pPr>
              <a:defRPr/>
            </a:pPr>
            <a:fld id="{7844C3F4-7062-4180-9503-BCA5ABCC84E7}" type="slidenum">
              <a:rPr lang="en-US" altLang="zh-TW"/>
              <a:pPr>
                <a:defRPr/>
              </a:pPr>
              <a:t>33</a:t>
            </a:fld>
            <a:endParaRPr lang="en-US" altLang="zh-TW"/>
          </a:p>
        </p:txBody>
      </p:sp>
      <p:sp>
        <p:nvSpPr>
          <p:cNvPr id="27651" name="Rectangle 2"/>
          <p:cNvSpPr>
            <a:spLocks noGrp="1" noChangeArrowheads="1"/>
          </p:cNvSpPr>
          <p:nvPr>
            <p:ph type="title"/>
          </p:nvPr>
        </p:nvSpPr>
        <p:spPr/>
        <p:txBody>
          <a:bodyPr/>
          <a:lstStyle/>
          <a:p>
            <a:pPr eaLnBrk="1" hangingPunct="1"/>
            <a:r>
              <a:rPr lang="en-US" altLang="zh-TW" dirty="0" smtClean="0">
                <a:latin typeface="Verdana" pitchFamily="34" charset="0"/>
              </a:rPr>
              <a:t>Queries - Unification</a:t>
            </a:r>
          </a:p>
        </p:txBody>
      </p:sp>
      <p:sp>
        <p:nvSpPr>
          <p:cNvPr id="27652" name="Rectangle 3"/>
          <p:cNvSpPr>
            <a:spLocks noGrp="1" noChangeArrowheads="1"/>
          </p:cNvSpPr>
          <p:nvPr>
            <p:ph type="body" sz="half" idx="1"/>
          </p:nvPr>
        </p:nvSpPr>
        <p:spPr>
          <a:xfrm>
            <a:off x="457200" y="1600200"/>
            <a:ext cx="8229600" cy="1323975"/>
          </a:xfrm>
        </p:spPr>
        <p:txBody>
          <a:bodyPr/>
          <a:lstStyle/>
          <a:p>
            <a:pPr eaLnBrk="1" hangingPunct="1">
              <a:lnSpc>
                <a:spcPct val="90000"/>
              </a:lnSpc>
            </a:pPr>
            <a:r>
              <a:rPr lang="en-US" altLang="zh-TW" sz="2600" smtClean="0"/>
              <a:t>Try to match two predicates or terms by suitably instantiating variables</a:t>
            </a:r>
          </a:p>
          <a:p>
            <a:pPr eaLnBrk="1" hangingPunct="1">
              <a:lnSpc>
                <a:spcPct val="90000"/>
              </a:lnSpc>
            </a:pPr>
            <a:r>
              <a:rPr lang="en-US" altLang="zh-TW" sz="2600" smtClean="0"/>
              <a:t>Rules</a:t>
            </a:r>
          </a:p>
        </p:txBody>
      </p:sp>
      <p:graphicFrame>
        <p:nvGraphicFramePr>
          <p:cNvPr id="235565" name="Group 45"/>
          <p:cNvGraphicFramePr>
            <a:graphicFrameLocks noGrp="1"/>
          </p:cNvGraphicFramePr>
          <p:nvPr>
            <p:ph sz="half" idx="2"/>
          </p:nvPr>
        </p:nvGraphicFramePr>
        <p:xfrm>
          <a:off x="468313" y="2960688"/>
          <a:ext cx="8229600" cy="2655889"/>
        </p:xfrm>
        <a:graphic>
          <a:graphicData uri="http://schemas.openxmlformats.org/drawingml/2006/table">
            <a:tbl>
              <a:tblPr/>
              <a:tblGrid>
                <a:gridCol w="2159000"/>
                <a:gridCol w="2232025"/>
                <a:gridCol w="3838575"/>
              </a:tblGrid>
              <a:tr h="46831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1" i="0" u="none" strike="noStrike" cap="none" normalizeH="0" baseline="0" smtClean="0">
                          <a:ln>
                            <a:noFill/>
                          </a:ln>
                          <a:solidFill>
                            <a:schemeClr val="tx1"/>
                          </a:solidFill>
                          <a:effectLst/>
                          <a:latin typeface="Arial" charset="0"/>
                          <a:ea typeface="新細明體" pitchFamily="18" charset="-120"/>
                        </a:rPr>
                        <a:t>Term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1" i="0" u="none" strike="noStrike" cap="none" normalizeH="0" baseline="0" smtClean="0">
                          <a:ln>
                            <a:noFill/>
                          </a:ln>
                          <a:solidFill>
                            <a:schemeClr val="tx1"/>
                          </a:solidFill>
                          <a:effectLst/>
                          <a:latin typeface="Arial" charset="0"/>
                          <a:ea typeface="新細明體" pitchFamily="18" charset="-120"/>
                        </a:rPr>
                        <a:t>Another term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1" i="0" u="none" strike="noStrike" cap="none" normalizeH="0" baseline="0" smtClean="0">
                          <a:ln>
                            <a:noFill/>
                          </a:ln>
                          <a:solidFill>
                            <a:schemeClr val="tx1"/>
                          </a:solidFill>
                          <a:effectLst/>
                          <a:latin typeface="Arial" charset="0"/>
                          <a:ea typeface="新細明體" pitchFamily="18" charset="-120"/>
                        </a:rPr>
                        <a:t>Condition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6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Uninstantiated variable 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Any term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The term does not contain 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6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Atom or Number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Atom or Number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They are equal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Compound Term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Compound Term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Same functors, same arity, and the corresponding terms unify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投影片編號版面配置區 5"/>
          <p:cNvSpPr>
            <a:spLocks noGrp="1"/>
          </p:cNvSpPr>
          <p:nvPr>
            <p:ph type="sldNum" sz="quarter" idx="12"/>
          </p:nvPr>
        </p:nvSpPr>
        <p:spPr/>
        <p:txBody>
          <a:bodyPr/>
          <a:lstStyle/>
          <a:p>
            <a:pPr>
              <a:defRPr/>
            </a:pPr>
            <a:fld id="{0E75D2CF-E214-4C32-BE75-C63F5BECEFD3}" type="slidenum">
              <a:rPr lang="en-US" altLang="zh-TW"/>
              <a:pPr>
                <a:defRPr/>
              </a:pPr>
              <a:t>34</a:t>
            </a:fld>
            <a:endParaRPr lang="en-US" altLang="zh-TW"/>
          </a:p>
        </p:txBody>
      </p:sp>
      <p:sp>
        <p:nvSpPr>
          <p:cNvPr id="28675" name="Rectangle 2"/>
          <p:cNvSpPr>
            <a:spLocks noGrp="1" noChangeArrowheads="1"/>
          </p:cNvSpPr>
          <p:nvPr>
            <p:ph type="title"/>
          </p:nvPr>
        </p:nvSpPr>
        <p:spPr/>
        <p:txBody>
          <a:bodyPr/>
          <a:lstStyle/>
          <a:p>
            <a:pPr eaLnBrk="1" hangingPunct="1"/>
            <a:r>
              <a:rPr lang="en-US" altLang="zh-TW" sz="3800" smtClean="0">
                <a:latin typeface="Verdana" pitchFamily="34" charset="0"/>
              </a:rPr>
              <a:t>Queries – Unification Examples</a:t>
            </a:r>
          </a:p>
        </p:txBody>
      </p:sp>
      <p:graphicFrame>
        <p:nvGraphicFramePr>
          <p:cNvPr id="231540" name="Group 116"/>
          <p:cNvGraphicFramePr>
            <a:graphicFrameLocks noGrp="1"/>
          </p:cNvGraphicFramePr>
          <p:nvPr>
            <p:ph idx="1"/>
          </p:nvPr>
        </p:nvGraphicFramePr>
        <p:xfrm>
          <a:off x="468313" y="1058863"/>
          <a:ext cx="8229600" cy="5026027"/>
        </p:xfrm>
        <a:graphic>
          <a:graphicData uri="http://schemas.openxmlformats.org/drawingml/2006/table">
            <a:tbl>
              <a:tblPr/>
              <a:tblGrid>
                <a:gridCol w="1582737"/>
                <a:gridCol w="1776413"/>
                <a:gridCol w="1573212"/>
                <a:gridCol w="3297238"/>
              </a:tblGrid>
              <a:tr h="7937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1" i="0" u="none" strike="noStrike" cap="none" normalizeH="0" baseline="0" smtClean="0">
                          <a:ln>
                            <a:noFill/>
                          </a:ln>
                          <a:solidFill>
                            <a:schemeClr val="tx1"/>
                          </a:solidFill>
                          <a:effectLst/>
                          <a:latin typeface="Arial" charset="0"/>
                          <a:ea typeface="新細明體" pitchFamily="18" charset="-120"/>
                        </a:rPr>
                        <a:t>1</a:t>
                      </a:r>
                      <a:r>
                        <a:rPr kumimoji="1" lang="en-US" altLang="zh-TW" sz="2000" b="1" i="0" u="none" strike="noStrike" cap="none" normalizeH="0" baseline="30000" smtClean="0">
                          <a:ln>
                            <a:noFill/>
                          </a:ln>
                          <a:solidFill>
                            <a:schemeClr val="tx1"/>
                          </a:solidFill>
                          <a:effectLst/>
                          <a:latin typeface="Arial" charset="0"/>
                          <a:ea typeface="新細明體" pitchFamily="18" charset="-120"/>
                        </a:rPr>
                        <a:t>st</a:t>
                      </a:r>
                      <a:r>
                        <a:rPr kumimoji="1" lang="en-US" altLang="zh-TW" sz="2000" b="1" i="0" u="none" strike="noStrike" cap="none" normalizeH="0" baseline="0" smtClean="0">
                          <a:ln>
                            <a:noFill/>
                          </a:ln>
                          <a:solidFill>
                            <a:schemeClr val="tx1"/>
                          </a:solidFill>
                          <a:effectLst/>
                          <a:latin typeface="Arial" charset="0"/>
                          <a:ea typeface="新細明體" pitchFamily="18" charset="-120"/>
                        </a:rPr>
                        <a:t> term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1" i="0" u="none" strike="noStrike" cap="none" normalizeH="0" baseline="0" smtClean="0">
                          <a:ln>
                            <a:noFill/>
                          </a:ln>
                          <a:solidFill>
                            <a:schemeClr val="tx1"/>
                          </a:solidFill>
                          <a:effectLst/>
                          <a:latin typeface="Arial" charset="0"/>
                          <a:ea typeface="新細明體" pitchFamily="18" charset="-120"/>
                        </a:rPr>
                        <a:t>2</a:t>
                      </a:r>
                      <a:r>
                        <a:rPr kumimoji="1" lang="en-US" altLang="zh-TW" sz="2000" b="1" i="0" u="none" strike="noStrike" cap="none" normalizeH="0" baseline="30000" smtClean="0">
                          <a:ln>
                            <a:noFill/>
                          </a:ln>
                          <a:solidFill>
                            <a:schemeClr val="tx1"/>
                          </a:solidFill>
                          <a:effectLst/>
                          <a:latin typeface="Arial" charset="0"/>
                          <a:ea typeface="新細明體" pitchFamily="18" charset="-120"/>
                        </a:rPr>
                        <a:t>nd</a:t>
                      </a:r>
                      <a:r>
                        <a:rPr kumimoji="1" lang="en-US" altLang="zh-TW" sz="2000" b="1" i="0" u="none" strike="noStrike" cap="none" normalizeH="0" baseline="0" smtClean="0">
                          <a:ln>
                            <a:noFill/>
                          </a:ln>
                          <a:solidFill>
                            <a:schemeClr val="tx1"/>
                          </a:solidFill>
                          <a:effectLst/>
                          <a:latin typeface="Arial" charset="0"/>
                          <a:ea typeface="新細明體" pitchFamily="18" charset="-120"/>
                        </a:rPr>
                        <a:t> term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1" i="0" u="none" strike="noStrike" cap="none" normalizeH="0" baseline="0" smtClean="0">
                          <a:ln>
                            <a:noFill/>
                          </a:ln>
                          <a:solidFill>
                            <a:schemeClr val="tx1"/>
                          </a:solidFill>
                          <a:effectLst/>
                          <a:latin typeface="Arial" charset="0"/>
                          <a:ea typeface="新細明體" pitchFamily="18" charset="-120"/>
                        </a:rPr>
                        <a:t>Unified?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1" i="0" u="none" strike="noStrike" cap="none" normalizeH="0" baseline="0" smtClean="0">
                          <a:ln>
                            <a:noFill/>
                          </a:ln>
                          <a:solidFill>
                            <a:schemeClr val="tx1"/>
                          </a:solidFill>
                          <a:effectLst/>
                          <a:latin typeface="Arial" charset="0"/>
                          <a:ea typeface="新細明體" pitchFamily="18" charset="-120"/>
                        </a:rPr>
                        <a:t>Variable instantiation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abc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xyz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1" lang="en-US" sz="20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X</a:t>
                      </a:r>
                      <a:r>
                        <a:rPr kumimoji="1" lang="en-US" altLang="zh-TW" sz="2000" b="0" i="0" u="none" strike="noStrike" cap="none" normalizeH="0" baseline="0" smtClean="0">
                          <a:ln>
                            <a:noFill/>
                          </a:ln>
                          <a:solidFill>
                            <a:schemeClr val="tx1"/>
                          </a:solidFill>
                          <a:effectLst/>
                          <a:latin typeface="Arial" charset="0"/>
                          <a:ea typeface="新細明體" pitchFamily="18" charset="-120"/>
                          <a:sym typeface="Wingdings" pitchFamily="2" charset="2"/>
                        </a:rPr>
                        <a:t>Y</a:t>
                      </a:r>
                      <a:endParaRPr kumimoji="1" lang="en-US" altLang="zh-TW" sz="20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831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Z</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123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Z</a:t>
                      </a:r>
                      <a:r>
                        <a:rPr kumimoji="1" lang="en-US" altLang="zh-TW" sz="2000" b="0" i="0" u="none" strike="noStrike" cap="none" normalizeH="0" baseline="0" smtClean="0">
                          <a:ln>
                            <a:noFill/>
                          </a:ln>
                          <a:solidFill>
                            <a:schemeClr val="tx1"/>
                          </a:solidFill>
                          <a:effectLst/>
                          <a:latin typeface="Arial" charset="0"/>
                          <a:ea typeface="新細明體" pitchFamily="18" charset="-120"/>
                          <a:sym typeface="Wingdings" pitchFamily="2" charset="2"/>
                        </a:rPr>
                        <a:t>123</a:t>
                      </a:r>
                      <a:endParaRPr kumimoji="1" lang="en-US" altLang="zh-TW" sz="20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41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f(A)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f(234)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A</a:t>
                      </a:r>
                      <a:r>
                        <a:rPr kumimoji="1" lang="en-US" altLang="zh-TW" sz="2000" b="0" i="0" u="none" strike="noStrike" cap="none" normalizeH="0" baseline="0" smtClean="0">
                          <a:ln>
                            <a:noFill/>
                          </a:ln>
                          <a:solidFill>
                            <a:schemeClr val="tx1"/>
                          </a:solidFill>
                          <a:effectLst/>
                          <a:latin typeface="Arial" charset="0"/>
                          <a:ea typeface="新細明體" pitchFamily="18" charset="-120"/>
                          <a:sym typeface="Wingdings" pitchFamily="2" charset="2"/>
                        </a:rPr>
                        <a:t>234</a:t>
                      </a:r>
                      <a:endParaRPr kumimoji="1" lang="en-US" altLang="zh-TW" sz="20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f(A)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f(1,B)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1" lang="en-US" sz="20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f(g(A),A)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f(B,peter)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A</a:t>
                      </a:r>
                      <a:r>
                        <a:rPr kumimoji="1" lang="en-US" altLang="zh-TW" sz="2000" b="0" i="0" u="none" strike="noStrike" cap="none" normalizeH="0" baseline="0" smtClean="0">
                          <a:ln>
                            <a:noFill/>
                          </a:ln>
                          <a:solidFill>
                            <a:schemeClr val="tx1"/>
                          </a:solidFill>
                          <a:effectLst/>
                          <a:latin typeface="Arial" charset="0"/>
                          <a:ea typeface="新細明體" pitchFamily="18" charset="-120"/>
                          <a:sym typeface="Wingdings" pitchFamily="2" charset="2"/>
                        </a:rPr>
                        <a:t>peter, Bg(peter)</a:t>
                      </a:r>
                      <a:endParaRPr kumimoji="1" lang="en-US" altLang="zh-TW" sz="20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27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t(L,t(X,b))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t(t(c,d),t([],b))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L</a:t>
                      </a:r>
                      <a:r>
                        <a:rPr kumimoji="1" lang="en-US" altLang="zh-TW" sz="2000" b="0" i="0" u="none" strike="noStrike" cap="none" normalizeH="0" baseline="0" smtClean="0">
                          <a:ln>
                            <a:noFill/>
                          </a:ln>
                          <a:solidFill>
                            <a:schemeClr val="tx1"/>
                          </a:solidFill>
                          <a:effectLst/>
                          <a:latin typeface="Arial" charset="0"/>
                          <a:ea typeface="新細明體" pitchFamily="18" charset="-120"/>
                          <a:sym typeface="Wingdings" pitchFamily="2" charset="2"/>
                        </a:rPr>
                        <a:t>t(c,d), X[]</a:t>
                      </a:r>
                      <a:endParaRPr kumimoji="1" lang="en-US" altLang="zh-TW" sz="20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27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[H|T]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[a,b,c,d]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yes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1" lang="en-US" altLang="zh-TW" sz="2000" b="0" i="0" u="none" strike="noStrike" cap="none" normalizeH="0" baseline="0" smtClean="0">
                          <a:ln>
                            <a:noFill/>
                          </a:ln>
                          <a:solidFill>
                            <a:schemeClr val="tx1"/>
                          </a:solidFill>
                          <a:effectLst/>
                          <a:latin typeface="Arial" charset="0"/>
                          <a:ea typeface="新細明體" pitchFamily="18" charset="-120"/>
                        </a:rPr>
                        <a:t>H</a:t>
                      </a:r>
                      <a:r>
                        <a:rPr kumimoji="1" lang="en-US" altLang="zh-TW" sz="2000" b="0" i="0" u="none" strike="noStrike" cap="none" normalizeH="0" baseline="0" smtClean="0">
                          <a:ln>
                            <a:noFill/>
                          </a:ln>
                          <a:solidFill>
                            <a:schemeClr val="tx1"/>
                          </a:solidFill>
                          <a:effectLst/>
                          <a:latin typeface="Arial" charset="0"/>
                          <a:ea typeface="新細明體" pitchFamily="18" charset="-120"/>
                          <a:sym typeface="Wingdings" pitchFamily="2" charset="2"/>
                        </a:rPr>
                        <a:t>a, T[b,c,d]</a:t>
                      </a:r>
                      <a:endParaRPr kumimoji="1" lang="en-US" altLang="zh-TW" sz="2000" b="0" i="0" u="none" strike="noStrike" cap="none" normalizeH="0" baseline="0" smtClean="0">
                        <a:ln>
                          <a:noFill/>
                        </a:ln>
                        <a:solidFill>
                          <a:schemeClr val="tx1"/>
                        </a:solidFill>
                        <a:effectLst/>
                        <a:latin typeface="Arial"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Geometric Example</a:t>
            </a:r>
            <a:endParaRPr lang="en-US" dirty="0"/>
          </a:p>
        </p:txBody>
      </p:sp>
      <p:sp>
        <p:nvSpPr>
          <p:cNvPr id="3" name="Content Placeholder 2"/>
          <p:cNvSpPr>
            <a:spLocks noGrp="1"/>
          </p:cNvSpPr>
          <p:nvPr>
            <p:ph idx="1"/>
          </p:nvPr>
        </p:nvSpPr>
        <p:spPr/>
        <p:txBody>
          <a:bodyPr/>
          <a:lstStyle/>
          <a:p>
            <a:r>
              <a:rPr lang="en-US" dirty="0" smtClean="0"/>
              <a:t>Use structures to represent simple geometric shapes.</a:t>
            </a:r>
          </a:p>
          <a:p>
            <a:pPr lvl="1"/>
            <a:r>
              <a:rPr lang="en-US" dirty="0" smtClean="0"/>
              <a:t>point - two numbers representing X and Y coordinates.</a:t>
            </a:r>
          </a:p>
          <a:p>
            <a:pPr lvl="1"/>
            <a:r>
              <a:rPr lang="en-US" dirty="0" err="1" smtClean="0"/>
              <a:t>seg</a:t>
            </a:r>
            <a:r>
              <a:rPr lang="en-US" dirty="0" smtClean="0"/>
              <a:t> - a line defined by two points.</a:t>
            </a:r>
          </a:p>
          <a:p>
            <a:pPr lvl="1"/>
            <a:r>
              <a:rPr lang="en-US" dirty="0" smtClean="0"/>
              <a:t>triangle - defined by three points.</a:t>
            </a:r>
          </a:p>
          <a:p>
            <a:pPr lvl="2"/>
            <a:r>
              <a:rPr lang="en-US" sz="1800" dirty="0" smtClean="0">
                <a:latin typeface="Courier New" pitchFamily="49" charset="0"/>
                <a:cs typeface="Courier New" pitchFamily="49" charset="0"/>
              </a:rPr>
              <a:t>point(1,1).</a:t>
            </a:r>
          </a:p>
          <a:p>
            <a:pPr lvl="2"/>
            <a:r>
              <a:rPr lang="en-US" sz="1800" dirty="0" err="1" smtClean="0">
                <a:latin typeface="Courier New" pitchFamily="49" charset="0"/>
                <a:cs typeface="Courier New" pitchFamily="49" charset="0"/>
              </a:rPr>
              <a:t>seg</a:t>
            </a:r>
            <a:r>
              <a:rPr lang="en-US" sz="1800" dirty="0" smtClean="0">
                <a:latin typeface="Courier New" pitchFamily="49" charset="0"/>
                <a:cs typeface="Courier New" pitchFamily="49" charset="0"/>
              </a:rPr>
              <a:t>( point(1,1), point(2,3) ).</a:t>
            </a:r>
          </a:p>
          <a:p>
            <a:pPr lvl="2"/>
            <a:r>
              <a:rPr lang="en-US" sz="1800" dirty="0" smtClean="0">
                <a:latin typeface="Courier New" pitchFamily="49" charset="0"/>
                <a:cs typeface="Courier New" pitchFamily="49" charset="0"/>
              </a:rPr>
              <a:t>triangle( point(4,2), point(6,4), point(7,1) ).</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35</a:t>
            </a:fld>
            <a:endParaRPr lang="en-US" altLang="zh-TW"/>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the same program we can also use three dimensional points:</a:t>
            </a:r>
          </a:p>
          <a:p>
            <a:pPr lvl="1"/>
            <a:r>
              <a:rPr lang="en-US" dirty="0" smtClean="0"/>
              <a:t>point(1,3,5)</a:t>
            </a:r>
          </a:p>
          <a:p>
            <a:pPr lvl="1"/>
            <a:r>
              <a:rPr lang="en-US" dirty="0" smtClean="0"/>
              <a:t>This will result in a different relation with the same name.</a:t>
            </a:r>
          </a:p>
          <a:p>
            <a:r>
              <a:rPr lang="en-US" dirty="0" smtClean="0"/>
              <a:t>We want to match:</a:t>
            </a:r>
          </a:p>
          <a:p>
            <a:pPr lvl="1"/>
            <a:r>
              <a:rPr lang="en-US" dirty="0" smtClean="0"/>
              <a:t>triangle(point(1,1), A, point(2,3)) with triangle(X, point(4,Y), point(2,Z)).</a:t>
            </a:r>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36</a:t>
            </a:fld>
            <a:endParaRPr lang="en-US" altLang="zh-TW"/>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triangle(point(1,1), A, point(2,3)) = triangle(X, point(4,Y), point(2,Z)).</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37</a:t>
            </a:fld>
            <a:endParaRPr lang="en-US" altLang="zh-TW"/>
          </a:p>
        </p:txBody>
      </p:sp>
      <p:pic>
        <p:nvPicPr>
          <p:cNvPr id="1026" name="Picture 2"/>
          <p:cNvPicPr>
            <a:picLocks noChangeAspect="1" noChangeArrowheads="1"/>
          </p:cNvPicPr>
          <p:nvPr/>
        </p:nvPicPr>
        <p:blipFill>
          <a:blip r:embed="rId2" cstate="print"/>
          <a:srcRect/>
          <a:stretch>
            <a:fillRect/>
          </a:stretch>
        </p:blipFill>
        <p:spPr bwMode="auto">
          <a:xfrm>
            <a:off x="993726" y="2808279"/>
            <a:ext cx="7038975" cy="3000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Define a Prolog program containing facts that define a vertical </a:t>
            </a:r>
            <a:r>
              <a:rPr lang="en-US" dirty="0" err="1" smtClean="0"/>
              <a:t>seg</a:t>
            </a:r>
            <a:r>
              <a:rPr lang="en-US" dirty="0" smtClean="0"/>
              <a:t> and a horizontal </a:t>
            </a:r>
            <a:r>
              <a:rPr lang="en-US" dirty="0" err="1" smtClean="0"/>
              <a:t>seg</a:t>
            </a:r>
            <a:r>
              <a:rPr lang="en-US" dirty="0" smtClean="0"/>
              <a:t>.</a:t>
            </a:r>
          </a:p>
          <a:p>
            <a:r>
              <a:rPr lang="en-US" sz="2000" dirty="0" smtClean="0">
                <a:latin typeface="Courier New" pitchFamily="49" charset="0"/>
                <a:cs typeface="Courier New" pitchFamily="49" charset="0"/>
              </a:rPr>
              <a:t>vertical( </a:t>
            </a:r>
            <a:r>
              <a:rPr lang="en-US" sz="2000" dirty="0" err="1" smtClean="0">
                <a:latin typeface="Courier New" pitchFamily="49" charset="0"/>
                <a:cs typeface="Courier New" pitchFamily="49" charset="0"/>
              </a:rPr>
              <a:t>seg</a:t>
            </a:r>
            <a:r>
              <a:rPr lang="en-US" sz="2000" dirty="0" smtClean="0">
                <a:latin typeface="Courier New" pitchFamily="49" charset="0"/>
                <a:cs typeface="Courier New" pitchFamily="49" charset="0"/>
              </a:rPr>
              <a:t>( point(X,Y), point(X, Y1) ) ).</a:t>
            </a:r>
          </a:p>
          <a:p>
            <a:r>
              <a:rPr lang="en-US" sz="2000" dirty="0" smtClean="0">
                <a:latin typeface="Courier New" pitchFamily="49" charset="0"/>
                <a:cs typeface="Courier New" pitchFamily="49" charset="0"/>
              </a:rPr>
              <a:t>horizontal( </a:t>
            </a:r>
            <a:r>
              <a:rPr lang="en-US" sz="2000" dirty="0" err="1" smtClean="0">
                <a:latin typeface="Courier New" pitchFamily="49" charset="0"/>
                <a:cs typeface="Courier New" pitchFamily="49" charset="0"/>
              </a:rPr>
              <a:t>seg</a:t>
            </a:r>
            <a:r>
              <a:rPr lang="en-US" sz="2000" dirty="0" smtClean="0">
                <a:latin typeface="Courier New" pitchFamily="49" charset="0"/>
                <a:cs typeface="Courier New" pitchFamily="49" charset="0"/>
              </a:rPr>
              <a:t>( point(X,Y), point(X1,Y) ) ).</a:t>
            </a:r>
          </a:p>
          <a:p>
            <a:r>
              <a:rPr lang="en-US" dirty="0" smtClean="0"/>
              <a:t>To test, type the following:</a:t>
            </a:r>
          </a:p>
          <a:p>
            <a:pPr lvl="1"/>
            <a:r>
              <a:rPr lang="en-US" dirty="0" smtClean="0"/>
              <a:t>vertical( </a:t>
            </a:r>
            <a:r>
              <a:rPr lang="en-US" dirty="0" err="1" smtClean="0"/>
              <a:t>seg</a:t>
            </a:r>
            <a:r>
              <a:rPr lang="en-US" dirty="0" smtClean="0"/>
              <a:t>( point(1,1), point(1,2) )).</a:t>
            </a:r>
          </a:p>
          <a:p>
            <a:pPr lvl="1"/>
            <a:r>
              <a:rPr lang="en-US" smtClean="0"/>
              <a:t>horizontal( </a:t>
            </a:r>
            <a:r>
              <a:rPr lang="en-US" dirty="0" err="1" smtClean="0"/>
              <a:t>seg</a:t>
            </a:r>
            <a:r>
              <a:rPr lang="en-US" dirty="0" smtClean="0"/>
              <a:t>( point(1,1), point(2,Y) )).</a:t>
            </a:r>
          </a:p>
          <a:p>
            <a:pPr lvl="1"/>
            <a:r>
              <a:rPr lang="en-US" dirty="0" smtClean="0"/>
              <a:t>vertical( </a:t>
            </a:r>
            <a:r>
              <a:rPr lang="en-US" dirty="0" err="1" smtClean="0"/>
              <a:t>seg</a:t>
            </a:r>
            <a:r>
              <a:rPr lang="en-US" dirty="0" smtClean="0"/>
              <a:t>( point(2,3), P)).</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38</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Arithmetics</a:t>
            </a:r>
            <a:endParaRPr lang="en-US" dirty="0"/>
          </a:p>
        </p:txBody>
      </p:sp>
      <p:sp>
        <p:nvSpPr>
          <p:cNvPr id="3" name="Content Placeholder 2"/>
          <p:cNvSpPr>
            <a:spLocks noGrp="1"/>
          </p:cNvSpPr>
          <p:nvPr>
            <p:ph idx="1"/>
          </p:nvPr>
        </p:nvSpPr>
        <p:spPr/>
        <p:txBody>
          <a:bodyPr/>
          <a:lstStyle/>
          <a:p>
            <a:r>
              <a:rPr lang="en-US" dirty="0" smtClean="0"/>
              <a:t>Predefined operators for basic arithmetic:</a:t>
            </a:r>
          </a:p>
          <a:p>
            <a:pPr lvl="1"/>
            <a:r>
              <a:rPr lang="en-US" dirty="0" smtClean="0"/>
              <a:t>+, -, *, /, mod</a:t>
            </a:r>
          </a:p>
          <a:p>
            <a:r>
              <a:rPr lang="en-US" dirty="0" smtClean="0"/>
              <a:t>If not explicitly requested, the operators are just like any other relation</a:t>
            </a:r>
          </a:p>
          <a:p>
            <a:r>
              <a:rPr lang="en-US" dirty="0" smtClean="0"/>
              <a:t>Example:</a:t>
            </a:r>
          </a:p>
          <a:p>
            <a:pPr lvl="2">
              <a:buNone/>
            </a:pPr>
            <a:r>
              <a:rPr lang="en-US" dirty="0" smtClean="0">
                <a:latin typeface="Courier New" pitchFamily="49" charset="0"/>
                <a:cs typeface="Courier New" pitchFamily="49" charset="0"/>
              </a:rPr>
              <a:t>X = 1 + 2.</a:t>
            </a:r>
          </a:p>
          <a:p>
            <a:pPr lvl="2">
              <a:buNone/>
            </a:pPr>
            <a:r>
              <a:rPr lang="en-US" dirty="0" smtClean="0">
                <a:latin typeface="Courier New" pitchFamily="49" charset="0"/>
                <a:cs typeface="Courier New" pitchFamily="49" charset="0"/>
              </a:rPr>
              <a:t>X=1+2</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39</a:t>
            </a:fld>
            <a:endParaRPr lang="en-US" altLang="zh-TW"/>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301B2E1D-5198-42FF-B1A9-123D059D9821}" type="slidenum">
              <a:rPr lang="en-US" altLang="zh-TW"/>
              <a:pPr>
                <a:defRPr/>
              </a:pPr>
              <a:t>4</a:t>
            </a:fld>
            <a:endParaRPr lang="en-US" altLang="zh-TW"/>
          </a:p>
        </p:txBody>
      </p:sp>
      <p:sp>
        <p:nvSpPr>
          <p:cNvPr id="7171" name="Rectangle 2"/>
          <p:cNvSpPr>
            <a:spLocks noGrp="1" noChangeArrowheads="1"/>
          </p:cNvSpPr>
          <p:nvPr>
            <p:ph type="title"/>
          </p:nvPr>
        </p:nvSpPr>
        <p:spPr/>
        <p:txBody>
          <a:bodyPr/>
          <a:lstStyle/>
          <a:p>
            <a:pPr eaLnBrk="1" hangingPunct="1"/>
            <a:r>
              <a:rPr lang="en-US" altLang="zh-TW" smtClean="0">
                <a:latin typeface="Verdana" pitchFamily="34" charset="0"/>
              </a:rPr>
              <a:t>Prolog </a:t>
            </a:r>
            <a:r>
              <a:rPr lang="en-US" altLang="zh-CN" smtClean="0">
                <a:latin typeface="Verdana" pitchFamily="34" charset="0"/>
              </a:rPr>
              <a:t>Programs</a:t>
            </a:r>
            <a:endParaRPr lang="en-US" altLang="zh-TW" smtClean="0">
              <a:latin typeface="Verdana" pitchFamily="34" charset="0"/>
            </a:endParaRPr>
          </a:p>
        </p:txBody>
      </p:sp>
      <p:sp>
        <p:nvSpPr>
          <p:cNvPr id="7172" name="Rectangle 3"/>
          <p:cNvSpPr>
            <a:spLocks noGrp="1" noChangeArrowheads="1"/>
          </p:cNvSpPr>
          <p:nvPr>
            <p:ph type="body" idx="1"/>
          </p:nvPr>
        </p:nvSpPr>
        <p:spPr>
          <a:xfrm>
            <a:off x="457200" y="1600200"/>
            <a:ext cx="8229600" cy="4816475"/>
          </a:xfrm>
        </p:spPr>
        <p:txBody>
          <a:bodyPr/>
          <a:lstStyle/>
          <a:p>
            <a:pPr eaLnBrk="1" hangingPunct="1"/>
            <a:r>
              <a:rPr lang="en-US" altLang="zh-TW" sz="3400" dirty="0" smtClean="0">
                <a:solidFill>
                  <a:schemeClr val="tx2"/>
                </a:solidFill>
              </a:rPr>
              <a:t>Terms</a:t>
            </a:r>
          </a:p>
          <a:p>
            <a:pPr lvl="1" eaLnBrk="1" hangingPunct="1"/>
            <a:r>
              <a:rPr lang="en-US" altLang="zh-TW" dirty="0" smtClean="0"/>
              <a:t>The data objects of the language</a:t>
            </a:r>
          </a:p>
          <a:p>
            <a:pPr lvl="1" eaLnBrk="1" hangingPunct="1"/>
            <a:r>
              <a:rPr lang="en-US" altLang="zh-TW" dirty="0" smtClean="0"/>
              <a:t>Either constant (</a:t>
            </a:r>
            <a:r>
              <a:rPr lang="en-US" altLang="zh-TW" dirty="0" smtClean="0">
                <a:solidFill>
                  <a:schemeClr val="accent2"/>
                </a:solidFill>
              </a:rPr>
              <a:t>atom</a:t>
            </a:r>
            <a:r>
              <a:rPr lang="en-US" altLang="zh-TW" dirty="0" smtClean="0"/>
              <a:t> or </a:t>
            </a:r>
            <a:r>
              <a:rPr lang="en-US" altLang="zh-TW" dirty="0" smtClean="0">
                <a:solidFill>
                  <a:schemeClr val="accent2"/>
                </a:solidFill>
              </a:rPr>
              <a:t>number</a:t>
            </a:r>
            <a:r>
              <a:rPr lang="en-US" altLang="zh-TW" dirty="0" smtClean="0"/>
              <a:t>), </a:t>
            </a:r>
            <a:r>
              <a:rPr lang="en-US" altLang="zh-TW" dirty="0" smtClean="0">
                <a:solidFill>
                  <a:schemeClr val="accent2"/>
                </a:solidFill>
              </a:rPr>
              <a:t>variable</a:t>
            </a:r>
            <a:r>
              <a:rPr lang="en-US" altLang="zh-TW" dirty="0" smtClean="0"/>
              <a:t> or </a:t>
            </a:r>
            <a:r>
              <a:rPr lang="en-US" altLang="zh-TW" dirty="0" smtClean="0">
                <a:solidFill>
                  <a:schemeClr val="accent2"/>
                </a:solidFill>
              </a:rPr>
              <a:t>compound term</a:t>
            </a:r>
          </a:p>
          <a:p>
            <a:pPr eaLnBrk="1" hangingPunct="1"/>
            <a:r>
              <a:rPr lang="en-US" altLang="zh-TW" sz="3400" dirty="0" smtClean="0">
                <a:solidFill>
                  <a:schemeClr val="tx2"/>
                </a:solidFill>
              </a:rPr>
              <a:t>Facts and Rules</a:t>
            </a:r>
          </a:p>
          <a:p>
            <a:pPr lvl="1" eaLnBrk="1" hangingPunct="1"/>
            <a:r>
              <a:rPr lang="en-US" altLang="zh-TW" dirty="0" smtClean="0"/>
              <a:t>Predicates: “Generalized functions”, allowing multiple return values, used in multiple directions</a:t>
            </a:r>
          </a:p>
          <a:p>
            <a:pPr lvl="1" eaLnBrk="1" hangingPunct="1"/>
            <a:r>
              <a:rPr lang="en-US" altLang="zh-TW" dirty="0" smtClean="0"/>
              <a:t>Facts: Predicates assumed to be true</a:t>
            </a:r>
          </a:p>
          <a:p>
            <a:pPr lvl="1" eaLnBrk="1" hangingPunct="1"/>
            <a:r>
              <a:rPr lang="en-US" altLang="zh-TW" dirty="0" smtClean="0"/>
              <a:t>Rules: </a:t>
            </a:r>
            <a:r>
              <a:rPr lang="en-US" altLang="zh-TW" dirty="0" smtClean="0">
                <a:latin typeface="Courier New" pitchFamily="49" charset="0"/>
              </a:rPr>
              <a:t>P(..) :- P</a:t>
            </a:r>
            <a:r>
              <a:rPr lang="en-US" altLang="zh-TW" baseline="-25000" dirty="0" smtClean="0">
                <a:latin typeface="Courier New" pitchFamily="49" charset="0"/>
              </a:rPr>
              <a:t>1</a:t>
            </a:r>
            <a:r>
              <a:rPr lang="en-US" altLang="zh-TW" dirty="0" smtClean="0">
                <a:latin typeface="Courier New" pitchFamily="49" charset="0"/>
              </a:rPr>
              <a:t>(..),P</a:t>
            </a:r>
            <a:r>
              <a:rPr lang="en-US" altLang="zh-TW" baseline="-25000" dirty="0" smtClean="0">
                <a:latin typeface="Courier New" pitchFamily="49" charset="0"/>
              </a:rPr>
              <a:t>2</a:t>
            </a:r>
            <a:r>
              <a:rPr lang="en-US" altLang="zh-TW" dirty="0" smtClean="0">
                <a:latin typeface="Courier New" pitchFamily="49" charset="0"/>
              </a:rPr>
              <a:t>(..),…,</a:t>
            </a:r>
            <a:r>
              <a:rPr lang="en-US" altLang="zh-TW" dirty="0" err="1" smtClean="0">
                <a:latin typeface="Courier New" pitchFamily="49" charset="0"/>
              </a:rPr>
              <a:t>P</a:t>
            </a:r>
            <a:r>
              <a:rPr lang="en-US" altLang="zh-TW" baseline="-25000" dirty="0" err="1" smtClean="0">
                <a:latin typeface="Courier New" pitchFamily="49" charset="0"/>
              </a:rPr>
              <a:t>n</a:t>
            </a:r>
            <a:r>
              <a:rPr lang="en-US" altLang="zh-TW" dirty="0" smtClean="0">
                <a:latin typeface="Courier New" pitchFamily="49" charset="0"/>
              </a:rPr>
              <a:t>(..).</a:t>
            </a:r>
          </a:p>
          <a:p>
            <a:pPr lvl="2" eaLnBrk="1" hangingPunct="1"/>
            <a:endParaRPr lang="en-US" altLang="zh-TW"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4"/>
            <a:ext cx="8229600" cy="777842"/>
          </a:xfrm>
        </p:spPr>
        <p:txBody>
          <a:bodyPr/>
          <a:lstStyle/>
          <a:p>
            <a:r>
              <a:rPr lang="en-US" dirty="0" err="1" smtClean="0"/>
              <a:t>Arithmetics</a:t>
            </a:r>
            <a:endParaRPr lang="en-US" dirty="0"/>
          </a:p>
        </p:txBody>
      </p:sp>
      <p:sp>
        <p:nvSpPr>
          <p:cNvPr id="3" name="Content Placeholder 2"/>
          <p:cNvSpPr>
            <a:spLocks noGrp="1"/>
          </p:cNvSpPr>
          <p:nvPr>
            <p:ph idx="1"/>
          </p:nvPr>
        </p:nvSpPr>
        <p:spPr>
          <a:xfrm>
            <a:off x="336492" y="1274733"/>
            <a:ext cx="8375652" cy="4530725"/>
          </a:xfrm>
        </p:spPr>
        <p:txBody>
          <a:bodyPr/>
          <a:lstStyle/>
          <a:p>
            <a:r>
              <a:rPr lang="en-US" dirty="0" smtClean="0"/>
              <a:t>The predefined operator ‘</a:t>
            </a:r>
            <a:r>
              <a:rPr lang="en-US" i="1" dirty="0" smtClean="0"/>
              <a:t>is’ </a:t>
            </a:r>
            <a:r>
              <a:rPr lang="en-US" dirty="0" smtClean="0"/>
              <a:t>forces evaluation.</a:t>
            </a:r>
          </a:p>
          <a:p>
            <a:pPr lvl="1">
              <a:buNone/>
            </a:pPr>
            <a:r>
              <a:rPr lang="en-US" sz="2400" dirty="0" smtClean="0">
                <a:latin typeface="Courier New" pitchFamily="49" charset="0"/>
                <a:cs typeface="Courier New" pitchFamily="49" charset="0"/>
              </a:rPr>
              <a:t>?- X is 1 + 2.</a:t>
            </a:r>
          </a:p>
          <a:p>
            <a:pPr lvl="1">
              <a:buNone/>
            </a:pPr>
            <a:r>
              <a:rPr lang="en-US" sz="2400" dirty="0" smtClean="0">
                <a:latin typeface="Courier New" pitchFamily="49" charset="0"/>
                <a:cs typeface="Courier New" pitchFamily="49" charset="0"/>
              </a:rPr>
              <a:t>X=3</a:t>
            </a:r>
          </a:p>
          <a:p>
            <a:r>
              <a:rPr lang="en-US" dirty="0" smtClean="0"/>
              <a:t>A </a:t>
            </a:r>
            <a:r>
              <a:rPr lang="en-US" b="1" dirty="0" smtClean="0"/>
              <a:t>is B (A and B here can be anything) means</a:t>
            </a:r>
          </a:p>
          <a:p>
            <a:pPr lvl="1"/>
            <a:r>
              <a:rPr lang="en-US" dirty="0" smtClean="0"/>
              <a:t>Evaluate B to a number and perform matching of the result with A</a:t>
            </a:r>
          </a:p>
          <a:p>
            <a:r>
              <a:rPr lang="en-US" dirty="0" smtClean="0"/>
              <a:t>The comparison operators also force evaluation.</a:t>
            </a:r>
          </a:p>
          <a:p>
            <a:pPr lvl="1">
              <a:buNone/>
            </a:pPr>
            <a:r>
              <a:rPr lang="en-US" dirty="0" smtClean="0">
                <a:latin typeface="Courier New" pitchFamily="49" charset="0"/>
                <a:cs typeface="Courier New" pitchFamily="49" charset="0"/>
              </a:rPr>
              <a:t>?- 145 * 34 &gt; 100.</a:t>
            </a:r>
          </a:p>
          <a:p>
            <a:pPr lvl="1">
              <a:buNone/>
            </a:pPr>
            <a:r>
              <a:rPr lang="en-US" dirty="0" smtClean="0">
                <a:latin typeface="Courier New" pitchFamily="49" charset="0"/>
                <a:cs typeface="Courier New" pitchFamily="49" charset="0"/>
              </a:rPr>
              <a:t>true</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40</a:t>
            </a:fld>
            <a:endParaRPr lang="en-US" altLang="zh-TW"/>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Operators</a:t>
            </a:r>
            <a:endParaRPr lang="en-US" dirty="0"/>
          </a:p>
        </p:txBody>
      </p:sp>
      <p:sp>
        <p:nvSpPr>
          <p:cNvPr id="3" name="Content Placeholder 2"/>
          <p:cNvSpPr>
            <a:spLocks noGrp="1"/>
          </p:cNvSpPr>
          <p:nvPr>
            <p:ph idx="1"/>
          </p:nvPr>
        </p:nvSpPr>
        <p:spPr/>
        <p:txBody>
          <a:bodyPr/>
          <a:lstStyle/>
          <a:p>
            <a:r>
              <a:rPr lang="en-US" dirty="0" smtClean="0"/>
              <a:t>X &gt; Y X is greater than Y.</a:t>
            </a:r>
          </a:p>
          <a:p>
            <a:r>
              <a:rPr lang="en-US" dirty="0" smtClean="0"/>
              <a:t>X &lt; Y X is less than Y.</a:t>
            </a:r>
          </a:p>
          <a:p>
            <a:r>
              <a:rPr lang="en-US" dirty="0" smtClean="0"/>
              <a:t>X &gt;= Y X is greater than or equal to Y.</a:t>
            </a:r>
          </a:p>
          <a:p>
            <a:r>
              <a:rPr lang="en-US" dirty="0" smtClean="0"/>
              <a:t>X =&lt; Y X is less than or equal to Y.</a:t>
            </a:r>
          </a:p>
          <a:p>
            <a:r>
              <a:rPr lang="en-US" dirty="0" smtClean="0"/>
              <a:t>X =:= Y the values of X and Y are equal.</a:t>
            </a:r>
          </a:p>
          <a:p>
            <a:r>
              <a:rPr lang="en-US" dirty="0" smtClean="0"/>
              <a:t>X =\= Y the values of X and Y are not equal.</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41</a:t>
            </a:fld>
            <a:endParaRPr lang="en-US" altLang="zh-TW"/>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4"/>
            <a:ext cx="8229600" cy="777842"/>
          </a:xfrm>
        </p:spPr>
        <p:txBody>
          <a:bodyPr/>
          <a:lstStyle/>
          <a:p>
            <a:r>
              <a:rPr lang="en-US" b="1" dirty="0" smtClean="0"/>
              <a:t>= and =:=</a:t>
            </a:r>
            <a:endParaRPr lang="en-US" dirty="0"/>
          </a:p>
        </p:txBody>
      </p:sp>
      <p:sp>
        <p:nvSpPr>
          <p:cNvPr id="3" name="Content Placeholder 2"/>
          <p:cNvSpPr>
            <a:spLocks noGrp="1"/>
          </p:cNvSpPr>
          <p:nvPr>
            <p:ph idx="1"/>
          </p:nvPr>
        </p:nvSpPr>
        <p:spPr>
          <a:xfrm>
            <a:off x="446031" y="1420785"/>
            <a:ext cx="8229600" cy="4530725"/>
          </a:xfrm>
        </p:spPr>
        <p:txBody>
          <a:bodyPr/>
          <a:lstStyle/>
          <a:p>
            <a:r>
              <a:rPr lang="en-US" dirty="0" smtClean="0"/>
              <a:t>X = Y causes the matching of X and Y and possibly instantiation of variables.</a:t>
            </a:r>
          </a:p>
          <a:p>
            <a:r>
              <a:rPr lang="en-US" dirty="0" smtClean="0"/>
              <a:t>X =:= Y causes an arithmetic evaluation of X and Y, and cannot cause any instantiation of variables.</a:t>
            </a:r>
          </a:p>
          <a:p>
            <a:pPr lvl="1"/>
            <a:r>
              <a:rPr lang="en-US" sz="2000" dirty="0" smtClean="0">
                <a:latin typeface="Courier New" pitchFamily="49" charset="0"/>
                <a:cs typeface="Courier New" pitchFamily="49" charset="0"/>
              </a:rPr>
              <a:t>1 + 2 =:= 2 + 1.</a:t>
            </a:r>
          </a:p>
          <a:p>
            <a:pPr lvl="1"/>
            <a:r>
              <a:rPr lang="en-US" sz="2000" b="1" dirty="0" smtClean="0">
                <a:latin typeface="Courier New" pitchFamily="49" charset="0"/>
                <a:cs typeface="Courier New" pitchFamily="49" charset="0"/>
              </a:rPr>
              <a:t>true</a:t>
            </a:r>
          </a:p>
          <a:p>
            <a:pPr lvl="1"/>
            <a:r>
              <a:rPr lang="en-US" sz="2000" dirty="0" smtClean="0">
                <a:latin typeface="Courier New" pitchFamily="49" charset="0"/>
                <a:cs typeface="Courier New" pitchFamily="49" charset="0"/>
              </a:rPr>
              <a:t>1 + 2 = 2 + 1.</a:t>
            </a:r>
          </a:p>
          <a:p>
            <a:pPr lvl="1"/>
            <a:r>
              <a:rPr lang="en-US" sz="2000" b="1" dirty="0" smtClean="0">
                <a:latin typeface="Courier New" pitchFamily="49" charset="0"/>
                <a:cs typeface="Courier New" pitchFamily="49" charset="0"/>
              </a:rPr>
              <a:t>false</a:t>
            </a: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42</a:t>
            </a:fld>
            <a:endParaRPr lang="en-US" altLang="zh-TW"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r>
              <a:rPr lang="en-US" sz="2000" dirty="0" smtClean="0">
                <a:latin typeface="Courier New" pitchFamily="49" charset="0"/>
                <a:cs typeface="Courier New" pitchFamily="49" charset="0"/>
              </a:rPr>
              <a:t>1 + A = B + 2.</a:t>
            </a:r>
          </a:p>
          <a:p>
            <a:pPr lvl="1"/>
            <a:r>
              <a:rPr lang="en-US" sz="2000" dirty="0" smtClean="0">
                <a:latin typeface="Courier New" pitchFamily="49" charset="0"/>
                <a:cs typeface="Courier New" pitchFamily="49" charset="0"/>
              </a:rPr>
              <a:t>A = 2</a:t>
            </a:r>
          </a:p>
          <a:p>
            <a:pPr lvl="1"/>
            <a:r>
              <a:rPr lang="en-US" sz="2000" dirty="0" smtClean="0">
                <a:latin typeface="Courier New" pitchFamily="49" charset="0"/>
                <a:cs typeface="Courier New" pitchFamily="49" charset="0"/>
              </a:rPr>
              <a:t>B = 1</a:t>
            </a:r>
          </a:p>
          <a:p>
            <a:pPr lvl="1"/>
            <a:r>
              <a:rPr lang="en-US" sz="2000" dirty="0" smtClean="0">
                <a:latin typeface="Courier New" pitchFamily="49" charset="0"/>
                <a:cs typeface="Courier New" pitchFamily="49" charset="0"/>
              </a:rPr>
              <a:t>1 + A =:= B + 2.</a:t>
            </a:r>
          </a:p>
          <a:p>
            <a:pPr lvl="1"/>
            <a:r>
              <a:rPr lang="en-US" sz="2000" dirty="0" smtClean="0">
                <a:latin typeface="Courier New" pitchFamily="49" charset="0"/>
                <a:cs typeface="Courier New" pitchFamily="49" charset="0"/>
              </a:rPr>
              <a:t>ERROR: =:=/2: Arguments are not sufficiently instantiated</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43</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Activity: The Greatest Common Devisor</a:t>
            </a:r>
            <a:br>
              <a:rPr lang="en-US" sz="3600" dirty="0" smtClean="0"/>
            </a:br>
            <a:endParaRPr lang="en-US" sz="3600" dirty="0"/>
          </a:p>
        </p:txBody>
      </p:sp>
      <p:sp>
        <p:nvSpPr>
          <p:cNvPr id="3" name="Content Placeholder 2"/>
          <p:cNvSpPr>
            <a:spLocks noGrp="1"/>
          </p:cNvSpPr>
          <p:nvPr>
            <p:ph idx="1"/>
          </p:nvPr>
        </p:nvSpPr>
        <p:spPr/>
        <p:txBody>
          <a:bodyPr/>
          <a:lstStyle/>
          <a:p>
            <a:r>
              <a:rPr lang="en-US" dirty="0" smtClean="0"/>
              <a:t>Write a Prolog program that calculates the GCD of two integers.</a:t>
            </a:r>
          </a:p>
          <a:p>
            <a:r>
              <a:rPr lang="en-US" dirty="0" smtClean="0"/>
              <a:t>Given X and Y, the </a:t>
            </a:r>
            <a:r>
              <a:rPr lang="en-US" dirty="0" err="1" smtClean="0"/>
              <a:t>gcd</a:t>
            </a:r>
            <a:r>
              <a:rPr lang="en-US" dirty="0" smtClean="0"/>
              <a:t> D can be found by:</a:t>
            </a:r>
          </a:p>
          <a:p>
            <a:pPr lvl="1"/>
            <a:r>
              <a:rPr lang="en-US" dirty="0" smtClean="0"/>
              <a:t>If X and Y are equal then D is equal to X.</a:t>
            </a:r>
          </a:p>
          <a:p>
            <a:pPr lvl="1"/>
            <a:r>
              <a:rPr lang="en-US" dirty="0" smtClean="0"/>
              <a:t>If X &lt; Y then D is equal to the </a:t>
            </a:r>
            <a:r>
              <a:rPr lang="en-US" dirty="0" err="1" smtClean="0"/>
              <a:t>gcd</a:t>
            </a:r>
            <a:r>
              <a:rPr lang="en-US" dirty="0" smtClean="0"/>
              <a:t> of X and (Y-X).</a:t>
            </a:r>
          </a:p>
          <a:p>
            <a:pPr lvl="1"/>
            <a:r>
              <a:rPr lang="en-US" dirty="0" smtClean="0"/>
              <a:t>If Y &lt; X then do the same as in (2) with X and Y interchanged.</a:t>
            </a:r>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44</a:t>
            </a:fld>
            <a:endParaRPr lang="en-US" altLang="zh-TW"/>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s-ES" dirty="0" err="1" smtClean="0">
                <a:latin typeface="Courier New" pitchFamily="49" charset="0"/>
                <a:cs typeface="Courier New" pitchFamily="49" charset="0"/>
              </a:rPr>
              <a:t>gcd</a:t>
            </a:r>
            <a:r>
              <a:rPr lang="es-ES" dirty="0" smtClean="0">
                <a:latin typeface="Courier New" pitchFamily="49" charset="0"/>
                <a:cs typeface="Courier New" pitchFamily="49" charset="0"/>
              </a:rPr>
              <a:t>(X,X,X).</a:t>
            </a:r>
          </a:p>
          <a:p>
            <a:pPr>
              <a:buNone/>
            </a:pPr>
            <a:r>
              <a:rPr lang="es-ES" dirty="0" err="1" smtClean="0">
                <a:latin typeface="Courier New" pitchFamily="49" charset="0"/>
                <a:cs typeface="Courier New" pitchFamily="49" charset="0"/>
              </a:rPr>
              <a:t>gcd</a:t>
            </a:r>
            <a:r>
              <a:rPr lang="es-ES" dirty="0" smtClean="0">
                <a:latin typeface="Courier New" pitchFamily="49" charset="0"/>
                <a:cs typeface="Courier New" pitchFamily="49" charset="0"/>
              </a:rPr>
              <a:t>(X,Y,D) :-</a:t>
            </a:r>
          </a:p>
          <a:p>
            <a:pPr>
              <a:buNone/>
            </a:pPr>
            <a:r>
              <a:rPr lang="es-ES" dirty="0" smtClean="0">
                <a:latin typeface="Courier New" pitchFamily="49" charset="0"/>
                <a:cs typeface="Courier New" pitchFamily="49" charset="0"/>
              </a:rPr>
              <a:t>  X &lt; Y,</a:t>
            </a:r>
          </a:p>
          <a:p>
            <a:pPr>
              <a:buNone/>
            </a:pPr>
            <a:r>
              <a:rPr lang="es-ES" dirty="0" smtClean="0">
                <a:latin typeface="Courier New" pitchFamily="49" charset="0"/>
                <a:cs typeface="Courier New" pitchFamily="49" charset="0"/>
              </a:rPr>
              <a:t>  Y1 </a:t>
            </a:r>
            <a:r>
              <a:rPr lang="es-ES" dirty="0" err="1" smtClean="0">
                <a:latin typeface="Courier New" pitchFamily="49" charset="0"/>
                <a:cs typeface="Courier New" pitchFamily="49" charset="0"/>
              </a:rPr>
              <a:t>is</a:t>
            </a:r>
            <a:r>
              <a:rPr lang="es-ES" dirty="0" smtClean="0">
                <a:latin typeface="Courier New" pitchFamily="49" charset="0"/>
                <a:cs typeface="Courier New" pitchFamily="49" charset="0"/>
              </a:rPr>
              <a:t> Y - X,</a:t>
            </a:r>
          </a:p>
          <a:p>
            <a:pPr>
              <a:buNone/>
            </a:pPr>
            <a:r>
              <a:rPr lang="es-ES" dirty="0" smtClean="0">
                <a:latin typeface="Courier New" pitchFamily="49" charset="0"/>
                <a:cs typeface="Courier New" pitchFamily="49" charset="0"/>
              </a:rPr>
              <a:t>  </a:t>
            </a:r>
            <a:r>
              <a:rPr lang="es-ES" dirty="0" err="1" smtClean="0">
                <a:latin typeface="Courier New" pitchFamily="49" charset="0"/>
                <a:cs typeface="Courier New" pitchFamily="49" charset="0"/>
              </a:rPr>
              <a:t>gcd</a:t>
            </a:r>
            <a:r>
              <a:rPr lang="es-ES" dirty="0" smtClean="0">
                <a:latin typeface="Courier New" pitchFamily="49" charset="0"/>
                <a:cs typeface="Courier New" pitchFamily="49" charset="0"/>
              </a:rPr>
              <a:t>(X,Y1,D).</a:t>
            </a:r>
          </a:p>
          <a:p>
            <a:pPr>
              <a:buNone/>
            </a:pPr>
            <a:r>
              <a:rPr lang="es-ES" dirty="0" err="1" smtClean="0">
                <a:latin typeface="Courier New" pitchFamily="49" charset="0"/>
                <a:cs typeface="Courier New" pitchFamily="49" charset="0"/>
              </a:rPr>
              <a:t>gcd</a:t>
            </a:r>
            <a:r>
              <a:rPr lang="es-ES" dirty="0" smtClean="0">
                <a:latin typeface="Courier New" pitchFamily="49" charset="0"/>
                <a:cs typeface="Courier New" pitchFamily="49" charset="0"/>
              </a:rPr>
              <a:t>(X,Y,D) :-</a:t>
            </a:r>
          </a:p>
          <a:p>
            <a:pPr>
              <a:buNone/>
            </a:pPr>
            <a:r>
              <a:rPr lang="es-ES" dirty="0" smtClean="0">
                <a:latin typeface="Courier New" pitchFamily="49" charset="0"/>
                <a:cs typeface="Courier New" pitchFamily="49" charset="0"/>
              </a:rPr>
              <a:t>  Y &lt; X,</a:t>
            </a:r>
          </a:p>
          <a:p>
            <a:pPr>
              <a:buNone/>
            </a:pPr>
            <a:r>
              <a:rPr lang="es-ES" dirty="0" smtClean="0">
                <a:latin typeface="Courier New" pitchFamily="49" charset="0"/>
                <a:cs typeface="Courier New" pitchFamily="49" charset="0"/>
              </a:rPr>
              <a:t>  </a:t>
            </a:r>
            <a:r>
              <a:rPr lang="es-ES" dirty="0" err="1" smtClean="0">
                <a:latin typeface="Courier New" pitchFamily="49" charset="0"/>
                <a:cs typeface="Courier New" pitchFamily="49" charset="0"/>
              </a:rPr>
              <a:t>gcd</a:t>
            </a:r>
            <a:r>
              <a:rPr lang="es-ES" dirty="0" smtClean="0">
                <a:latin typeface="Courier New" pitchFamily="49" charset="0"/>
                <a:cs typeface="Courier New" pitchFamily="49" charset="0"/>
              </a:rPr>
              <a:t>(Y,X,D).</a:t>
            </a:r>
            <a:endParaRPr lang="en-US"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45</a:t>
            </a:fld>
            <a:endParaRPr lang="en-US" altLang="zh-TW"/>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work?</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46</a:t>
            </a:fld>
            <a:endParaRPr lang="en-US" altLang="zh-TW"/>
          </a:p>
        </p:txBody>
      </p:sp>
      <p:pic>
        <p:nvPicPr>
          <p:cNvPr id="2051" name="Picture 3"/>
          <p:cNvPicPr>
            <a:picLocks noChangeAspect="1" noChangeArrowheads="1"/>
          </p:cNvPicPr>
          <p:nvPr/>
        </p:nvPicPr>
        <p:blipFill>
          <a:blip r:embed="rId2" cstate="print"/>
          <a:srcRect/>
          <a:stretch>
            <a:fillRect/>
          </a:stretch>
        </p:blipFill>
        <p:spPr bwMode="auto">
          <a:xfrm>
            <a:off x="701622" y="1055655"/>
            <a:ext cx="7448550" cy="506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B578E88E-3210-4BD4-9F83-71403D3ECCB9}" type="slidenum">
              <a:rPr lang="en-US" altLang="zh-TW"/>
              <a:pPr>
                <a:defRPr/>
              </a:pPr>
              <a:t>47</a:t>
            </a:fld>
            <a:endParaRPr lang="en-US" altLang="zh-TW"/>
          </a:p>
        </p:txBody>
      </p:sp>
      <p:sp>
        <p:nvSpPr>
          <p:cNvPr id="29699" name="Rectangle 2"/>
          <p:cNvSpPr>
            <a:spLocks noGrp="1" noChangeArrowheads="1"/>
          </p:cNvSpPr>
          <p:nvPr>
            <p:ph type="title"/>
          </p:nvPr>
        </p:nvSpPr>
        <p:spPr/>
        <p:txBody>
          <a:bodyPr/>
          <a:lstStyle/>
          <a:p>
            <a:pPr eaLnBrk="1" hangingPunct="1"/>
            <a:r>
              <a:rPr lang="en-US" altLang="zh-TW" smtClean="0">
                <a:latin typeface="Verdana" pitchFamily="34" charset="0"/>
              </a:rPr>
              <a:t>Queries - Backtracking</a:t>
            </a:r>
          </a:p>
        </p:txBody>
      </p:sp>
      <p:sp>
        <p:nvSpPr>
          <p:cNvPr id="29700" name="Rectangle 3"/>
          <p:cNvSpPr>
            <a:spLocks noGrp="1" noChangeArrowheads="1"/>
          </p:cNvSpPr>
          <p:nvPr>
            <p:ph type="body" idx="1"/>
          </p:nvPr>
        </p:nvSpPr>
        <p:spPr/>
        <p:txBody>
          <a:bodyPr/>
          <a:lstStyle/>
          <a:p>
            <a:pPr eaLnBrk="1" hangingPunct="1">
              <a:lnSpc>
                <a:spcPct val="90000"/>
              </a:lnSpc>
            </a:pPr>
            <a:r>
              <a:rPr lang="en-US" altLang="zh-TW" sz="2600" dirty="0" smtClean="0">
                <a:latin typeface="Arial Unicode MS" pitchFamily="34" charset="-128"/>
                <a:ea typeface="Arial Unicode MS" pitchFamily="34" charset="-128"/>
                <a:cs typeface="Arial Unicode MS" pitchFamily="34" charset="-128"/>
              </a:rPr>
              <a:t>When asked</a:t>
            </a:r>
            <a:r>
              <a:rPr lang="en-US" altLang="zh-TW" sz="2600" dirty="0" smtClean="0">
                <a:latin typeface="Courier New" pitchFamily="49" charset="0"/>
              </a:rPr>
              <a:t> P</a:t>
            </a:r>
            <a:r>
              <a:rPr lang="en-US" altLang="zh-TW" sz="2600" baseline="-25000" dirty="0" smtClean="0">
                <a:latin typeface="Courier New" pitchFamily="49" charset="0"/>
              </a:rPr>
              <a:t>1</a:t>
            </a:r>
            <a:r>
              <a:rPr lang="en-US" altLang="zh-TW" sz="2600" dirty="0" smtClean="0">
                <a:latin typeface="Courier New" pitchFamily="49" charset="0"/>
              </a:rPr>
              <a:t>(..),P</a:t>
            </a:r>
            <a:r>
              <a:rPr lang="en-US" altLang="zh-TW" sz="2600" baseline="-25000" dirty="0" smtClean="0">
                <a:latin typeface="Courier New" pitchFamily="49" charset="0"/>
              </a:rPr>
              <a:t>2</a:t>
            </a:r>
            <a:r>
              <a:rPr lang="en-US" altLang="zh-TW" sz="2600" dirty="0" smtClean="0">
                <a:latin typeface="Courier New" pitchFamily="49" charset="0"/>
              </a:rPr>
              <a:t>(..),…,</a:t>
            </a:r>
            <a:r>
              <a:rPr lang="en-US" altLang="zh-TW" sz="2600" dirty="0" err="1" smtClean="0">
                <a:latin typeface="Courier New" pitchFamily="49" charset="0"/>
              </a:rPr>
              <a:t>P</a:t>
            </a:r>
            <a:r>
              <a:rPr lang="en-US" altLang="zh-TW" sz="2600" baseline="-25000" dirty="0" err="1" smtClean="0">
                <a:latin typeface="Courier New" pitchFamily="49" charset="0"/>
              </a:rPr>
              <a:t>n</a:t>
            </a:r>
            <a:r>
              <a:rPr lang="en-US" altLang="zh-TW" sz="2600" dirty="0" smtClean="0">
                <a:latin typeface="Courier New" pitchFamily="49" charset="0"/>
              </a:rPr>
              <a:t>(..)</a:t>
            </a:r>
            <a:r>
              <a:rPr lang="en-US" altLang="zh-TW" sz="2600" dirty="0" smtClean="0"/>
              <a:t>.</a:t>
            </a:r>
          </a:p>
          <a:p>
            <a:pPr eaLnBrk="1" hangingPunct="1">
              <a:lnSpc>
                <a:spcPct val="90000"/>
              </a:lnSpc>
            </a:pPr>
            <a:r>
              <a:rPr lang="en-US" altLang="zh-TW" sz="2600" dirty="0" smtClean="0"/>
              <a:t>Most Prolog will attempt the following</a:t>
            </a:r>
          </a:p>
          <a:p>
            <a:pPr lvl="1" eaLnBrk="1" hangingPunct="1">
              <a:lnSpc>
                <a:spcPct val="90000"/>
              </a:lnSpc>
            </a:pPr>
            <a:r>
              <a:rPr lang="en-US" altLang="zh-TW" sz="2200" dirty="0" smtClean="0"/>
              <a:t>Unify </a:t>
            </a:r>
            <a:r>
              <a:rPr lang="en-US" altLang="zh-TW" sz="2200" dirty="0" smtClean="0">
                <a:latin typeface="Courier New" pitchFamily="49" charset="0"/>
              </a:rPr>
              <a:t>P</a:t>
            </a:r>
            <a:r>
              <a:rPr lang="en-US" altLang="zh-TW" sz="2200" baseline="-25000" dirty="0" smtClean="0">
                <a:latin typeface="Courier New" pitchFamily="49" charset="0"/>
              </a:rPr>
              <a:t>1</a:t>
            </a:r>
            <a:r>
              <a:rPr lang="en-US" altLang="zh-TW" sz="2200" dirty="0" smtClean="0"/>
              <a:t> with a fact or rule, instantiate variables if needed</a:t>
            </a:r>
          </a:p>
          <a:p>
            <a:pPr lvl="1" eaLnBrk="1" hangingPunct="1">
              <a:lnSpc>
                <a:spcPct val="90000"/>
              </a:lnSpc>
            </a:pPr>
            <a:r>
              <a:rPr lang="en-US" altLang="zh-TW" sz="2200" dirty="0" smtClean="0">
                <a:latin typeface="Arial Unicode MS" pitchFamily="34" charset="-128"/>
                <a:ea typeface="Arial Unicode MS" pitchFamily="34" charset="-128"/>
                <a:cs typeface="Arial Unicode MS" pitchFamily="34" charset="-128"/>
              </a:rPr>
              <a:t>If </a:t>
            </a:r>
            <a:r>
              <a:rPr lang="en-US" altLang="zh-TW" sz="2200" dirty="0" smtClean="0">
                <a:latin typeface="Courier New" pitchFamily="49" charset="0"/>
              </a:rPr>
              <a:t>P</a:t>
            </a:r>
            <a:r>
              <a:rPr lang="en-US" altLang="zh-TW" sz="2200" baseline="-25000" dirty="0" smtClean="0">
                <a:latin typeface="Courier New" pitchFamily="49" charset="0"/>
              </a:rPr>
              <a:t>1</a:t>
            </a:r>
            <a:r>
              <a:rPr lang="en-US" altLang="zh-TW" sz="2200" dirty="0" smtClean="0"/>
              <a:t> unifies with more than one fact or rule, the first one is chosen</a:t>
            </a:r>
          </a:p>
          <a:p>
            <a:pPr lvl="1" eaLnBrk="1" hangingPunct="1">
              <a:lnSpc>
                <a:spcPct val="90000"/>
              </a:lnSpc>
            </a:pPr>
            <a:r>
              <a:rPr lang="en-US" altLang="zh-TW" sz="2200" dirty="0" smtClean="0"/>
              <a:t>If succeed, do the same for </a:t>
            </a:r>
            <a:r>
              <a:rPr lang="en-US" altLang="zh-TW" sz="2200" dirty="0" smtClean="0">
                <a:latin typeface="Courier New" pitchFamily="49" charset="0"/>
              </a:rPr>
              <a:t>P</a:t>
            </a:r>
            <a:r>
              <a:rPr lang="en-US" altLang="zh-TW" sz="2200" baseline="-25000" dirty="0" smtClean="0">
                <a:latin typeface="Courier New" pitchFamily="49" charset="0"/>
              </a:rPr>
              <a:t>2</a:t>
            </a:r>
            <a:r>
              <a:rPr lang="en-US" altLang="zh-TW" sz="2200" dirty="0" smtClean="0"/>
              <a:t>, and so on from </a:t>
            </a:r>
            <a:r>
              <a:rPr lang="en-US" altLang="zh-TW" sz="2200" dirty="0" smtClean="0">
                <a:solidFill>
                  <a:schemeClr val="tx2"/>
                </a:solidFill>
              </a:rPr>
              <a:t>left to right</a:t>
            </a:r>
            <a:endParaRPr lang="en-US" altLang="zh-TW" sz="2200" dirty="0" smtClean="0"/>
          </a:p>
          <a:p>
            <a:pPr lvl="1" eaLnBrk="1" hangingPunct="1">
              <a:lnSpc>
                <a:spcPct val="90000"/>
              </a:lnSpc>
            </a:pPr>
            <a:r>
              <a:rPr lang="en-US" altLang="zh-TW" sz="2200" dirty="0" smtClean="0"/>
              <a:t>If all predicates succeed, the whole goal succeeds</a:t>
            </a:r>
          </a:p>
          <a:p>
            <a:pPr lvl="1" eaLnBrk="1" hangingPunct="1">
              <a:lnSpc>
                <a:spcPct val="90000"/>
              </a:lnSpc>
            </a:pPr>
            <a:r>
              <a:rPr lang="en-US" altLang="zh-TW" sz="2200" dirty="0" smtClean="0"/>
              <a:t>If anyone fails, say </a:t>
            </a:r>
            <a:r>
              <a:rPr lang="en-US" altLang="zh-TW" sz="2200" dirty="0" smtClean="0">
                <a:latin typeface="Courier New" pitchFamily="49" charset="0"/>
              </a:rPr>
              <a:t>P</a:t>
            </a:r>
            <a:r>
              <a:rPr lang="en-US" altLang="zh-TW" sz="2200" baseline="-25000" dirty="0" smtClean="0">
                <a:latin typeface="Courier New" pitchFamily="49" charset="0"/>
              </a:rPr>
              <a:t>i</a:t>
            </a:r>
            <a:r>
              <a:rPr lang="en-US" altLang="zh-TW" sz="2200" dirty="0" smtClean="0"/>
              <a:t>, Prolog backtracks, and try an alternative of </a:t>
            </a:r>
            <a:r>
              <a:rPr lang="en-US" altLang="zh-TW" sz="2200" dirty="0" smtClean="0">
                <a:latin typeface="Courier New" pitchFamily="49" charset="0"/>
              </a:rPr>
              <a:t>P</a:t>
            </a:r>
            <a:r>
              <a:rPr lang="en-US" altLang="zh-TW" sz="2200" baseline="-25000" dirty="0" smtClean="0">
                <a:latin typeface="Courier New" pitchFamily="49" charset="0"/>
              </a:rPr>
              <a:t>i-1</a:t>
            </a:r>
          </a:p>
          <a:p>
            <a:pPr lvl="1" eaLnBrk="1" hangingPunct="1">
              <a:lnSpc>
                <a:spcPct val="90000"/>
              </a:lnSpc>
            </a:pPr>
            <a:r>
              <a:rPr lang="en-US" altLang="zh-TW" sz="2200" dirty="0" smtClean="0"/>
              <a:t>The predicates are tried in a </a:t>
            </a:r>
            <a:r>
              <a:rPr lang="en-US" altLang="zh-TW" sz="2200" dirty="0" smtClean="0">
                <a:solidFill>
                  <a:schemeClr val="tx2"/>
                </a:solidFill>
              </a:rPr>
              <a:t>Depth-First</a:t>
            </a:r>
            <a:r>
              <a:rPr lang="en-US" altLang="zh-TW" sz="2200" dirty="0" smtClean="0"/>
              <a:t> manner</a:t>
            </a:r>
          </a:p>
          <a:p>
            <a:pPr lvl="1" eaLnBrk="1" hangingPunct="1">
              <a:lnSpc>
                <a:spcPct val="90000"/>
              </a:lnSpc>
            </a:pPr>
            <a:r>
              <a:rPr lang="en-US" altLang="zh-TW" sz="2200" dirty="0" smtClean="0"/>
              <a:t>After a successful query, if user </a:t>
            </a:r>
            <a:r>
              <a:rPr lang="en-US" altLang="zh-TW" sz="2200" dirty="0" err="1" smtClean="0"/>
              <a:t>presss</a:t>
            </a:r>
            <a:r>
              <a:rPr lang="en-US" altLang="zh-TW" sz="2200" dirty="0" smtClean="0"/>
              <a:t> ‘</a:t>
            </a:r>
            <a:r>
              <a:rPr lang="en-US" altLang="zh-TW" sz="2200" dirty="0" smtClean="0">
                <a:latin typeface="Courier New" pitchFamily="49" charset="0"/>
              </a:rPr>
              <a:t>;</a:t>
            </a:r>
            <a:r>
              <a:rPr lang="en-US" altLang="zh-TW" sz="2200" dirty="0" smtClean="0"/>
              <a:t>’, backtrack and try alternatives</a:t>
            </a:r>
          </a:p>
          <a:p>
            <a:pPr lvl="1" eaLnBrk="1" hangingPunct="1">
              <a:lnSpc>
                <a:spcPct val="90000"/>
              </a:lnSpc>
            </a:pPr>
            <a:endParaRPr lang="en-US" altLang="zh-TW" sz="22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p:txBody>
          <a:bodyPr/>
          <a:lstStyle/>
          <a:p>
            <a:pPr>
              <a:defRPr/>
            </a:pPr>
            <a:fld id="{EB2B67D9-FCE3-4CC6-92BE-58736ECB754C}" type="slidenum">
              <a:rPr lang="en-US" altLang="zh-TW"/>
              <a:pPr>
                <a:defRPr/>
              </a:pPr>
              <a:t>48</a:t>
            </a:fld>
            <a:endParaRPr lang="en-US" altLang="zh-TW"/>
          </a:p>
        </p:txBody>
      </p:sp>
      <p:sp>
        <p:nvSpPr>
          <p:cNvPr id="30723" name="Rectangle 2"/>
          <p:cNvSpPr>
            <a:spLocks noGrp="1" noChangeArrowheads="1"/>
          </p:cNvSpPr>
          <p:nvPr>
            <p:ph type="title"/>
          </p:nvPr>
        </p:nvSpPr>
        <p:spPr/>
        <p:txBody>
          <a:bodyPr/>
          <a:lstStyle/>
          <a:p>
            <a:pPr eaLnBrk="1" hangingPunct="1"/>
            <a:r>
              <a:rPr lang="en-US" altLang="zh-TW" sz="3800" smtClean="0">
                <a:latin typeface="Verdana" pitchFamily="34" charset="0"/>
              </a:rPr>
              <a:t>Queries – Backtracking Example</a:t>
            </a:r>
          </a:p>
        </p:txBody>
      </p:sp>
      <p:sp>
        <p:nvSpPr>
          <p:cNvPr id="30724" name="Rectangle 3"/>
          <p:cNvSpPr>
            <a:spLocks noGrp="1" noChangeArrowheads="1"/>
          </p:cNvSpPr>
          <p:nvPr>
            <p:ph type="body" idx="1"/>
          </p:nvPr>
        </p:nvSpPr>
        <p:spPr/>
        <p:txBody>
          <a:bodyPr/>
          <a:lstStyle/>
          <a:p>
            <a:pPr eaLnBrk="1" hangingPunct="1"/>
            <a:r>
              <a:rPr lang="en-US" altLang="zh-TW" sz="2100" smtClean="0"/>
              <a:t>before(a,b).</a:t>
            </a:r>
          </a:p>
          <a:p>
            <a:pPr eaLnBrk="1" hangingPunct="1"/>
            <a:r>
              <a:rPr lang="en-US" altLang="zh-TW" sz="2100" smtClean="0"/>
              <a:t>before(b,c).</a:t>
            </a:r>
          </a:p>
          <a:p>
            <a:pPr eaLnBrk="1" hangingPunct="1"/>
            <a:r>
              <a:rPr lang="en-US" altLang="zh-TW" sz="2100" smtClean="0"/>
              <a:t>before(c,d).</a:t>
            </a:r>
          </a:p>
          <a:p>
            <a:pPr eaLnBrk="1" hangingPunct="1"/>
            <a:r>
              <a:rPr lang="en-US" altLang="zh-TW" sz="2100" smtClean="0"/>
              <a:t>before(A,C) :- before(A,B), before(B,C).</a:t>
            </a:r>
          </a:p>
          <a:p>
            <a:pPr eaLnBrk="1" hangingPunct="1">
              <a:buFont typeface="Wingdings" pitchFamily="2" charset="2"/>
              <a:buNone/>
            </a:pPr>
            <a:endParaRPr lang="en-US" altLang="zh-TW" sz="2100" smtClean="0"/>
          </a:p>
          <a:p>
            <a:pPr eaLnBrk="1" hangingPunct="1"/>
            <a:r>
              <a:rPr lang="en-US" altLang="zh-TW" sz="2100" smtClean="0"/>
              <a:t>?- before(a,c).</a:t>
            </a:r>
          </a:p>
          <a:p>
            <a:pPr eaLnBrk="1" hangingPunct="1"/>
            <a:endParaRPr lang="en-US" altLang="zh-TW" sz="2100" smtClean="0"/>
          </a:p>
          <a:p>
            <a:pPr eaLnBrk="1" hangingPunct="1">
              <a:buFont typeface="Wingdings" pitchFamily="2" charset="2"/>
              <a:buNone/>
            </a:pPr>
            <a:endParaRPr lang="en-US" altLang="zh-TW" sz="2100" smtClean="0"/>
          </a:p>
        </p:txBody>
      </p:sp>
      <p:sp>
        <p:nvSpPr>
          <p:cNvPr id="30725" name="Text Box 4"/>
          <p:cNvSpPr txBox="1">
            <a:spLocks noChangeArrowheads="1"/>
          </p:cNvSpPr>
          <p:nvPr/>
        </p:nvSpPr>
        <p:spPr bwMode="auto">
          <a:xfrm>
            <a:off x="2819400" y="1600200"/>
            <a:ext cx="1833563"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Not match</a:t>
            </a:r>
          </a:p>
        </p:txBody>
      </p:sp>
      <p:sp>
        <p:nvSpPr>
          <p:cNvPr id="30726" name="Text Box 5"/>
          <p:cNvSpPr txBox="1">
            <a:spLocks noChangeArrowheads="1"/>
          </p:cNvSpPr>
          <p:nvPr/>
        </p:nvSpPr>
        <p:spPr bwMode="auto">
          <a:xfrm>
            <a:off x="2819400" y="1981200"/>
            <a:ext cx="1833563"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Not match</a:t>
            </a:r>
          </a:p>
        </p:txBody>
      </p:sp>
      <p:sp>
        <p:nvSpPr>
          <p:cNvPr id="30727" name="Text Box 6"/>
          <p:cNvSpPr txBox="1">
            <a:spLocks noChangeArrowheads="1"/>
          </p:cNvSpPr>
          <p:nvPr/>
        </p:nvSpPr>
        <p:spPr bwMode="auto">
          <a:xfrm>
            <a:off x="2819400" y="2362200"/>
            <a:ext cx="1833563"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Not match</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投影片編號版面配置區 5"/>
          <p:cNvSpPr>
            <a:spLocks noGrp="1"/>
          </p:cNvSpPr>
          <p:nvPr>
            <p:ph type="sldNum" sz="quarter" idx="12"/>
          </p:nvPr>
        </p:nvSpPr>
        <p:spPr/>
        <p:txBody>
          <a:bodyPr/>
          <a:lstStyle/>
          <a:p>
            <a:pPr>
              <a:defRPr/>
            </a:pPr>
            <a:fld id="{538ED911-C8AA-449D-B64E-33F2B50EC588}" type="slidenum">
              <a:rPr lang="en-US" altLang="zh-TW"/>
              <a:pPr>
                <a:defRPr/>
              </a:pPr>
              <a:t>49</a:t>
            </a:fld>
            <a:endParaRPr lang="en-US" altLang="zh-TW"/>
          </a:p>
        </p:txBody>
      </p:sp>
      <p:sp>
        <p:nvSpPr>
          <p:cNvPr id="31747" name="Rectangle 2"/>
          <p:cNvSpPr>
            <a:spLocks noGrp="1" noChangeArrowheads="1"/>
          </p:cNvSpPr>
          <p:nvPr>
            <p:ph type="title"/>
          </p:nvPr>
        </p:nvSpPr>
        <p:spPr/>
        <p:txBody>
          <a:bodyPr/>
          <a:lstStyle/>
          <a:p>
            <a:pPr eaLnBrk="1" hangingPunct="1"/>
            <a:r>
              <a:rPr lang="en-US" altLang="zh-TW" sz="3800" smtClean="0">
                <a:latin typeface="Verdana" pitchFamily="34" charset="0"/>
              </a:rPr>
              <a:t>Queries – Backtracking Example</a:t>
            </a:r>
          </a:p>
        </p:txBody>
      </p:sp>
      <p:sp>
        <p:nvSpPr>
          <p:cNvPr id="31748" name="Rectangle 3"/>
          <p:cNvSpPr>
            <a:spLocks noGrp="1" noChangeArrowheads="1"/>
          </p:cNvSpPr>
          <p:nvPr>
            <p:ph type="body" idx="1"/>
          </p:nvPr>
        </p:nvSpPr>
        <p:spPr>
          <a:xfrm>
            <a:off x="457200" y="1600200"/>
            <a:ext cx="8229600" cy="4572000"/>
          </a:xfrm>
        </p:spPr>
        <p:txBody>
          <a:bodyPr/>
          <a:lstStyle/>
          <a:p>
            <a:pPr eaLnBrk="1" hangingPunct="1"/>
            <a:r>
              <a:rPr lang="en-US" altLang="zh-TW" sz="2100" smtClean="0"/>
              <a:t>before(a,b).</a:t>
            </a:r>
          </a:p>
          <a:p>
            <a:pPr eaLnBrk="1" hangingPunct="1"/>
            <a:r>
              <a:rPr lang="en-US" altLang="zh-TW" sz="2100" smtClean="0"/>
              <a:t>before(b,c).</a:t>
            </a:r>
          </a:p>
          <a:p>
            <a:pPr eaLnBrk="1" hangingPunct="1"/>
            <a:r>
              <a:rPr lang="en-US" altLang="zh-TW" sz="2100" smtClean="0"/>
              <a:t>before(c,d).</a:t>
            </a:r>
          </a:p>
          <a:p>
            <a:pPr eaLnBrk="1" hangingPunct="1"/>
            <a:r>
              <a:rPr lang="en-US" altLang="zh-TW" sz="2100" smtClean="0"/>
              <a:t>before(A,C) :- before(A,B), before(B,C).</a:t>
            </a:r>
          </a:p>
          <a:p>
            <a:pPr eaLnBrk="1" hangingPunct="1">
              <a:buFont typeface="Wingdings" pitchFamily="2" charset="2"/>
              <a:buNone/>
            </a:pPr>
            <a:endParaRPr lang="en-US" altLang="zh-TW" sz="2100" smtClean="0"/>
          </a:p>
          <a:p>
            <a:pPr eaLnBrk="1" hangingPunct="1"/>
            <a:r>
              <a:rPr lang="en-US" altLang="zh-TW" sz="2100" smtClean="0"/>
              <a:t>?- before(a,c).</a:t>
            </a:r>
          </a:p>
          <a:p>
            <a:pPr eaLnBrk="1" hangingPunct="1"/>
            <a:endParaRPr lang="en-US" altLang="zh-TW" sz="2100" smtClean="0"/>
          </a:p>
          <a:p>
            <a:pPr eaLnBrk="1" hangingPunct="1">
              <a:buFont typeface="Wingdings" pitchFamily="2" charset="2"/>
              <a:buNone/>
            </a:pPr>
            <a:endParaRPr lang="en-US" altLang="zh-TW" sz="2100" smtClean="0"/>
          </a:p>
        </p:txBody>
      </p:sp>
      <p:sp>
        <p:nvSpPr>
          <p:cNvPr id="31749" name="Text Box 4"/>
          <p:cNvSpPr txBox="1">
            <a:spLocks noChangeArrowheads="1"/>
          </p:cNvSpPr>
          <p:nvPr/>
        </p:nvSpPr>
        <p:spPr bwMode="auto">
          <a:xfrm>
            <a:off x="5724525" y="2781300"/>
            <a:ext cx="3206750"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Unifed, with A</a:t>
            </a:r>
            <a:r>
              <a:rPr lang="en-US" altLang="zh-TW">
                <a:solidFill>
                  <a:schemeClr val="accent1"/>
                </a:solidFill>
                <a:latin typeface="Verdana" pitchFamily="34" charset="0"/>
                <a:sym typeface="Wingdings" pitchFamily="2" charset="2"/>
              </a:rPr>
              <a:t>a,Cc</a:t>
            </a:r>
            <a:endParaRPr lang="en-US" altLang="zh-TW">
              <a:solidFill>
                <a:schemeClr val="accent1"/>
              </a:solidFill>
              <a:latin typeface="Verdana" pitchFamily="34" charset="0"/>
            </a:endParaRPr>
          </a:p>
        </p:txBody>
      </p:sp>
      <p:sp>
        <p:nvSpPr>
          <p:cNvPr id="31750" name="Text Box 6"/>
          <p:cNvSpPr txBox="1">
            <a:spLocks noChangeArrowheads="1"/>
          </p:cNvSpPr>
          <p:nvPr/>
        </p:nvSpPr>
        <p:spPr bwMode="auto">
          <a:xfrm>
            <a:off x="2438400" y="4800600"/>
            <a:ext cx="2270125"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Call : before(a,B).</a:t>
            </a:r>
          </a:p>
        </p:txBody>
      </p:sp>
      <p:sp>
        <p:nvSpPr>
          <p:cNvPr id="31751" name="Text Box 7"/>
          <p:cNvSpPr txBox="1">
            <a:spLocks noChangeArrowheads="1"/>
          </p:cNvSpPr>
          <p:nvPr/>
        </p:nvSpPr>
        <p:spPr bwMode="auto">
          <a:xfrm>
            <a:off x="1066800" y="3962400"/>
            <a:ext cx="4724400"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before(a,c) :- before(a,B), before(B,c).</a:t>
            </a:r>
          </a:p>
        </p:txBody>
      </p:sp>
      <p:sp>
        <p:nvSpPr>
          <p:cNvPr id="31752" name="Text Box 8"/>
          <p:cNvSpPr txBox="1">
            <a:spLocks noChangeArrowheads="1"/>
          </p:cNvSpPr>
          <p:nvPr/>
        </p:nvSpPr>
        <p:spPr bwMode="auto">
          <a:xfrm>
            <a:off x="2438400" y="5638800"/>
            <a:ext cx="2286000"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Exit : before(a,b).</a:t>
            </a:r>
          </a:p>
        </p:txBody>
      </p:sp>
      <p:sp>
        <p:nvSpPr>
          <p:cNvPr id="31753" name="Text Box 9"/>
          <p:cNvSpPr txBox="1">
            <a:spLocks noChangeArrowheads="1"/>
          </p:cNvSpPr>
          <p:nvPr/>
        </p:nvSpPr>
        <p:spPr bwMode="auto">
          <a:xfrm>
            <a:off x="5181600" y="4800600"/>
            <a:ext cx="1581150"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Put B=b</a:t>
            </a:r>
          </a:p>
        </p:txBody>
      </p:sp>
      <p:sp>
        <p:nvSpPr>
          <p:cNvPr id="31754" name="AutoShape 10"/>
          <p:cNvSpPr>
            <a:spLocks noChangeArrowheads="1"/>
          </p:cNvSpPr>
          <p:nvPr/>
        </p:nvSpPr>
        <p:spPr bwMode="auto">
          <a:xfrm>
            <a:off x="3276600" y="4408488"/>
            <a:ext cx="304800" cy="304800"/>
          </a:xfrm>
          <a:prstGeom prst="downArrow">
            <a:avLst>
              <a:gd name="adj1" fmla="val 42704"/>
              <a:gd name="adj2" fmla="val 42708"/>
            </a:avLst>
          </a:prstGeom>
          <a:solidFill>
            <a:schemeClr val="accent1"/>
          </a:solidFill>
          <a:ln w="9525">
            <a:solidFill>
              <a:schemeClr val="tx1"/>
            </a:solidFill>
            <a:miter lim="800000"/>
            <a:headEnd/>
            <a:tailEnd/>
          </a:ln>
        </p:spPr>
        <p:txBody>
          <a:bodyPr vert="eaVert" wrap="none" anchor="ctr"/>
          <a:lstStyle/>
          <a:p>
            <a:endParaRPr lang="en-US"/>
          </a:p>
        </p:txBody>
      </p:sp>
      <p:sp>
        <p:nvSpPr>
          <p:cNvPr id="31755" name="AutoShape 11"/>
          <p:cNvSpPr>
            <a:spLocks noChangeArrowheads="1"/>
          </p:cNvSpPr>
          <p:nvPr/>
        </p:nvSpPr>
        <p:spPr bwMode="auto">
          <a:xfrm>
            <a:off x="3276600" y="5257800"/>
            <a:ext cx="304800" cy="304800"/>
          </a:xfrm>
          <a:prstGeom prst="downArrow">
            <a:avLst>
              <a:gd name="adj1" fmla="val 42704"/>
              <a:gd name="adj2" fmla="val 42708"/>
            </a:avLst>
          </a:prstGeom>
          <a:solidFill>
            <a:schemeClr val="accent1"/>
          </a:solidFill>
          <a:ln w="9525">
            <a:solidFill>
              <a:schemeClr val="tx1"/>
            </a:solidFill>
            <a:miter lim="800000"/>
            <a:headEnd/>
            <a:tailEnd/>
          </a:ln>
        </p:spPr>
        <p:txBody>
          <a:bodyPr vert="eaVert" wrap="none" anchor="ctr"/>
          <a:lstStyle/>
          <a:p>
            <a:endParaRPr lang="en-US"/>
          </a:p>
        </p:txBody>
      </p:sp>
      <p:sp>
        <p:nvSpPr>
          <p:cNvPr id="31756" name="Text Box 12"/>
          <p:cNvSpPr txBox="1">
            <a:spLocks noChangeArrowheads="1"/>
          </p:cNvSpPr>
          <p:nvPr/>
        </p:nvSpPr>
        <p:spPr bwMode="auto">
          <a:xfrm>
            <a:off x="5257800" y="5638800"/>
            <a:ext cx="2190750"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Match Fact 1.</a:t>
            </a:r>
          </a:p>
        </p:txBody>
      </p:sp>
      <p:sp>
        <p:nvSpPr>
          <p:cNvPr id="31757" name="Text Box 13"/>
          <p:cNvSpPr txBox="1">
            <a:spLocks noChangeArrowheads="1"/>
          </p:cNvSpPr>
          <p:nvPr/>
        </p:nvSpPr>
        <p:spPr bwMode="auto">
          <a:xfrm>
            <a:off x="1752600" y="56388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4602F94F-4145-4652-BBDF-DB26C00DA8EC}" type="slidenum">
              <a:rPr lang="en-US" altLang="zh-TW"/>
              <a:pPr>
                <a:defRPr/>
              </a:pPr>
              <a:t>5</a:t>
            </a:fld>
            <a:endParaRPr lang="en-US" altLang="zh-TW"/>
          </a:p>
        </p:txBody>
      </p:sp>
      <p:sp>
        <p:nvSpPr>
          <p:cNvPr id="8195" name="Rectangle 2"/>
          <p:cNvSpPr>
            <a:spLocks noGrp="1" noChangeArrowheads="1"/>
          </p:cNvSpPr>
          <p:nvPr>
            <p:ph type="title"/>
          </p:nvPr>
        </p:nvSpPr>
        <p:spPr/>
        <p:txBody>
          <a:bodyPr/>
          <a:lstStyle/>
          <a:p>
            <a:pPr eaLnBrk="1" hangingPunct="1"/>
            <a:r>
              <a:rPr lang="en-US" altLang="zh-CN" smtClean="0">
                <a:latin typeface="Verdana" pitchFamily="34" charset="0"/>
              </a:rPr>
              <a:t>Prolog Terms</a:t>
            </a:r>
            <a:endParaRPr lang="zh-CN" altLang="en-US" smtClean="0">
              <a:latin typeface="Verdana" pitchFamily="34" charset="0"/>
            </a:endParaRPr>
          </a:p>
        </p:txBody>
      </p:sp>
      <p:sp>
        <p:nvSpPr>
          <p:cNvPr id="8196" name="Rectangle 3"/>
          <p:cNvSpPr>
            <a:spLocks noGrp="1" noChangeArrowheads="1"/>
          </p:cNvSpPr>
          <p:nvPr>
            <p:ph type="body" idx="1"/>
          </p:nvPr>
        </p:nvSpPr>
        <p:spPr/>
        <p:txBody>
          <a:bodyPr/>
          <a:lstStyle/>
          <a:p>
            <a:pPr eaLnBrk="1" hangingPunct="1"/>
            <a:r>
              <a:rPr lang="en-US" altLang="zh-CN" sz="3400" smtClean="0">
                <a:solidFill>
                  <a:schemeClr val="tx2"/>
                </a:solidFill>
              </a:rPr>
              <a:t>Constant</a:t>
            </a:r>
          </a:p>
          <a:p>
            <a:pPr lvl="1" eaLnBrk="1" hangingPunct="1"/>
            <a:r>
              <a:rPr lang="en-AU" altLang="zh-CN" smtClean="0"/>
              <a:t>Denotes a known entity/object/thing</a:t>
            </a:r>
          </a:p>
          <a:p>
            <a:pPr lvl="1" eaLnBrk="1" hangingPunct="1"/>
            <a:r>
              <a:rPr lang="en-AU" altLang="zh-TW" smtClean="0"/>
              <a:t>Includes </a:t>
            </a:r>
            <a:r>
              <a:rPr lang="en-AU" altLang="zh-CN" b="1" smtClean="0"/>
              <a:t>numbers</a:t>
            </a:r>
            <a:r>
              <a:rPr lang="en-AU" altLang="zh-CN" smtClean="0"/>
              <a:t> (</a:t>
            </a:r>
            <a:r>
              <a:rPr lang="en-AU" altLang="zh-TW" smtClean="0"/>
              <a:t>integers, floats</a:t>
            </a:r>
            <a:r>
              <a:rPr lang="en-AU" altLang="zh-CN" smtClean="0"/>
              <a:t>)</a:t>
            </a:r>
            <a:r>
              <a:rPr lang="en-AU" altLang="zh-TW" smtClean="0"/>
              <a:t>, </a:t>
            </a:r>
            <a:r>
              <a:rPr lang="en-AU" altLang="zh-TW" b="1" smtClean="0"/>
              <a:t>atoms</a:t>
            </a:r>
            <a:endParaRPr lang="en-AU" altLang="zh-CN" b="1" smtClean="0"/>
          </a:p>
          <a:p>
            <a:pPr lvl="1" eaLnBrk="1" hangingPunct="1"/>
            <a:r>
              <a:rPr lang="en-AU" altLang="zh-TW" smtClean="0"/>
              <a:t>Must </a:t>
            </a:r>
            <a:r>
              <a:rPr lang="en-AU" altLang="zh-TW" i="1" smtClean="0">
                <a:solidFill>
                  <a:schemeClr val="accent2"/>
                </a:solidFill>
              </a:rPr>
              <a:t>begin with a lowercase letter</a:t>
            </a:r>
            <a:endParaRPr lang="en-AU" altLang="zh-TW" smtClean="0">
              <a:solidFill>
                <a:schemeClr val="accent2"/>
              </a:solidFill>
            </a:endParaRPr>
          </a:p>
          <a:p>
            <a:pPr lvl="1" eaLnBrk="1" hangingPunct="1"/>
            <a:r>
              <a:rPr lang="en-AU" altLang="zh-TW" smtClean="0"/>
              <a:t>E.g. </a:t>
            </a:r>
            <a:r>
              <a:rPr lang="en-AU" altLang="zh-TW" smtClean="0">
                <a:latin typeface="Courier New" pitchFamily="49" charset="0"/>
              </a:rPr>
              <a:t>john</a:t>
            </a:r>
            <a:r>
              <a:rPr lang="en-AU" altLang="zh-TW" smtClean="0"/>
              <a:t> (atom), </a:t>
            </a:r>
            <a:r>
              <a:rPr lang="en-AU" altLang="zh-TW" smtClean="0">
                <a:latin typeface="Courier New" pitchFamily="49" charset="0"/>
              </a:rPr>
              <a:t>123</a:t>
            </a:r>
            <a:r>
              <a:rPr lang="en-AU" altLang="zh-TW" smtClean="0"/>
              <a:t> (integer), </a:t>
            </a:r>
            <a:r>
              <a:rPr lang="en-AU" altLang="zh-TW" smtClean="0">
                <a:latin typeface="Courier New" pitchFamily="49" charset="0"/>
              </a:rPr>
              <a:t>‘hello world’</a:t>
            </a:r>
            <a:r>
              <a:rPr lang="en-AU" altLang="zh-TW" smtClean="0"/>
              <a:t> (atom), </a:t>
            </a:r>
            <a:r>
              <a:rPr lang="en-AU" altLang="zh-TW" smtClean="0">
                <a:latin typeface="Courier New" pitchFamily="49" charset="0"/>
              </a:rPr>
              <a:t>-0.05e10</a:t>
            </a:r>
            <a:r>
              <a:rPr lang="en-AU" altLang="zh-TW" smtClean="0"/>
              <a:t> (floating point), </a:t>
            </a:r>
            <a:r>
              <a:rPr lang="en-AU" altLang="zh-TW" smtClean="0">
                <a:latin typeface="Courier New" pitchFamily="49" charset="0"/>
              </a:rPr>
              <a:t>[]</a:t>
            </a:r>
            <a:r>
              <a:rPr lang="en-AU" altLang="zh-TW" smtClean="0"/>
              <a:t> (atom)</a:t>
            </a:r>
            <a:endParaRPr lang="en-US" altLang="zh-CN"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投影片編號版面配置區 5"/>
          <p:cNvSpPr>
            <a:spLocks noGrp="1"/>
          </p:cNvSpPr>
          <p:nvPr>
            <p:ph type="sldNum" sz="quarter" idx="12"/>
          </p:nvPr>
        </p:nvSpPr>
        <p:spPr/>
        <p:txBody>
          <a:bodyPr/>
          <a:lstStyle/>
          <a:p>
            <a:pPr>
              <a:defRPr/>
            </a:pPr>
            <a:fld id="{F72A04CF-A6A0-4720-B7D4-4F87B3409E6E}" type="slidenum">
              <a:rPr lang="en-US" altLang="zh-TW"/>
              <a:pPr>
                <a:defRPr/>
              </a:pPr>
              <a:t>50</a:t>
            </a:fld>
            <a:endParaRPr lang="en-US" altLang="zh-TW"/>
          </a:p>
        </p:txBody>
      </p:sp>
      <p:sp>
        <p:nvSpPr>
          <p:cNvPr id="32771" name="Rectangle 2"/>
          <p:cNvSpPr>
            <a:spLocks noGrp="1" noChangeArrowheads="1"/>
          </p:cNvSpPr>
          <p:nvPr>
            <p:ph type="title"/>
          </p:nvPr>
        </p:nvSpPr>
        <p:spPr/>
        <p:txBody>
          <a:bodyPr/>
          <a:lstStyle/>
          <a:p>
            <a:pPr eaLnBrk="1" hangingPunct="1"/>
            <a:r>
              <a:rPr lang="en-US" altLang="zh-TW" sz="3800" smtClean="0">
                <a:latin typeface="Verdana" pitchFamily="34" charset="0"/>
              </a:rPr>
              <a:t>Queries – Backtracking Example</a:t>
            </a:r>
          </a:p>
        </p:txBody>
      </p:sp>
      <p:sp>
        <p:nvSpPr>
          <p:cNvPr id="32772" name="Rectangle 3"/>
          <p:cNvSpPr>
            <a:spLocks noGrp="1" noChangeArrowheads="1"/>
          </p:cNvSpPr>
          <p:nvPr>
            <p:ph type="body" idx="1"/>
          </p:nvPr>
        </p:nvSpPr>
        <p:spPr>
          <a:xfrm>
            <a:off x="457200" y="1600200"/>
            <a:ext cx="8229600" cy="4572000"/>
          </a:xfrm>
        </p:spPr>
        <p:txBody>
          <a:bodyPr/>
          <a:lstStyle/>
          <a:p>
            <a:pPr eaLnBrk="1" hangingPunct="1"/>
            <a:r>
              <a:rPr lang="en-US" altLang="zh-TW" sz="2100" smtClean="0"/>
              <a:t>before(a,b).</a:t>
            </a:r>
          </a:p>
          <a:p>
            <a:pPr eaLnBrk="1" hangingPunct="1"/>
            <a:r>
              <a:rPr lang="en-US" altLang="zh-TW" sz="2100" smtClean="0"/>
              <a:t>before(b,c).</a:t>
            </a:r>
          </a:p>
          <a:p>
            <a:pPr eaLnBrk="1" hangingPunct="1"/>
            <a:r>
              <a:rPr lang="en-US" altLang="zh-TW" sz="2100" smtClean="0"/>
              <a:t>before(c,d).</a:t>
            </a:r>
          </a:p>
          <a:p>
            <a:pPr eaLnBrk="1" hangingPunct="1"/>
            <a:r>
              <a:rPr lang="en-US" altLang="zh-TW" sz="2100" smtClean="0"/>
              <a:t>before(A,C) :- before(A,B), before(B,C).</a:t>
            </a:r>
          </a:p>
          <a:p>
            <a:pPr eaLnBrk="1" hangingPunct="1">
              <a:buFont typeface="Wingdings" pitchFamily="2" charset="2"/>
              <a:buNone/>
            </a:pPr>
            <a:endParaRPr lang="en-US" altLang="zh-TW" sz="2100" smtClean="0"/>
          </a:p>
          <a:p>
            <a:pPr eaLnBrk="1" hangingPunct="1"/>
            <a:r>
              <a:rPr lang="en-US" altLang="zh-TW" sz="2100" smtClean="0"/>
              <a:t>?- before(a,c).</a:t>
            </a:r>
          </a:p>
          <a:p>
            <a:pPr eaLnBrk="1" hangingPunct="1"/>
            <a:endParaRPr lang="en-US" altLang="zh-TW" sz="2100" smtClean="0"/>
          </a:p>
          <a:p>
            <a:pPr eaLnBrk="1" hangingPunct="1">
              <a:buFont typeface="Wingdings" pitchFamily="2" charset="2"/>
              <a:buNone/>
            </a:pPr>
            <a:endParaRPr lang="en-US" altLang="zh-TW" sz="2100" smtClean="0"/>
          </a:p>
        </p:txBody>
      </p:sp>
      <p:sp>
        <p:nvSpPr>
          <p:cNvPr id="32773" name="Text Box 6"/>
          <p:cNvSpPr txBox="1">
            <a:spLocks noChangeArrowheads="1"/>
          </p:cNvSpPr>
          <p:nvPr/>
        </p:nvSpPr>
        <p:spPr bwMode="auto">
          <a:xfrm>
            <a:off x="1066800" y="3962400"/>
            <a:ext cx="4724400"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before(a,c) :- before(a,B), before(B,c).</a:t>
            </a:r>
          </a:p>
        </p:txBody>
      </p:sp>
      <p:grpSp>
        <p:nvGrpSpPr>
          <p:cNvPr id="32774" name="Group 12"/>
          <p:cNvGrpSpPr>
            <a:grpSpLocks/>
          </p:cNvGrpSpPr>
          <p:nvPr/>
        </p:nvGrpSpPr>
        <p:grpSpPr bwMode="auto">
          <a:xfrm>
            <a:off x="3886200" y="4419600"/>
            <a:ext cx="5010150" cy="1597025"/>
            <a:chOff x="1536" y="2777"/>
            <a:chExt cx="3156" cy="1006"/>
          </a:xfrm>
        </p:grpSpPr>
        <p:sp>
          <p:nvSpPr>
            <p:cNvPr id="32777" name="Text Box 5"/>
            <p:cNvSpPr txBox="1">
              <a:spLocks noChangeArrowheads="1"/>
            </p:cNvSpPr>
            <p:nvPr/>
          </p:nvSpPr>
          <p:spPr bwMode="auto">
            <a:xfrm>
              <a:off x="1536" y="3024"/>
              <a:ext cx="1430" cy="231"/>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Call : before(b,c).</a:t>
              </a:r>
            </a:p>
          </p:txBody>
        </p:sp>
        <p:sp>
          <p:nvSpPr>
            <p:cNvPr id="32778" name="Text Box 7"/>
            <p:cNvSpPr txBox="1">
              <a:spLocks noChangeArrowheads="1"/>
            </p:cNvSpPr>
            <p:nvPr/>
          </p:nvSpPr>
          <p:spPr bwMode="auto">
            <a:xfrm>
              <a:off x="1536" y="3552"/>
              <a:ext cx="1440" cy="231"/>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Exit : before(b,c).</a:t>
              </a:r>
            </a:p>
          </p:txBody>
        </p:sp>
        <p:sp>
          <p:nvSpPr>
            <p:cNvPr id="32779" name="Text Box 8"/>
            <p:cNvSpPr txBox="1">
              <a:spLocks noChangeArrowheads="1"/>
            </p:cNvSpPr>
            <p:nvPr/>
          </p:nvSpPr>
          <p:spPr bwMode="auto">
            <a:xfrm>
              <a:off x="3264" y="3024"/>
              <a:ext cx="934" cy="231"/>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As B=b</a:t>
              </a:r>
            </a:p>
          </p:txBody>
        </p:sp>
        <p:sp>
          <p:nvSpPr>
            <p:cNvPr id="32780" name="AutoShape 9"/>
            <p:cNvSpPr>
              <a:spLocks noChangeArrowheads="1"/>
            </p:cNvSpPr>
            <p:nvPr/>
          </p:nvSpPr>
          <p:spPr bwMode="auto">
            <a:xfrm>
              <a:off x="2064" y="2777"/>
              <a:ext cx="192" cy="192"/>
            </a:xfrm>
            <a:prstGeom prst="downArrow">
              <a:avLst>
                <a:gd name="adj1" fmla="val 42704"/>
                <a:gd name="adj2" fmla="val 42708"/>
              </a:avLst>
            </a:prstGeom>
            <a:solidFill>
              <a:schemeClr val="accent1"/>
            </a:solidFill>
            <a:ln w="9525">
              <a:solidFill>
                <a:schemeClr val="tx1"/>
              </a:solidFill>
              <a:miter lim="800000"/>
              <a:headEnd/>
              <a:tailEnd/>
            </a:ln>
          </p:spPr>
          <p:txBody>
            <a:bodyPr vert="eaVert" wrap="none" anchor="ctr"/>
            <a:lstStyle/>
            <a:p>
              <a:endParaRPr lang="en-US"/>
            </a:p>
          </p:txBody>
        </p:sp>
        <p:sp>
          <p:nvSpPr>
            <p:cNvPr id="32781" name="AutoShape 10"/>
            <p:cNvSpPr>
              <a:spLocks noChangeArrowheads="1"/>
            </p:cNvSpPr>
            <p:nvPr/>
          </p:nvSpPr>
          <p:spPr bwMode="auto">
            <a:xfrm>
              <a:off x="2064" y="3312"/>
              <a:ext cx="192" cy="192"/>
            </a:xfrm>
            <a:prstGeom prst="downArrow">
              <a:avLst>
                <a:gd name="adj1" fmla="val 42704"/>
                <a:gd name="adj2" fmla="val 42708"/>
              </a:avLst>
            </a:prstGeom>
            <a:solidFill>
              <a:schemeClr val="accent1"/>
            </a:solidFill>
            <a:ln w="9525">
              <a:solidFill>
                <a:schemeClr val="tx1"/>
              </a:solidFill>
              <a:miter lim="800000"/>
              <a:headEnd/>
              <a:tailEnd/>
            </a:ln>
          </p:spPr>
          <p:txBody>
            <a:bodyPr vert="eaVert" wrap="none" anchor="ctr"/>
            <a:lstStyle/>
            <a:p>
              <a:endParaRPr lang="en-US"/>
            </a:p>
          </p:txBody>
        </p:sp>
        <p:sp>
          <p:nvSpPr>
            <p:cNvPr id="32782" name="Text Box 11"/>
            <p:cNvSpPr txBox="1">
              <a:spLocks noChangeArrowheads="1"/>
            </p:cNvSpPr>
            <p:nvPr/>
          </p:nvSpPr>
          <p:spPr bwMode="auto">
            <a:xfrm>
              <a:off x="3312" y="3552"/>
              <a:ext cx="1380" cy="231"/>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Match Fact 2.</a:t>
              </a:r>
            </a:p>
          </p:txBody>
        </p:sp>
      </p:grpSp>
      <p:sp>
        <p:nvSpPr>
          <p:cNvPr id="32775" name="Text Box 13"/>
          <p:cNvSpPr txBox="1">
            <a:spLocks noChangeArrowheads="1"/>
          </p:cNvSpPr>
          <p:nvPr/>
        </p:nvSpPr>
        <p:spPr bwMode="auto">
          <a:xfrm>
            <a:off x="3200400" y="56388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
        <p:nvSpPr>
          <p:cNvPr id="32776" name="Text Box 14"/>
          <p:cNvSpPr txBox="1">
            <a:spLocks noChangeArrowheads="1"/>
          </p:cNvSpPr>
          <p:nvPr/>
        </p:nvSpPr>
        <p:spPr bwMode="auto">
          <a:xfrm>
            <a:off x="5724525" y="2781300"/>
            <a:ext cx="3206750"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Unifed, with A</a:t>
            </a:r>
            <a:r>
              <a:rPr lang="en-US" altLang="zh-TW">
                <a:solidFill>
                  <a:schemeClr val="accent1"/>
                </a:solidFill>
                <a:latin typeface="Verdana" pitchFamily="34" charset="0"/>
                <a:sym typeface="Wingdings" pitchFamily="2" charset="2"/>
              </a:rPr>
              <a:t>a,Cc</a:t>
            </a:r>
            <a:endParaRPr lang="en-US" altLang="zh-TW">
              <a:solidFill>
                <a:schemeClr val="accent1"/>
              </a:solidFill>
              <a:latin typeface="Verdana"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投影片編號版面配置區 5"/>
          <p:cNvSpPr>
            <a:spLocks noGrp="1"/>
          </p:cNvSpPr>
          <p:nvPr>
            <p:ph type="sldNum" sz="quarter" idx="12"/>
          </p:nvPr>
        </p:nvSpPr>
        <p:spPr/>
        <p:txBody>
          <a:bodyPr/>
          <a:lstStyle/>
          <a:p>
            <a:pPr>
              <a:defRPr/>
            </a:pPr>
            <a:fld id="{5BFC528E-A9E9-4CFD-BE6B-0376BEC0A0CB}" type="slidenum">
              <a:rPr lang="en-US" altLang="zh-TW"/>
              <a:pPr>
                <a:defRPr/>
              </a:pPr>
              <a:t>51</a:t>
            </a:fld>
            <a:endParaRPr lang="en-US" altLang="zh-TW"/>
          </a:p>
        </p:txBody>
      </p:sp>
      <p:sp>
        <p:nvSpPr>
          <p:cNvPr id="33795" name="Rectangle 2"/>
          <p:cNvSpPr>
            <a:spLocks noGrp="1" noChangeArrowheads="1"/>
          </p:cNvSpPr>
          <p:nvPr>
            <p:ph type="title"/>
          </p:nvPr>
        </p:nvSpPr>
        <p:spPr/>
        <p:txBody>
          <a:bodyPr/>
          <a:lstStyle/>
          <a:p>
            <a:pPr eaLnBrk="1" hangingPunct="1"/>
            <a:r>
              <a:rPr lang="en-US" altLang="zh-TW" sz="3800" smtClean="0">
                <a:latin typeface="Verdana" pitchFamily="34" charset="0"/>
              </a:rPr>
              <a:t>Queries – Backtracking Example</a:t>
            </a:r>
          </a:p>
        </p:txBody>
      </p:sp>
      <p:sp>
        <p:nvSpPr>
          <p:cNvPr id="33796" name="Rectangle 3"/>
          <p:cNvSpPr>
            <a:spLocks noGrp="1" noChangeArrowheads="1"/>
          </p:cNvSpPr>
          <p:nvPr>
            <p:ph type="body" idx="1"/>
          </p:nvPr>
        </p:nvSpPr>
        <p:spPr>
          <a:xfrm>
            <a:off x="457200" y="1600200"/>
            <a:ext cx="8229600" cy="4572000"/>
          </a:xfrm>
        </p:spPr>
        <p:txBody>
          <a:bodyPr/>
          <a:lstStyle/>
          <a:p>
            <a:pPr eaLnBrk="1" hangingPunct="1"/>
            <a:r>
              <a:rPr lang="en-US" altLang="zh-TW" sz="2100" smtClean="0"/>
              <a:t>before(a,b).</a:t>
            </a:r>
          </a:p>
          <a:p>
            <a:pPr eaLnBrk="1" hangingPunct="1"/>
            <a:r>
              <a:rPr lang="en-US" altLang="zh-TW" sz="2100" smtClean="0"/>
              <a:t>before(b,c).</a:t>
            </a:r>
          </a:p>
          <a:p>
            <a:pPr eaLnBrk="1" hangingPunct="1"/>
            <a:r>
              <a:rPr lang="en-US" altLang="zh-TW" sz="2100" smtClean="0"/>
              <a:t>before(c,d).</a:t>
            </a:r>
          </a:p>
          <a:p>
            <a:pPr eaLnBrk="1" hangingPunct="1"/>
            <a:r>
              <a:rPr lang="en-US" altLang="zh-TW" sz="2100" smtClean="0"/>
              <a:t>before(A,C) :- before(A,B), before(B,C).</a:t>
            </a:r>
          </a:p>
          <a:p>
            <a:pPr eaLnBrk="1" hangingPunct="1">
              <a:buFont typeface="Wingdings" pitchFamily="2" charset="2"/>
              <a:buNone/>
            </a:pPr>
            <a:endParaRPr lang="en-US" altLang="zh-TW" sz="2100" smtClean="0"/>
          </a:p>
          <a:p>
            <a:pPr eaLnBrk="1" hangingPunct="1"/>
            <a:r>
              <a:rPr lang="en-US" altLang="zh-TW" sz="2100" smtClean="0"/>
              <a:t>?- before(a,c).</a:t>
            </a:r>
          </a:p>
          <a:p>
            <a:pPr eaLnBrk="1" hangingPunct="1"/>
            <a:endParaRPr lang="en-US" altLang="zh-TW" sz="2100" smtClean="0"/>
          </a:p>
          <a:p>
            <a:pPr eaLnBrk="1" hangingPunct="1"/>
            <a:endParaRPr lang="en-US" altLang="zh-TW" sz="2100" smtClean="0"/>
          </a:p>
          <a:p>
            <a:pPr eaLnBrk="1" hangingPunct="1"/>
            <a:endParaRPr lang="en-US" altLang="zh-TW" sz="2100" smtClean="0"/>
          </a:p>
          <a:p>
            <a:pPr eaLnBrk="1" hangingPunct="1"/>
            <a:endParaRPr lang="en-US" altLang="zh-TW" sz="2100" smtClean="0"/>
          </a:p>
          <a:p>
            <a:pPr eaLnBrk="1" hangingPunct="1"/>
            <a:r>
              <a:rPr lang="en-US" altLang="zh-TW" sz="2100" smtClean="0"/>
              <a:t>See “AI through Prolog” ch 3 for a more elaborate explanation</a:t>
            </a:r>
          </a:p>
          <a:p>
            <a:pPr eaLnBrk="1" hangingPunct="1"/>
            <a:endParaRPr lang="en-US" altLang="zh-TW" sz="2100" smtClean="0"/>
          </a:p>
          <a:p>
            <a:pPr eaLnBrk="1" hangingPunct="1">
              <a:buFont typeface="Wingdings" pitchFamily="2" charset="2"/>
              <a:buNone/>
            </a:pPr>
            <a:endParaRPr lang="en-US" altLang="zh-TW" sz="2100" smtClean="0"/>
          </a:p>
        </p:txBody>
      </p:sp>
      <p:sp>
        <p:nvSpPr>
          <p:cNvPr id="33797" name="Text Box 5"/>
          <p:cNvSpPr txBox="1">
            <a:spLocks noChangeArrowheads="1"/>
          </p:cNvSpPr>
          <p:nvPr/>
        </p:nvSpPr>
        <p:spPr bwMode="auto">
          <a:xfrm>
            <a:off x="1143000" y="3962400"/>
            <a:ext cx="4724400" cy="366713"/>
          </a:xfrm>
          <a:prstGeom prst="rect">
            <a:avLst/>
          </a:prstGeom>
          <a:solidFill>
            <a:schemeClr val="bg2">
              <a:alpha val="39999"/>
            </a:schemeClr>
          </a:solidFill>
          <a:ln w="9525">
            <a:noFill/>
            <a:miter lim="800000"/>
            <a:headEnd/>
            <a:tailEnd/>
          </a:ln>
        </p:spPr>
        <p:txBody>
          <a:bodyPr>
            <a:spAutoFit/>
          </a:bodyPr>
          <a:lstStyle/>
          <a:p>
            <a:r>
              <a:rPr lang="en-US" altLang="zh-TW">
                <a:latin typeface="Verdana" pitchFamily="34" charset="0"/>
              </a:rPr>
              <a:t>before(a,c) :- before(a,b), before(b,c).</a:t>
            </a:r>
          </a:p>
        </p:txBody>
      </p:sp>
      <p:sp>
        <p:nvSpPr>
          <p:cNvPr id="33798" name="Text Box 13"/>
          <p:cNvSpPr txBox="1">
            <a:spLocks noChangeArrowheads="1"/>
          </p:cNvSpPr>
          <p:nvPr/>
        </p:nvSpPr>
        <p:spPr bwMode="auto">
          <a:xfrm>
            <a:off x="2895600" y="43434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
        <p:nvSpPr>
          <p:cNvPr id="33799" name="Text Box 14"/>
          <p:cNvSpPr txBox="1">
            <a:spLocks noChangeArrowheads="1"/>
          </p:cNvSpPr>
          <p:nvPr/>
        </p:nvSpPr>
        <p:spPr bwMode="auto">
          <a:xfrm>
            <a:off x="4343400" y="43434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
        <p:nvSpPr>
          <p:cNvPr id="33800" name="AutoShape 15"/>
          <p:cNvSpPr>
            <a:spLocks/>
          </p:cNvSpPr>
          <p:nvPr/>
        </p:nvSpPr>
        <p:spPr bwMode="auto">
          <a:xfrm rot="5400000">
            <a:off x="1752600" y="3886200"/>
            <a:ext cx="228600" cy="1295400"/>
          </a:xfrm>
          <a:prstGeom prst="rightBrace">
            <a:avLst>
              <a:gd name="adj1" fmla="val 47222"/>
              <a:gd name="adj2" fmla="val 50000"/>
            </a:avLst>
          </a:prstGeom>
          <a:noFill/>
          <a:ln w="9525">
            <a:solidFill>
              <a:schemeClr val="tx1"/>
            </a:solidFill>
            <a:round/>
            <a:headEnd/>
            <a:tailEnd/>
          </a:ln>
        </p:spPr>
        <p:txBody>
          <a:bodyPr wrap="none" anchor="ctr"/>
          <a:lstStyle/>
          <a:p>
            <a:endParaRPr lang="en-US"/>
          </a:p>
        </p:txBody>
      </p:sp>
      <p:sp>
        <p:nvSpPr>
          <p:cNvPr id="33801" name="Text Box 16"/>
          <p:cNvSpPr txBox="1">
            <a:spLocks noChangeArrowheads="1"/>
          </p:cNvSpPr>
          <p:nvPr/>
        </p:nvSpPr>
        <p:spPr bwMode="auto">
          <a:xfrm>
            <a:off x="1600200" y="4724400"/>
            <a:ext cx="574675" cy="366713"/>
          </a:xfrm>
          <a:prstGeom prst="rect">
            <a:avLst/>
          </a:prstGeom>
          <a:noFill/>
          <a:ln w="9525">
            <a:noFill/>
            <a:miter lim="800000"/>
            <a:headEnd/>
            <a:tailEnd/>
          </a:ln>
        </p:spPr>
        <p:txBody>
          <a:bodyPr wrap="none">
            <a:spAutoFit/>
          </a:bodyPr>
          <a:lstStyle/>
          <a:p>
            <a:r>
              <a:rPr lang="en-US" altLang="zh-TW">
                <a:solidFill>
                  <a:schemeClr val="accent2"/>
                </a:solidFill>
                <a:latin typeface="Verdana" pitchFamily="34" charset="0"/>
              </a:rPr>
              <a:t>yes</a:t>
            </a:r>
          </a:p>
        </p:txBody>
      </p:sp>
      <p:sp>
        <p:nvSpPr>
          <p:cNvPr id="33802" name="Text Box 22"/>
          <p:cNvSpPr txBox="1">
            <a:spLocks noChangeArrowheads="1"/>
          </p:cNvSpPr>
          <p:nvPr/>
        </p:nvSpPr>
        <p:spPr bwMode="auto">
          <a:xfrm>
            <a:off x="2700338" y="3536950"/>
            <a:ext cx="5570537" cy="366713"/>
          </a:xfrm>
          <a:prstGeom prst="rect">
            <a:avLst/>
          </a:prstGeom>
          <a:noFill/>
          <a:ln w="9525">
            <a:noFill/>
            <a:miter lim="800000"/>
            <a:headEnd/>
            <a:tailEnd/>
          </a:ln>
        </p:spPr>
        <p:txBody>
          <a:bodyPr wrap="none">
            <a:spAutoFit/>
          </a:bodyPr>
          <a:lstStyle/>
          <a:p>
            <a:r>
              <a:rPr lang="en-US" altLang="zh-TW">
                <a:solidFill>
                  <a:schemeClr val="accent1"/>
                </a:solidFill>
                <a:latin typeface="Verdana" pitchFamily="34" charset="0"/>
              </a:rPr>
              <a:t>&lt;&lt; succeeds, use the rule with A</a:t>
            </a:r>
            <a:r>
              <a:rPr lang="en-US" altLang="zh-TW">
                <a:solidFill>
                  <a:schemeClr val="accent1"/>
                </a:solidFill>
                <a:latin typeface="Verdana" pitchFamily="34" charset="0"/>
                <a:sym typeface="Wingdings" pitchFamily="2" charset="2"/>
              </a:rPr>
              <a:t>a,Bb,Cc</a:t>
            </a:r>
            <a:endParaRPr lang="en-US" altLang="zh-TW">
              <a:solidFill>
                <a:schemeClr val="accent1"/>
              </a:solidFill>
              <a:latin typeface="Verdana"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11413872-5E9E-418B-980B-AC67D5768AAD}" type="slidenum">
              <a:rPr lang="en-US" altLang="zh-TW"/>
              <a:pPr>
                <a:defRPr/>
              </a:pPr>
              <a:t>52</a:t>
            </a:fld>
            <a:endParaRPr lang="en-US" altLang="zh-TW"/>
          </a:p>
        </p:txBody>
      </p:sp>
      <p:sp>
        <p:nvSpPr>
          <p:cNvPr id="34819" name="Rectangle 2"/>
          <p:cNvSpPr>
            <a:spLocks noGrp="1" noChangeArrowheads="1"/>
          </p:cNvSpPr>
          <p:nvPr>
            <p:ph type="title"/>
          </p:nvPr>
        </p:nvSpPr>
        <p:spPr/>
        <p:txBody>
          <a:bodyPr/>
          <a:lstStyle/>
          <a:p>
            <a:pPr eaLnBrk="1" hangingPunct="1"/>
            <a:r>
              <a:rPr lang="en-US" altLang="zh-TW" smtClean="0">
                <a:latin typeface="Verdana" pitchFamily="34" charset="0"/>
              </a:rPr>
              <a:t>References</a:t>
            </a:r>
          </a:p>
        </p:txBody>
      </p:sp>
      <p:sp>
        <p:nvSpPr>
          <p:cNvPr id="34820" name="Rectangle 3"/>
          <p:cNvSpPr>
            <a:spLocks noGrp="1" noChangeArrowheads="1"/>
          </p:cNvSpPr>
          <p:nvPr>
            <p:ph type="body" idx="1"/>
          </p:nvPr>
        </p:nvSpPr>
        <p:spPr/>
        <p:txBody>
          <a:bodyPr/>
          <a:lstStyle/>
          <a:p>
            <a:pPr eaLnBrk="1" hangingPunct="1"/>
            <a:r>
              <a:rPr lang="en-US" altLang="zh-TW" b="1" dirty="0" smtClean="0"/>
              <a:t>Artificial Intelligence through Prolog by Neil C. Rowe</a:t>
            </a:r>
          </a:p>
          <a:p>
            <a:pPr lvl="1" eaLnBrk="1" hangingPunct="1"/>
            <a:r>
              <a:rPr lang="en-US" altLang="zh-TW" b="1" dirty="0" smtClean="0">
                <a:hlinkClick r:id="rId2"/>
              </a:rPr>
              <a:t>http://www.cs.nps.navy.mil/people/faculty/rowe/book/book.html</a:t>
            </a:r>
            <a:endParaRPr lang="en-US" altLang="zh-TW" b="1" dirty="0" smtClean="0"/>
          </a:p>
          <a:p>
            <a:pPr eaLnBrk="1" hangingPunct="1"/>
            <a:r>
              <a:rPr lang="en-US" altLang="zh-TW" b="1" dirty="0" smtClean="0">
                <a:hlinkClick r:id="rId3"/>
              </a:rPr>
              <a:t>http://en.wikipedia.org/wiki/Prolog</a:t>
            </a:r>
            <a:endParaRPr lang="en-US" altLang="zh-TW" b="1" dirty="0" smtClean="0"/>
          </a:p>
          <a:p>
            <a:pPr eaLnBrk="1" hangingPunct="1"/>
            <a:r>
              <a:rPr lang="en-US" altLang="zh-TW" b="1" dirty="0" err="1" smtClean="0"/>
              <a:t>SICStus</a:t>
            </a:r>
            <a:r>
              <a:rPr lang="en-US" altLang="zh-TW" b="1" dirty="0" smtClean="0"/>
              <a:t> Prolog (Summary) prepared by Dr. Jimmy Lee</a:t>
            </a:r>
          </a:p>
          <a:p>
            <a:pPr lvl="1" eaLnBrk="1" hangingPunct="1"/>
            <a:r>
              <a:rPr lang="en-US" altLang="zh-TW" b="1" dirty="0" smtClean="0">
                <a:hlinkClick r:id="rId4"/>
              </a:rPr>
              <a:t>http://appsrv.cse.cuhk.edu.hk/~csc3230/reference/prolog_primer.ps</a:t>
            </a:r>
            <a:endParaRPr lang="en-US" altLang="zh-TW" b="1" dirty="0" smtClean="0"/>
          </a:p>
          <a:p>
            <a:pPr eaLnBrk="1" hangingPunct="1"/>
            <a:endParaRPr lang="en-US" altLang="zh-TW" b="1" dirty="0" smtClean="0"/>
          </a:p>
          <a:p>
            <a:pPr eaLnBrk="1" hangingPunct="1"/>
            <a:endParaRPr lang="en-US" altLang="zh-TW"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5BBF9E78-55B2-4F4B-80F4-737E2FF47AD2}" type="slidenum">
              <a:rPr lang="en-US" altLang="zh-TW"/>
              <a:pPr>
                <a:defRPr/>
              </a:pPr>
              <a:t>6</a:t>
            </a:fld>
            <a:endParaRPr lang="en-US" altLang="zh-TW"/>
          </a:p>
        </p:txBody>
      </p:sp>
      <p:sp>
        <p:nvSpPr>
          <p:cNvPr id="9219" name="Rectangle 2"/>
          <p:cNvSpPr>
            <a:spLocks noGrp="1" noChangeArrowheads="1"/>
          </p:cNvSpPr>
          <p:nvPr>
            <p:ph type="title"/>
          </p:nvPr>
        </p:nvSpPr>
        <p:spPr/>
        <p:txBody>
          <a:bodyPr/>
          <a:lstStyle/>
          <a:p>
            <a:pPr eaLnBrk="1" hangingPunct="1"/>
            <a:r>
              <a:rPr lang="en-US" altLang="zh-TW" dirty="0" smtClean="0">
                <a:latin typeface="Verdana" pitchFamily="34" charset="0"/>
              </a:rPr>
              <a:t>Prolog Terms</a:t>
            </a:r>
          </a:p>
        </p:txBody>
      </p:sp>
      <p:sp>
        <p:nvSpPr>
          <p:cNvPr id="9220" name="Rectangle 3"/>
          <p:cNvSpPr>
            <a:spLocks noGrp="1" noChangeArrowheads="1"/>
          </p:cNvSpPr>
          <p:nvPr>
            <p:ph type="body" idx="1"/>
          </p:nvPr>
        </p:nvSpPr>
        <p:spPr>
          <a:xfrm>
            <a:off x="457200" y="836577"/>
            <a:ext cx="8229600" cy="4895892"/>
          </a:xfrm>
        </p:spPr>
        <p:txBody>
          <a:bodyPr/>
          <a:lstStyle/>
          <a:p>
            <a:pPr eaLnBrk="1" hangingPunct="1"/>
            <a:r>
              <a:rPr lang="en-US" altLang="zh-CN" sz="3400" dirty="0" smtClean="0">
                <a:solidFill>
                  <a:schemeClr val="tx2"/>
                </a:solidFill>
              </a:rPr>
              <a:t>Atom</a:t>
            </a:r>
          </a:p>
          <a:p>
            <a:pPr lvl="1" eaLnBrk="1" hangingPunct="1"/>
            <a:r>
              <a:rPr lang="en-US" altLang="zh-CN" dirty="0" smtClean="0"/>
              <a:t>An atom is identified by its name.</a:t>
            </a:r>
          </a:p>
          <a:p>
            <a:pPr lvl="1" eaLnBrk="1" hangingPunct="1"/>
            <a:r>
              <a:rPr lang="en-US" dirty="0" smtClean="0"/>
              <a:t>No special syntax. However, </a:t>
            </a:r>
          </a:p>
          <a:p>
            <a:pPr lvl="2" eaLnBrk="1" hangingPunct="1"/>
            <a:r>
              <a:rPr lang="en-US" dirty="0" smtClean="0"/>
              <a:t>Atoms containing spaces or certain other special characters must be surrounded by single quotes.</a:t>
            </a:r>
          </a:p>
          <a:p>
            <a:pPr lvl="2" eaLnBrk="1" hangingPunct="1"/>
            <a:r>
              <a:rPr lang="en-US" dirty="0" smtClean="0"/>
              <a:t>Atoms beginning with a capital letter must also be quoted, to distinguish them from variables. </a:t>
            </a:r>
          </a:p>
          <a:p>
            <a:pPr lvl="1" eaLnBrk="1" hangingPunct="1"/>
            <a:r>
              <a:rPr lang="en-US" dirty="0" smtClean="0"/>
              <a:t>Atoms can be constructed in 3 ways:</a:t>
            </a:r>
          </a:p>
          <a:p>
            <a:pPr lvl="2" eaLnBrk="1" hangingPunct="1"/>
            <a:r>
              <a:rPr lang="en-US" dirty="0" smtClean="0"/>
              <a:t>Strings of letters, digits &amp; the underscore, starting with a lower-case letter: </a:t>
            </a:r>
            <a:r>
              <a:rPr lang="en-US" dirty="0" err="1" smtClean="0"/>
              <a:t>anna</a:t>
            </a:r>
            <a:r>
              <a:rPr lang="en-US" dirty="0" smtClean="0"/>
              <a:t> x_25 nil</a:t>
            </a:r>
          </a:p>
          <a:p>
            <a:pPr lvl="2" eaLnBrk="1" hangingPunct="1"/>
            <a:r>
              <a:rPr lang="en-US" dirty="0" smtClean="0"/>
              <a:t>String of special characters: &lt;----&gt; ::== .:.</a:t>
            </a:r>
          </a:p>
          <a:p>
            <a:pPr lvl="2" eaLnBrk="1" hangingPunct="1"/>
            <a:r>
              <a:rPr lang="en-US" dirty="0" smtClean="0"/>
              <a:t>Strings of characters enclosed in single quotes: ‘Tom’ ‘x_&gt;:’ 'some atom’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latin typeface="Verdana" pitchFamily="34" charset="0"/>
              </a:rPr>
              <a:t>Prolog Terms</a:t>
            </a:r>
            <a:endParaRPr lang="en-US" dirty="0"/>
          </a:p>
        </p:txBody>
      </p:sp>
      <p:sp>
        <p:nvSpPr>
          <p:cNvPr id="3" name="Content Placeholder 2"/>
          <p:cNvSpPr>
            <a:spLocks noGrp="1"/>
          </p:cNvSpPr>
          <p:nvPr>
            <p:ph idx="1"/>
          </p:nvPr>
        </p:nvSpPr>
        <p:spPr/>
        <p:txBody>
          <a:bodyPr/>
          <a:lstStyle/>
          <a:p>
            <a:pPr lvl="1" eaLnBrk="1" hangingPunct="1"/>
            <a:r>
              <a:rPr lang="en-US" dirty="0" smtClean="0"/>
              <a:t>The empty list, written [], is also an atom. </a:t>
            </a:r>
            <a:endParaRPr lang="en-US" altLang="zh-CN" dirty="0" smtClean="0"/>
          </a:p>
          <a:p>
            <a:pPr lvl="1" eaLnBrk="1" hangingPunct="1"/>
            <a:r>
              <a:rPr lang="en-US" altLang="zh-CN" dirty="0" smtClean="0"/>
              <a:t>Atoms are definite elementary objects, and correspond to proper nouns in natural language.</a:t>
            </a:r>
          </a:p>
          <a:p>
            <a:pPr lvl="1" eaLnBrk="1" hangingPunct="1"/>
            <a:r>
              <a:rPr lang="en-US" altLang="zh-CN" dirty="0" smtClean="0"/>
              <a:t>The name of an atom has NO inherent meaning to the computer, but is just a symbol.</a:t>
            </a:r>
          </a:p>
          <a:p>
            <a:pPr eaLnBrk="1" hangingPunct="1"/>
            <a:r>
              <a:rPr lang="en-US" dirty="0" smtClean="0"/>
              <a:t>Numbers:</a:t>
            </a:r>
          </a:p>
          <a:p>
            <a:pPr lvl="1" eaLnBrk="1" hangingPunct="1"/>
            <a:r>
              <a:rPr lang="en-US" dirty="0" err="1" smtClean="0"/>
              <a:t>Reals</a:t>
            </a:r>
            <a:r>
              <a:rPr lang="en-US" dirty="0" smtClean="0"/>
              <a:t>: 3.14 -0.573</a:t>
            </a:r>
          </a:p>
          <a:p>
            <a:pPr lvl="1" eaLnBrk="1" hangingPunct="1"/>
            <a:r>
              <a:rPr lang="en-US" dirty="0" smtClean="0"/>
              <a:t>Integers: 23 5753 -42</a:t>
            </a:r>
          </a:p>
          <a:p>
            <a:pPr lvl="1" eaLnBrk="1" hangingPunct="1"/>
            <a:endParaRPr lang="en-US" altLang="zh-TW" dirty="0" smtClean="0"/>
          </a:p>
          <a:p>
            <a:endParaRPr lang="en-US" dirty="0"/>
          </a:p>
        </p:txBody>
      </p:sp>
      <p:sp>
        <p:nvSpPr>
          <p:cNvPr id="4" name="Slide Number Placeholder 3"/>
          <p:cNvSpPr>
            <a:spLocks noGrp="1"/>
          </p:cNvSpPr>
          <p:nvPr>
            <p:ph type="sldNum" sz="quarter" idx="12"/>
          </p:nvPr>
        </p:nvSpPr>
        <p:spPr/>
        <p:txBody>
          <a:bodyPr/>
          <a:lstStyle/>
          <a:p>
            <a:pPr>
              <a:defRPr/>
            </a:pPr>
            <a:fld id="{73C0D8C3-68EB-4D4A-800C-F9706D56B3F3}" type="slidenum">
              <a:rPr lang="en-US" altLang="zh-TW" smtClean="0"/>
              <a:pPr>
                <a:defRPr/>
              </a:pPr>
              <a:t>7</a:t>
            </a:fld>
            <a:endParaRPr lang="en-US" altLang="zh-TW"/>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9871A134-41EF-476B-BD49-AF0E538B74F0}" type="slidenum">
              <a:rPr lang="en-US" altLang="zh-TW"/>
              <a:pPr>
                <a:defRPr/>
              </a:pPr>
              <a:t>8</a:t>
            </a:fld>
            <a:endParaRPr lang="en-US" altLang="zh-TW"/>
          </a:p>
        </p:txBody>
      </p:sp>
      <p:sp>
        <p:nvSpPr>
          <p:cNvPr id="10243" name="Rectangle 2"/>
          <p:cNvSpPr>
            <a:spLocks noGrp="1" noChangeArrowheads="1"/>
          </p:cNvSpPr>
          <p:nvPr>
            <p:ph type="title"/>
          </p:nvPr>
        </p:nvSpPr>
        <p:spPr/>
        <p:txBody>
          <a:bodyPr/>
          <a:lstStyle/>
          <a:p>
            <a:pPr eaLnBrk="1" hangingPunct="1"/>
            <a:r>
              <a:rPr lang="en-US" altLang="zh-CN" smtClean="0">
                <a:latin typeface="Verdana" pitchFamily="34" charset="0"/>
              </a:rPr>
              <a:t>Prolog Terms</a:t>
            </a:r>
            <a:endParaRPr lang="zh-CN" altLang="en-US" smtClean="0">
              <a:latin typeface="Verdana" pitchFamily="34" charset="0"/>
            </a:endParaRPr>
          </a:p>
        </p:txBody>
      </p:sp>
      <p:sp>
        <p:nvSpPr>
          <p:cNvPr id="10244" name="Rectangle 3"/>
          <p:cNvSpPr>
            <a:spLocks noGrp="1" noChangeArrowheads="1"/>
          </p:cNvSpPr>
          <p:nvPr>
            <p:ph type="body" idx="1"/>
          </p:nvPr>
        </p:nvSpPr>
        <p:spPr/>
        <p:txBody>
          <a:bodyPr/>
          <a:lstStyle/>
          <a:p>
            <a:pPr eaLnBrk="1" hangingPunct="1">
              <a:lnSpc>
                <a:spcPct val="90000"/>
              </a:lnSpc>
            </a:pPr>
            <a:r>
              <a:rPr lang="en-AU" altLang="zh-TW" sz="3400" smtClean="0">
                <a:solidFill>
                  <a:schemeClr val="tx2"/>
                </a:solidFill>
              </a:rPr>
              <a:t>Variable</a:t>
            </a:r>
          </a:p>
          <a:p>
            <a:pPr lvl="1" eaLnBrk="1" hangingPunct="1">
              <a:lnSpc>
                <a:spcPct val="90000"/>
              </a:lnSpc>
            </a:pPr>
            <a:r>
              <a:rPr lang="en-AU" altLang="zh-TW" smtClean="0"/>
              <a:t>Represents a</a:t>
            </a:r>
            <a:r>
              <a:rPr lang="en-US" altLang="zh-TW" smtClean="0"/>
              <a:t>n</a:t>
            </a:r>
            <a:r>
              <a:rPr lang="en-AU" altLang="zh-TW" smtClean="0"/>
              <a:t> unknown object</a:t>
            </a:r>
          </a:p>
          <a:p>
            <a:pPr lvl="1" eaLnBrk="1" hangingPunct="1">
              <a:lnSpc>
                <a:spcPct val="90000"/>
              </a:lnSpc>
            </a:pPr>
            <a:r>
              <a:rPr lang="en-AU" altLang="zh-TW" smtClean="0"/>
              <a:t>Corresponds to improper nouns</a:t>
            </a:r>
          </a:p>
          <a:p>
            <a:pPr lvl="1" eaLnBrk="1" hangingPunct="1">
              <a:lnSpc>
                <a:spcPct val="90000"/>
              </a:lnSpc>
            </a:pPr>
            <a:r>
              <a:rPr lang="en-US" altLang="zh-CN" smtClean="0"/>
              <a:t>A string consisting of letters, numbers and underscore characters</a:t>
            </a:r>
          </a:p>
          <a:p>
            <a:pPr lvl="1" eaLnBrk="1" hangingPunct="1">
              <a:lnSpc>
                <a:spcPct val="90000"/>
              </a:lnSpc>
            </a:pPr>
            <a:r>
              <a:rPr lang="en-AU" altLang="zh-TW" smtClean="0"/>
              <a:t>Must </a:t>
            </a:r>
            <a:r>
              <a:rPr lang="en-AU" altLang="zh-TW" i="1" smtClean="0">
                <a:solidFill>
                  <a:schemeClr val="accent2"/>
                </a:solidFill>
              </a:rPr>
              <a:t>begin with an uppercase letter or an underscore</a:t>
            </a:r>
            <a:endParaRPr lang="en-AU" altLang="zh-TW" smtClean="0">
              <a:solidFill>
                <a:schemeClr val="accent2"/>
              </a:solidFill>
            </a:endParaRPr>
          </a:p>
          <a:p>
            <a:pPr lvl="1" eaLnBrk="1" hangingPunct="1">
              <a:lnSpc>
                <a:spcPct val="90000"/>
              </a:lnSpc>
            </a:pPr>
            <a:r>
              <a:rPr lang="en-AU" altLang="zh-TW" smtClean="0">
                <a:latin typeface="Arial Unicode MS" pitchFamily="34" charset="-128"/>
                <a:ea typeface="Arial Unicode MS" pitchFamily="34" charset="-128"/>
                <a:cs typeface="Arial Unicode MS" pitchFamily="34" charset="-128"/>
              </a:rPr>
              <a:t>E.g. </a:t>
            </a:r>
            <a:r>
              <a:rPr lang="en-AU" altLang="zh-TW" smtClean="0">
                <a:latin typeface="Courier New" pitchFamily="49" charset="0"/>
                <a:ea typeface="Arial Unicode MS" pitchFamily="34" charset="-128"/>
                <a:cs typeface="Arial Unicode MS" pitchFamily="34" charset="-128"/>
              </a:rPr>
              <a:t>Name</a:t>
            </a:r>
            <a:r>
              <a:rPr lang="en-AU" altLang="zh-TW" smtClean="0">
                <a:latin typeface="Arial Unicode MS" pitchFamily="34" charset="-128"/>
                <a:ea typeface="Arial Unicode MS" pitchFamily="34" charset="-128"/>
                <a:cs typeface="Arial Unicode MS" pitchFamily="34" charset="-128"/>
              </a:rPr>
              <a:t>, </a:t>
            </a:r>
            <a:r>
              <a:rPr lang="en-AU" altLang="zh-TW" smtClean="0">
                <a:latin typeface="Courier New" pitchFamily="49" charset="0"/>
                <a:ea typeface="Arial Unicode MS" pitchFamily="34" charset="-128"/>
                <a:cs typeface="Arial Unicode MS" pitchFamily="34" charset="-128"/>
              </a:rPr>
              <a:t>_type</a:t>
            </a:r>
            <a:r>
              <a:rPr lang="en-AU" altLang="zh-CN" smtClean="0">
                <a:latin typeface="Arial Unicode MS" pitchFamily="34" charset="-128"/>
                <a:ea typeface="Arial Unicode MS" pitchFamily="34" charset="-128"/>
                <a:cs typeface="Arial Unicode MS" pitchFamily="34" charset="-128"/>
              </a:rPr>
              <a:t>, </a:t>
            </a:r>
            <a:r>
              <a:rPr lang="en-AU" altLang="zh-CN" smtClean="0">
                <a:latin typeface="Courier New" pitchFamily="49" charset="0"/>
                <a:ea typeface="Arial Unicode MS" pitchFamily="34" charset="-128"/>
                <a:cs typeface="Arial Unicode MS" pitchFamily="34" charset="-128"/>
              </a:rPr>
              <a:t>X</a:t>
            </a:r>
            <a:r>
              <a:rPr lang="en-AU" altLang="zh-CN" smtClean="0">
                <a:latin typeface="Arial Unicode MS" pitchFamily="34" charset="-128"/>
                <a:ea typeface="Arial Unicode MS" pitchFamily="34" charset="-128"/>
                <a:cs typeface="Arial Unicode MS" pitchFamily="34" charset="-128"/>
              </a:rPr>
              <a:t>, </a:t>
            </a:r>
            <a:r>
              <a:rPr lang="en-AU" altLang="zh-CN" smtClean="0">
                <a:latin typeface="Courier New" pitchFamily="49" charset="0"/>
                <a:ea typeface="Arial Unicode MS" pitchFamily="34" charset="-128"/>
                <a:cs typeface="Arial Unicode MS" pitchFamily="34" charset="-128"/>
              </a:rPr>
              <a:t>Value</a:t>
            </a:r>
            <a:r>
              <a:rPr lang="en-AU" altLang="zh-CN" smtClean="0">
                <a:latin typeface="Arial Unicode MS" pitchFamily="34" charset="-128"/>
                <a:ea typeface="Arial Unicode MS" pitchFamily="34" charset="-128"/>
                <a:cs typeface="Arial Unicode MS" pitchFamily="34" charset="-128"/>
              </a:rPr>
              <a:t>, </a:t>
            </a:r>
            <a:r>
              <a:rPr lang="en-AU" altLang="zh-CN" smtClean="0">
                <a:latin typeface="Courier New" pitchFamily="49" charset="0"/>
                <a:ea typeface="Arial Unicode MS" pitchFamily="34" charset="-128"/>
                <a:cs typeface="Arial Unicode MS" pitchFamily="34" charset="-128"/>
              </a:rPr>
              <a:t>_3</a:t>
            </a:r>
            <a:r>
              <a:rPr lang="en-AU" altLang="zh-CN" smtClean="0">
                <a:latin typeface="Arial Unicode MS" pitchFamily="34" charset="-128"/>
                <a:ea typeface="Arial Unicode MS" pitchFamily="34" charset="-128"/>
                <a:cs typeface="Arial Unicode MS" pitchFamily="34" charset="-128"/>
              </a:rPr>
              <a:t>,</a:t>
            </a:r>
            <a:r>
              <a:rPr lang="en-AU" altLang="zh-TW" smtClean="0">
                <a:latin typeface="Arial Unicode MS" pitchFamily="34" charset="-128"/>
                <a:ea typeface="Arial Unicode MS" pitchFamily="34" charset="-128"/>
                <a:cs typeface="Arial Unicode MS" pitchFamily="34" charset="-128"/>
              </a:rPr>
              <a:t>  </a:t>
            </a:r>
            <a:r>
              <a:rPr lang="en-AU" altLang="zh-CN" smtClean="0">
                <a:latin typeface="Courier New" pitchFamily="49" charset="0"/>
                <a:ea typeface="Arial Unicode MS" pitchFamily="34" charset="-128"/>
                <a:cs typeface="Arial Unicode MS" pitchFamily="34" charset="-128"/>
              </a:rPr>
              <a:t>_Result</a:t>
            </a:r>
            <a:r>
              <a:rPr lang="en-AU" altLang="zh-CN" smtClean="0">
                <a:latin typeface="Arial Unicode MS" pitchFamily="34" charset="-128"/>
                <a:ea typeface="Arial Unicode MS" pitchFamily="34" charset="-128"/>
                <a:cs typeface="Arial Unicode MS" pitchFamily="34" charset="-128"/>
              </a:rPr>
              <a:t>, </a:t>
            </a:r>
            <a:r>
              <a:rPr lang="en-AU" altLang="zh-CN" smtClean="0">
                <a:latin typeface="Courier New" pitchFamily="49" charset="0"/>
                <a:ea typeface="Arial Unicode MS" pitchFamily="34" charset="-128"/>
                <a:cs typeface="Arial Unicode MS" pitchFamily="34" charset="-128"/>
              </a:rPr>
              <a:t>_</a:t>
            </a:r>
            <a:endParaRPr lang="en-AU" altLang="zh-TW" smtClean="0">
              <a:latin typeface="Courier New" pitchFamily="49" charset="0"/>
              <a:ea typeface="Arial Unicode MS" pitchFamily="34" charset="-128"/>
              <a:cs typeface="Arial Unicode MS" pitchFamily="34" charset="-128"/>
            </a:endParaRPr>
          </a:p>
          <a:p>
            <a:pPr lvl="1" eaLnBrk="1" hangingPunct="1">
              <a:lnSpc>
                <a:spcPct val="90000"/>
              </a:lnSpc>
            </a:pPr>
            <a:r>
              <a:rPr lang="en-AU" altLang="zh-TW" smtClean="0">
                <a:latin typeface="Verdana" pitchFamily="34" charset="0"/>
              </a:rPr>
              <a:t>‘</a:t>
            </a:r>
            <a:r>
              <a:rPr lang="en-AU" altLang="zh-TW" smtClean="0">
                <a:latin typeface="Courier New" pitchFamily="49" charset="0"/>
              </a:rPr>
              <a:t>_</a:t>
            </a:r>
            <a:r>
              <a:rPr lang="en-AU" altLang="zh-TW" smtClean="0">
                <a:latin typeface="Verdana" pitchFamily="34" charset="0"/>
              </a:rPr>
              <a:t>’</a:t>
            </a:r>
            <a:r>
              <a:rPr lang="en-AU" altLang="zh-TW" smtClean="0"/>
              <a:t> is the anonymous variable. It means </a:t>
            </a:r>
            <a:r>
              <a:rPr lang="en-AU" altLang="zh-TW" smtClean="0">
                <a:latin typeface="Verdana" pitchFamily="34" charset="0"/>
              </a:rPr>
              <a:t>‘</a:t>
            </a:r>
            <a:r>
              <a:rPr lang="en-AU" altLang="zh-TW" smtClean="0"/>
              <a:t>don</a:t>
            </a:r>
            <a:r>
              <a:rPr lang="en-AU" altLang="zh-TW" smtClean="0">
                <a:latin typeface="Verdana" pitchFamily="34" charset="0"/>
              </a:rPr>
              <a:t>’</a:t>
            </a:r>
            <a:r>
              <a:rPr lang="en-AU" altLang="zh-TW" smtClean="0"/>
              <a:t>t care</a:t>
            </a:r>
            <a:r>
              <a:rPr lang="en-AU" altLang="zh-TW" smtClean="0">
                <a:latin typeface="Verdana" pitchFamily="34" charset="0"/>
              </a:rPr>
              <a:t>’</a:t>
            </a:r>
            <a:r>
              <a:rPr lang="en-AU" altLang="zh-TW" smtClean="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5"/>
          <p:cNvSpPr>
            <a:spLocks noGrp="1"/>
          </p:cNvSpPr>
          <p:nvPr>
            <p:ph type="sldNum" sz="quarter" idx="12"/>
          </p:nvPr>
        </p:nvSpPr>
        <p:spPr/>
        <p:txBody>
          <a:bodyPr/>
          <a:lstStyle/>
          <a:p>
            <a:pPr>
              <a:defRPr/>
            </a:pPr>
            <a:fld id="{3A44F05C-5F41-4277-B85A-5B243161ECAD}" type="slidenum">
              <a:rPr lang="en-US" altLang="zh-TW"/>
              <a:pPr>
                <a:defRPr/>
              </a:pPr>
              <a:t>9</a:t>
            </a:fld>
            <a:endParaRPr lang="en-US" altLang="zh-TW"/>
          </a:p>
        </p:txBody>
      </p:sp>
      <p:sp>
        <p:nvSpPr>
          <p:cNvPr id="11267" name="Rectangle 2"/>
          <p:cNvSpPr>
            <a:spLocks noGrp="1" noChangeArrowheads="1"/>
          </p:cNvSpPr>
          <p:nvPr>
            <p:ph type="title"/>
          </p:nvPr>
        </p:nvSpPr>
        <p:spPr/>
        <p:txBody>
          <a:bodyPr/>
          <a:lstStyle/>
          <a:p>
            <a:pPr eaLnBrk="1" hangingPunct="1"/>
            <a:r>
              <a:rPr lang="en-US" altLang="zh-CN" smtClean="0">
                <a:latin typeface="Verdana" pitchFamily="34" charset="0"/>
              </a:rPr>
              <a:t>Prolog Terms</a:t>
            </a:r>
            <a:endParaRPr lang="zh-CN" altLang="en-US" smtClean="0">
              <a:latin typeface="Verdana" pitchFamily="34" charset="0"/>
            </a:endParaRPr>
          </a:p>
        </p:txBody>
      </p:sp>
      <p:sp>
        <p:nvSpPr>
          <p:cNvPr id="11268" name="Rectangle 3"/>
          <p:cNvSpPr>
            <a:spLocks noGrp="1" noChangeArrowheads="1"/>
          </p:cNvSpPr>
          <p:nvPr>
            <p:ph type="body" idx="1"/>
          </p:nvPr>
        </p:nvSpPr>
        <p:spPr>
          <a:xfrm>
            <a:off x="457200" y="1420785"/>
            <a:ext cx="8229600" cy="4530725"/>
          </a:xfrm>
        </p:spPr>
        <p:txBody>
          <a:bodyPr/>
          <a:lstStyle/>
          <a:p>
            <a:pPr eaLnBrk="1" hangingPunct="1"/>
            <a:r>
              <a:rPr lang="en-AU" altLang="zh-TW" sz="3400" dirty="0" smtClean="0">
                <a:solidFill>
                  <a:schemeClr val="tx2"/>
                </a:solidFill>
              </a:rPr>
              <a:t>Variable</a:t>
            </a:r>
          </a:p>
          <a:p>
            <a:pPr lvl="1" eaLnBrk="1" hangingPunct="1"/>
            <a:r>
              <a:rPr lang="en-AU" altLang="zh-TW" dirty="0" smtClean="0"/>
              <a:t>Scope restricted to one clause. i.e. variables with the same name in different clauses are unrelated</a:t>
            </a:r>
          </a:p>
          <a:p>
            <a:pPr lvl="1" eaLnBrk="1" hangingPunct="1"/>
            <a:r>
              <a:rPr lang="en-AU" altLang="zh-TW" dirty="0" smtClean="0"/>
              <a:t>The anonymous variable </a:t>
            </a:r>
            <a:r>
              <a:rPr lang="en-AU" altLang="zh-TW" dirty="0" smtClean="0">
                <a:latin typeface="Courier New" pitchFamily="49" charset="0"/>
              </a:rPr>
              <a:t>_</a:t>
            </a:r>
            <a:r>
              <a:rPr lang="en-AU" altLang="zh-TW" dirty="0" smtClean="0"/>
              <a:t> is special</a:t>
            </a:r>
          </a:p>
          <a:p>
            <a:pPr lvl="2" eaLnBrk="1" hangingPunct="1"/>
            <a:r>
              <a:rPr lang="en-US" sz="2000" dirty="0" err="1" smtClean="0">
                <a:latin typeface="Courier New" pitchFamily="49" charset="0"/>
                <a:cs typeface="Courier New" pitchFamily="49" charset="0"/>
              </a:rPr>
              <a:t>getsEaten</a:t>
            </a:r>
            <a:r>
              <a:rPr lang="en-US" sz="2000" dirty="0" smtClean="0">
                <a:latin typeface="Courier New" pitchFamily="49" charset="0"/>
                <a:cs typeface="Courier New" pitchFamily="49" charset="0"/>
              </a:rPr>
              <a:t>(X) :- eats(_,X).</a:t>
            </a:r>
            <a:endParaRPr lang="en-AU" altLang="zh-TW" sz="2000" dirty="0" smtClean="0">
              <a:latin typeface="Courier New" pitchFamily="49" charset="0"/>
              <a:cs typeface="Courier New" pitchFamily="49" charset="0"/>
            </a:endParaRPr>
          </a:p>
          <a:p>
            <a:pPr lvl="2" eaLnBrk="1" hangingPunct="1"/>
            <a:r>
              <a:rPr lang="en-AU" altLang="zh-TW" dirty="0" smtClean="0"/>
              <a:t>Multiple occurrences of </a:t>
            </a:r>
            <a:r>
              <a:rPr lang="en-AU" altLang="zh-TW" dirty="0" smtClean="0">
                <a:latin typeface="Courier New" pitchFamily="49" charset="0"/>
              </a:rPr>
              <a:t>_</a:t>
            </a:r>
            <a:r>
              <a:rPr lang="en-AU" altLang="zh-TW" dirty="0" smtClean="0"/>
              <a:t> within the </a:t>
            </a:r>
            <a:r>
              <a:rPr lang="en-AU" altLang="zh-TW" dirty="0" smtClean="0">
                <a:solidFill>
                  <a:schemeClr val="tx2"/>
                </a:solidFill>
              </a:rPr>
              <a:t>SAME</a:t>
            </a:r>
            <a:r>
              <a:rPr lang="en-AU" altLang="zh-TW" dirty="0" smtClean="0"/>
              <a:t> clause are </a:t>
            </a:r>
            <a:r>
              <a:rPr lang="en-AU" altLang="zh-TW" dirty="0" smtClean="0">
                <a:solidFill>
                  <a:schemeClr val="tx2"/>
                </a:solidFill>
              </a:rPr>
              <a:t>UNRELATED</a:t>
            </a:r>
          </a:p>
          <a:p>
            <a:pPr lvl="1" eaLnBrk="1" hangingPunct="1"/>
            <a:r>
              <a:rPr lang="en-AU" altLang="zh-TW" dirty="0" smtClean="0"/>
              <a:t>The variables in </a:t>
            </a:r>
            <a:r>
              <a:rPr lang="en-AU" altLang="zh-TW" dirty="0" err="1" smtClean="0"/>
              <a:t>Prolog</a:t>
            </a:r>
            <a:r>
              <a:rPr lang="en-AU" altLang="zh-TW" dirty="0" smtClean="0"/>
              <a:t> are </a:t>
            </a:r>
            <a:r>
              <a:rPr lang="en-AU" altLang="zh-TW" dirty="0" smtClean="0">
                <a:solidFill>
                  <a:schemeClr val="accent2"/>
                </a:solidFill>
              </a:rPr>
              <a:t>VERY different</a:t>
            </a:r>
            <a:r>
              <a:rPr lang="en-AU" altLang="zh-TW" dirty="0" smtClean="0"/>
              <a:t> from those in imperative languages (</a:t>
            </a:r>
            <a:r>
              <a:rPr lang="en-AU" altLang="zh-TW" dirty="0" err="1" smtClean="0"/>
              <a:t>eg</a:t>
            </a:r>
            <a:r>
              <a:rPr lang="en-AU" altLang="zh-TW" dirty="0" smtClean="0"/>
              <a:t>. C)</a:t>
            </a:r>
          </a:p>
          <a:p>
            <a:pPr lvl="1" eaLnBrk="1" hangingPunct="1"/>
            <a:r>
              <a:rPr lang="en-AU" altLang="zh-TW" dirty="0" smtClean="0"/>
              <a:t>Variable are not assigned but instantiated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7557</TotalTime>
  <Words>4032</Words>
  <Application>Microsoft Office PowerPoint</Application>
  <PresentationFormat>On-screen Show (4:3)</PresentationFormat>
  <Paragraphs>590</Paragraphs>
  <Slides>52</Slides>
  <Notes>20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Edge</vt:lpstr>
      <vt:lpstr>COMP 205  Introduction to Prolog</vt:lpstr>
      <vt:lpstr>Outline</vt:lpstr>
      <vt:lpstr>What is Prolog?</vt:lpstr>
      <vt:lpstr>Prolog Programs</vt:lpstr>
      <vt:lpstr>Prolog Terms</vt:lpstr>
      <vt:lpstr>Prolog Terms</vt:lpstr>
      <vt:lpstr>Prolog Terms</vt:lpstr>
      <vt:lpstr>Prolog Terms</vt:lpstr>
      <vt:lpstr>Prolog Terms</vt:lpstr>
      <vt:lpstr>Prolog Terms</vt:lpstr>
      <vt:lpstr>Prolog Terms</vt:lpstr>
      <vt:lpstr>Prolog Programs</vt:lpstr>
      <vt:lpstr>Slide 13</vt:lpstr>
      <vt:lpstr>Prolog Facts and Rules</vt:lpstr>
      <vt:lpstr>Prolog Facts and Rules</vt:lpstr>
      <vt:lpstr>Prolog Facts and Rules</vt:lpstr>
      <vt:lpstr>Prolog Facts and Rules</vt:lpstr>
      <vt:lpstr>Prolog Facts and Rules</vt:lpstr>
      <vt:lpstr>Queries</vt:lpstr>
      <vt:lpstr>Queries - Examples</vt:lpstr>
      <vt:lpstr>Queries - Examples</vt:lpstr>
      <vt:lpstr>What is  SWI-Prolog?</vt:lpstr>
      <vt:lpstr>Launch SWI-Prolog</vt:lpstr>
      <vt:lpstr>Queries - Examples</vt:lpstr>
      <vt:lpstr>Queries - Examples</vt:lpstr>
      <vt:lpstr>Running Prolog</vt:lpstr>
      <vt:lpstr>Activity</vt:lpstr>
      <vt:lpstr>Activity</vt:lpstr>
      <vt:lpstr>Queries in Prolog</vt:lpstr>
      <vt:lpstr>Matching</vt:lpstr>
      <vt:lpstr>Matching</vt:lpstr>
      <vt:lpstr>General rules for matching two terms S and T</vt:lpstr>
      <vt:lpstr>Queries - Unification</vt:lpstr>
      <vt:lpstr>Queries – Unification Examples</vt:lpstr>
      <vt:lpstr>Geometric Example</vt:lpstr>
      <vt:lpstr>Slide 36</vt:lpstr>
      <vt:lpstr>Slide 37</vt:lpstr>
      <vt:lpstr>Activity</vt:lpstr>
      <vt:lpstr>Arithmetics</vt:lpstr>
      <vt:lpstr>Arithmetics</vt:lpstr>
      <vt:lpstr>Comparison Operators</vt:lpstr>
      <vt:lpstr>= and =:=</vt:lpstr>
      <vt:lpstr>Slide 43</vt:lpstr>
      <vt:lpstr>Activity: The Greatest Common Devisor </vt:lpstr>
      <vt:lpstr>Slide 45</vt:lpstr>
      <vt:lpstr>How does it work?</vt:lpstr>
      <vt:lpstr>Queries - Backtracking</vt:lpstr>
      <vt:lpstr>Queries – Backtracking Example</vt:lpstr>
      <vt:lpstr>Queries – Backtracking Example</vt:lpstr>
      <vt:lpstr>Queries – Backtracking Example</vt:lpstr>
      <vt:lpstr>Queries – Backtracking Example</vt:lpstr>
      <vt:lpstr>References</vt:lpstr>
    </vt:vector>
  </TitlesOfParts>
  <Company>cuhk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CSC3230 Tutorial 3 Introduction to Prolog</dc:title>
  <dc:creator>Chunbo Chu</dc:creator>
  <cp:lastModifiedBy>Chunbo Chu</cp:lastModifiedBy>
  <cp:revision>422</cp:revision>
  <dcterms:created xsi:type="dcterms:W3CDTF">2003-09-17T15:00:17Z</dcterms:created>
  <dcterms:modified xsi:type="dcterms:W3CDTF">2009-07-25T15:36:43Z</dcterms:modified>
</cp:coreProperties>
</file>