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47"/>
  </p:notesMasterIdLst>
  <p:handoutMasterIdLst>
    <p:handoutMasterId r:id="rId48"/>
  </p:handoutMasterIdLst>
  <p:sldIdLst>
    <p:sldId id="256" r:id="rId2"/>
    <p:sldId id="344" r:id="rId3"/>
    <p:sldId id="257" r:id="rId4"/>
    <p:sldId id="280" r:id="rId5"/>
    <p:sldId id="339" r:id="rId6"/>
    <p:sldId id="340" r:id="rId7"/>
    <p:sldId id="346" r:id="rId8"/>
    <p:sldId id="347" r:id="rId9"/>
    <p:sldId id="345" r:id="rId10"/>
    <p:sldId id="341" r:id="rId11"/>
    <p:sldId id="358" r:id="rId12"/>
    <p:sldId id="348" r:id="rId13"/>
    <p:sldId id="351" r:id="rId14"/>
    <p:sldId id="352" r:id="rId15"/>
    <p:sldId id="353" r:id="rId16"/>
    <p:sldId id="355" r:id="rId17"/>
    <p:sldId id="354" r:id="rId18"/>
    <p:sldId id="356" r:id="rId19"/>
    <p:sldId id="357"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9" r:id="rId33"/>
    <p:sldId id="380" r:id="rId34"/>
    <p:sldId id="381" r:id="rId35"/>
    <p:sldId id="382" r:id="rId36"/>
    <p:sldId id="383" r:id="rId37"/>
    <p:sldId id="371" r:id="rId38"/>
    <p:sldId id="372" r:id="rId39"/>
    <p:sldId id="373" r:id="rId40"/>
    <p:sldId id="374" r:id="rId41"/>
    <p:sldId id="384" r:id="rId42"/>
    <p:sldId id="375" r:id="rId43"/>
    <p:sldId id="376" r:id="rId44"/>
    <p:sldId id="377" r:id="rId45"/>
    <p:sldId id="378" r:id="rId46"/>
  </p:sldIdLst>
  <p:sldSz cx="9144000" cy="6858000" type="screen4x3"/>
  <p:notesSz cx="6873875" cy="9713913"/>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CC66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76914" autoAdjust="0"/>
  </p:normalViewPr>
  <p:slideViewPr>
    <p:cSldViewPr>
      <p:cViewPr varScale="1">
        <p:scale>
          <a:sx n="84" d="100"/>
          <a:sy n="84" d="100"/>
        </p:scale>
        <p:origin x="-7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64"/>
    </p:cViewPr>
  </p:sorterViewPr>
  <p:notesViewPr>
    <p:cSldViewPr>
      <p:cViewPr varScale="1">
        <p:scale>
          <a:sx n="61" d="100"/>
          <a:sy n="61" d="100"/>
        </p:scale>
        <p:origin x="-1608" y="-72"/>
      </p:cViewPr>
      <p:guideLst>
        <p:guide orient="horz" pos="3059"/>
        <p:guide pos="2165"/>
      </p:guideLst>
    </p:cSldViewPr>
  </p:notesViewPr>
  <p:gridSpacing cx="36868100" cy="3686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smtClean="0"/>
            </a:lvl1pPr>
          </a:lstStyle>
          <a:p>
            <a:pPr>
              <a:defRPr/>
            </a:pPr>
            <a:endParaRPr lang="en-US" altLang="zh-TW"/>
          </a:p>
        </p:txBody>
      </p:sp>
      <p:sp>
        <p:nvSpPr>
          <p:cNvPr id="94211" name="Rectangle 3"/>
          <p:cNvSpPr>
            <a:spLocks noGrp="1" noChangeArrowheads="1"/>
          </p:cNvSpPr>
          <p:nvPr>
            <p:ph type="dt" sz="quarter"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smtClean="0"/>
            </a:lvl1pPr>
          </a:lstStyle>
          <a:p>
            <a:pPr>
              <a:defRPr/>
            </a:pPr>
            <a:endParaRPr lang="en-US" altLang="zh-TW"/>
          </a:p>
        </p:txBody>
      </p:sp>
      <p:sp>
        <p:nvSpPr>
          <p:cNvPr id="94212" name="Rectangle 4"/>
          <p:cNvSpPr>
            <a:spLocks noGrp="1" noChangeArrowheads="1"/>
          </p:cNvSpPr>
          <p:nvPr>
            <p:ph type="ftr" sz="quarter" idx="2"/>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smtClean="0"/>
            </a:lvl1pPr>
          </a:lstStyle>
          <a:p>
            <a:pPr>
              <a:defRPr/>
            </a:pPr>
            <a:endParaRPr lang="en-US" altLang="zh-TW"/>
          </a:p>
        </p:txBody>
      </p:sp>
      <p:sp>
        <p:nvSpPr>
          <p:cNvPr id="94213" name="Rectangle 5"/>
          <p:cNvSpPr>
            <a:spLocks noGrp="1" noChangeArrowheads="1"/>
          </p:cNvSpPr>
          <p:nvPr>
            <p:ph type="sldNum" sz="quarter" idx="3"/>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smtClean="0"/>
            </a:lvl1pPr>
          </a:lstStyle>
          <a:p>
            <a:pPr>
              <a:defRPr/>
            </a:pPr>
            <a:fld id="{B134865C-349A-4CC3-9B6F-29078EEDA4AF}"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smtClean="0"/>
            </a:lvl1pPr>
          </a:lstStyle>
          <a:p>
            <a:pPr>
              <a:defRPr/>
            </a:pPr>
            <a:endParaRPr lang="en-US" altLang="zh-TW"/>
          </a:p>
        </p:txBody>
      </p:sp>
      <p:sp>
        <p:nvSpPr>
          <p:cNvPr id="87043" name="Rectangle 3"/>
          <p:cNvSpPr>
            <a:spLocks noGrp="1" noChangeArrowheads="1"/>
          </p:cNvSpPr>
          <p:nvPr>
            <p:ph type="dt"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smtClean="0"/>
            </a:lvl1pPr>
          </a:lstStyle>
          <a:p>
            <a:pPr>
              <a:defRPr/>
            </a:pPr>
            <a:endParaRPr lang="en-US" altLang="zh-TW"/>
          </a:p>
        </p:txBody>
      </p:sp>
      <p:sp>
        <p:nvSpPr>
          <p:cNvPr id="35844" name="Rectangle 4"/>
          <p:cNvSpPr>
            <a:spLocks noGrp="1" noRot="1" noChangeAspect="1" noChangeArrowheads="1" noTextEdit="1"/>
          </p:cNvSpPr>
          <p:nvPr>
            <p:ph type="sldImg" idx="2"/>
          </p:nvPr>
        </p:nvSpPr>
        <p:spPr bwMode="auto">
          <a:xfrm>
            <a:off x="1008063" y="728663"/>
            <a:ext cx="4857750" cy="3643312"/>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687388" y="4614863"/>
            <a:ext cx="5499100" cy="4370387"/>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87046" name="Rectangle 6"/>
          <p:cNvSpPr>
            <a:spLocks noGrp="1" noChangeArrowheads="1"/>
          </p:cNvSpPr>
          <p:nvPr>
            <p:ph type="ftr" sz="quarter" idx="4"/>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smtClean="0"/>
            </a:lvl1pPr>
          </a:lstStyle>
          <a:p>
            <a:pPr>
              <a:defRPr/>
            </a:pPr>
            <a:endParaRPr lang="en-US" altLang="zh-TW"/>
          </a:p>
        </p:txBody>
      </p:sp>
      <p:sp>
        <p:nvSpPr>
          <p:cNvPr id="87047" name="Rectangle 7"/>
          <p:cNvSpPr>
            <a:spLocks noGrp="1" noChangeArrowheads="1"/>
          </p:cNvSpPr>
          <p:nvPr>
            <p:ph type="sldNum" sz="quarter" idx="5"/>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smtClean="0"/>
            </a:lvl1pPr>
          </a:lstStyle>
          <a:p>
            <a:pPr>
              <a:defRPr/>
            </a:pPr>
            <a:fld id="{AE40D2EF-AB04-44E6-AF1F-5F8D1F51EF7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DDA1075-29E7-4128-A5F5-F155BE19B5AC}" type="slidenum">
              <a:rPr lang="en-US" altLang="zh-TW"/>
              <a:pPr/>
              <a:t>1</a:t>
            </a:fld>
            <a:endParaRPr lang="en-US" altLang="zh-TW"/>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B46261B-072B-43D2-A721-E316816F1857}" type="slidenum">
              <a:rPr lang="en-US" altLang="zh-TW"/>
              <a:pPr/>
              <a:t>35</a:t>
            </a:fld>
            <a:endParaRPr lang="en-US" altLang="zh-TW"/>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78CD0FF-6DE0-4884-B199-E621E39F67F0}" type="slidenum">
              <a:rPr lang="en-US" altLang="zh-TW"/>
              <a:pPr/>
              <a:t>36</a:t>
            </a:fld>
            <a:endParaRPr lang="en-US" altLang="zh-TW"/>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C4C4BEC-0B52-4BFB-A72E-A1D16CF68DDE}" type="slidenum">
              <a:rPr lang="en-US" altLang="zh-TW"/>
              <a:pPr/>
              <a:t>3</a:t>
            </a:fld>
            <a:endParaRPr lang="en-US" altLang="zh-TW"/>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9BB0A4F-B866-4F19-A3B4-AC246DF7F410}" type="slidenum">
              <a:rPr lang="en-US" altLang="zh-TW"/>
              <a:pPr/>
              <a:t>4</a:t>
            </a:fld>
            <a:endParaRPr lang="en-US" altLang="zh-TW"/>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tLang="zh-CN" dirty="0" smtClean="0"/>
              <a:t>The data objects of Prolog are terms. A term is either a constant, a variable, or a compound term.</a:t>
            </a:r>
          </a:p>
          <a:p>
            <a:pPr eaLnBrk="1" hangingPunct="1"/>
            <a:r>
              <a:rPr lang="en-US" altLang="zh-CN" dirty="0" smtClean="0"/>
              <a:t>Prolog does not employ data types in the way common programming languages usually do. We may rather speak about Prolog lexical elements instead of data types.</a:t>
            </a:r>
          </a:p>
          <a:p>
            <a:pPr eaLnBrk="1" hangingPunct="1"/>
            <a:endParaRPr lang="en-US" altLang="zh-CN" dirty="0" smtClean="0"/>
          </a:p>
          <a:p>
            <a:pPr eaLnBrk="1" hangingPunct="1"/>
            <a:endParaRPr lang="en-US" altLang="zh-CN"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6</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10</a:t>
            </a:fld>
            <a:endParaRPr lang="en-US"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14</a:t>
            </a:fld>
            <a:endParaRPr lang="en-US"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26</a:t>
            </a:fld>
            <a:endParaRPr lang="en-US"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12EBFF5-B1D4-4A6D-BEBA-D3E2A159D523}" type="slidenum">
              <a:rPr lang="en-US" altLang="zh-TW"/>
              <a:pPr/>
              <a:t>33</a:t>
            </a:fld>
            <a:endParaRPr lang="en-US" altLang="zh-TW"/>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E619F6F-F322-45AD-B624-9BA43C53ED86}" type="slidenum">
              <a:rPr lang="en-US" altLang="zh-TW"/>
              <a:pPr/>
              <a:t>34</a:t>
            </a:fld>
            <a:endParaRPr lang="en-US" altLang="zh-TW"/>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209922" name="Rectangle 2"/>
          <p:cNvSpPr>
            <a:spLocks noGrp="1" noChangeArrowheads="1"/>
          </p:cNvSpPr>
          <p:nvPr>
            <p:ph type="ctrTitle"/>
          </p:nvPr>
        </p:nvSpPr>
        <p:spPr>
          <a:xfrm>
            <a:off x="914400" y="1524000"/>
            <a:ext cx="7623175" cy="1752600"/>
          </a:xfrm>
        </p:spPr>
        <p:txBody>
          <a:bodyPr/>
          <a:lstStyle>
            <a:lvl1pPr>
              <a:defRPr sz="5000"/>
            </a:lvl1pPr>
          </a:lstStyle>
          <a:p>
            <a:r>
              <a:rPr lang="en-US" altLang="zh-TW"/>
              <a:t>Click to edit Master title style</a:t>
            </a:r>
          </a:p>
        </p:txBody>
      </p:sp>
      <p:sp>
        <p:nvSpPr>
          <p:cNvPr id="2099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zh-TW"/>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zh-TW"/>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zh-TW"/>
          </a:p>
        </p:txBody>
      </p:sp>
      <p:sp>
        <p:nvSpPr>
          <p:cNvPr id="8" name="Rectangle 6"/>
          <p:cNvSpPr>
            <a:spLocks noGrp="1" noChangeArrowheads="1"/>
          </p:cNvSpPr>
          <p:nvPr>
            <p:ph type="sldNum" sz="quarter" idx="12"/>
          </p:nvPr>
        </p:nvSpPr>
        <p:spPr/>
        <p:txBody>
          <a:bodyPr/>
          <a:lstStyle>
            <a:lvl1pPr>
              <a:defRPr smtClean="0"/>
            </a:lvl1pPr>
          </a:lstStyle>
          <a:p>
            <a:pPr>
              <a:defRPr/>
            </a:pPr>
            <a:fld id="{5FD1F0F6-64F7-402F-A83D-AD7B0258E900}" type="slidenum">
              <a:rPr lang="en-US" altLang="zh-TW"/>
              <a:pPr>
                <a:defRPr/>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E955E0A-DD85-42C2-BAF0-8D959BDF57FD}"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7813"/>
            <a:ext cx="2057400" cy="5853112"/>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7813"/>
            <a:ext cx="6019800" cy="585311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CD36276-454A-450A-AF5A-BE6263EF3E5A}"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標題及文字在物件之上">
    <p:spTree>
      <p:nvGrpSpPr>
        <p:cNvPr id="1" name=""/>
        <p:cNvGrpSpPr/>
        <p:nvPr/>
      </p:nvGrpSpPr>
      <p:grpSpPr>
        <a:xfrm>
          <a:off x="0" y="0"/>
          <a:ext cx="0" cy="0"/>
          <a:chOff x="0" y="0"/>
          <a:chExt cx="0" cy="0"/>
        </a:xfrm>
      </p:grpSpPr>
      <p:sp>
        <p:nvSpPr>
          <p:cNvPr id="2" name="標題 1"/>
          <p:cNvSpPr>
            <a:spLocks noGrp="1"/>
          </p:cNvSpPr>
          <p:nvPr>
            <p:ph type="title"/>
          </p:nvPr>
        </p:nvSpPr>
        <p:spPr>
          <a:xfrm>
            <a:off x="457200" y="277813"/>
            <a:ext cx="8229600" cy="1139825"/>
          </a:xfrm>
        </p:spPr>
        <p:txBody>
          <a:bodyPr/>
          <a:lstStyle/>
          <a:p>
            <a:r>
              <a:rPr lang="zh-TW" altLang="en-US" smtClean="0"/>
              <a:t>按一下以編輯母片標題樣式</a:t>
            </a:r>
            <a:endParaRPr lang="en-US"/>
          </a:p>
        </p:txBody>
      </p:sp>
      <p:sp>
        <p:nvSpPr>
          <p:cNvPr id="3" name="文字版面配置區 2"/>
          <p:cNvSpPr>
            <a:spLocks noGrp="1"/>
          </p:cNvSpPr>
          <p:nvPr>
            <p:ph type="body" sz="half" idx="1"/>
          </p:nvPr>
        </p:nvSpPr>
        <p:spPr>
          <a:xfrm>
            <a:off x="457200" y="1600200"/>
            <a:ext cx="8229600" cy="21891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57200" y="3941763"/>
            <a:ext cx="8229600" cy="21891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3D91EDDD-A6A2-4425-9B20-78EBB82DFA55}"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3C0D8C3-68EB-4D4A-800C-F9706D56B3F3}" type="slidenum">
              <a:rPr lang="en-US" altLang="zh-TW"/>
              <a:pPr>
                <a:defRPr/>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64CEEF9-8250-40AF-AEE1-D8BA931E6A6B}"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2D2CF428-0D01-42C8-87E7-9597F6296D7B}"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097E404C-5FB6-432F-8312-9FACBA3D8133}"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58EA6D7-2C7F-4276-9CE8-08BF715C9097}"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72B8F2F2-F5FD-468C-8CF0-1F0DB98F5DD6}"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24DA25B1-2E18-46CB-B2C0-2D504A4320B7}"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36429EDA-9CB7-4500-9C31-6B812EE57203}"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089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smtClean="0">
                <a:latin typeface="+mj-lt"/>
              </a:defRPr>
            </a:lvl1pPr>
          </a:lstStyle>
          <a:p>
            <a:pPr>
              <a:defRPr/>
            </a:pPr>
            <a:endParaRPr lang="en-US" altLang="zh-TW"/>
          </a:p>
        </p:txBody>
      </p:sp>
      <p:sp>
        <p:nvSpPr>
          <p:cNvPr id="2089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smtClean="0">
                <a:latin typeface="+mj-lt"/>
              </a:defRPr>
            </a:lvl1pPr>
          </a:lstStyle>
          <a:p>
            <a:pPr>
              <a:defRPr/>
            </a:pPr>
            <a:endParaRPr lang="en-US" altLang="zh-TW"/>
          </a:p>
        </p:txBody>
      </p:sp>
      <p:sp>
        <p:nvSpPr>
          <p:cNvPr id="2089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smtClean="0">
                <a:latin typeface="+mj-lt"/>
              </a:defRPr>
            </a:lvl1pPr>
          </a:lstStyle>
          <a:p>
            <a:pPr>
              <a:defRPr/>
            </a:pPr>
            <a:fld id="{5195694F-05D8-4968-864B-962F7F94301A}" type="slidenum">
              <a:rPr lang="en-US" altLang="zh-TW"/>
              <a:pPr>
                <a:defRPr/>
              </a:pPr>
              <a:t>‹#›</a:t>
            </a:fld>
            <a:endParaRPr lang="en-US" altLang="zh-TW"/>
          </a:p>
        </p:txBody>
      </p:sp>
      <p:sp>
        <p:nvSpPr>
          <p:cNvPr id="2089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2089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2pPr>
      <a:lvl3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3pPr>
      <a:lvl4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4pPr>
      <a:lvl5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5pPr>
      <a:lvl6pPr marL="457200" algn="l" rtl="0" fontAlgn="base">
        <a:spcBef>
          <a:spcPct val="0"/>
        </a:spcBef>
        <a:spcAft>
          <a:spcPct val="0"/>
        </a:spcAft>
        <a:defRPr kumimoji="1" sz="4200">
          <a:solidFill>
            <a:schemeClr val="tx2"/>
          </a:solidFill>
          <a:latin typeface="Garamond" pitchFamily="18" charset="0"/>
          <a:ea typeface="新細明體" pitchFamily="18" charset="-120"/>
        </a:defRPr>
      </a:lvl6pPr>
      <a:lvl7pPr marL="914400" algn="l" rtl="0" fontAlgn="base">
        <a:spcBef>
          <a:spcPct val="0"/>
        </a:spcBef>
        <a:spcAft>
          <a:spcPct val="0"/>
        </a:spcAft>
        <a:defRPr kumimoji="1" sz="4200">
          <a:solidFill>
            <a:schemeClr val="tx2"/>
          </a:solidFill>
          <a:latin typeface="Garamond" pitchFamily="18" charset="0"/>
          <a:ea typeface="新細明體" pitchFamily="18" charset="-120"/>
        </a:defRPr>
      </a:lvl7pPr>
      <a:lvl8pPr marL="1371600" algn="l" rtl="0" fontAlgn="base">
        <a:spcBef>
          <a:spcPct val="0"/>
        </a:spcBef>
        <a:spcAft>
          <a:spcPct val="0"/>
        </a:spcAft>
        <a:defRPr kumimoji="1" sz="4200">
          <a:solidFill>
            <a:schemeClr val="tx2"/>
          </a:solidFill>
          <a:latin typeface="Garamond" pitchFamily="18" charset="0"/>
          <a:ea typeface="新細明體" pitchFamily="18" charset="-120"/>
        </a:defRPr>
      </a:lvl8pPr>
      <a:lvl9pPr marL="1828800" algn="l" rtl="0" fontAlgn="base">
        <a:spcBef>
          <a:spcPct val="0"/>
        </a:spcBef>
        <a:spcAft>
          <a:spcPct val="0"/>
        </a:spcAft>
        <a:defRPr kumimoji="1" sz="4200">
          <a:solidFill>
            <a:schemeClr val="tx2"/>
          </a:solidFill>
          <a:latin typeface="Garamond" pitchFamily="18" charset="0"/>
          <a:ea typeface="新細明體" pitchFamily="18"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C4F8B02A-B1F5-4FA8-91A9-1BCB4A36807B}" type="slidenum">
              <a:rPr lang="en-US" altLang="zh-TW"/>
              <a:pPr>
                <a:defRPr/>
              </a:pPr>
              <a:t>1</a:t>
            </a:fld>
            <a:endParaRPr lang="en-US" altLang="zh-TW"/>
          </a:p>
        </p:txBody>
      </p:sp>
      <p:sp>
        <p:nvSpPr>
          <p:cNvPr id="3075" name="Rectangle 2"/>
          <p:cNvSpPr>
            <a:spLocks noGrp="1" noChangeArrowheads="1"/>
          </p:cNvSpPr>
          <p:nvPr>
            <p:ph type="ctrTitle"/>
          </p:nvPr>
        </p:nvSpPr>
        <p:spPr/>
        <p:txBody>
          <a:bodyPr/>
          <a:lstStyle/>
          <a:p>
            <a:pPr eaLnBrk="1" hangingPunct="1"/>
            <a:r>
              <a:rPr lang="en-US" altLang="zh-TW" sz="3600" dirty="0" smtClean="0">
                <a:latin typeface="Verdana" pitchFamily="34" charset="0"/>
              </a:rPr>
              <a:t>COMP 205</a:t>
            </a:r>
            <a:r>
              <a:rPr lang="en-US" altLang="zh-CN" sz="3600" dirty="0" smtClean="0">
                <a:latin typeface="Verdana" pitchFamily="34" charset="0"/>
              </a:rPr>
              <a:t/>
            </a:r>
            <a:br>
              <a:rPr lang="en-US" altLang="zh-CN" sz="3600" dirty="0" smtClean="0">
                <a:latin typeface="Verdana" pitchFamily="34" charset="0"/>
              </a:rPr>
            </a:br>
            <a:r>
              <a:rPr lang="en-US" altLang="zh-CN" sz="3600" dirty="0" smtClean="0">
                <a:latin typeface="Verdana" pitchFamily="34" charset="0"/>
              </a:rPr>
              <a:t/>
            </a:r>
            <a:br>
              <a:rPr lang="en-US" altLang="zh-CN" sz="3600" dirty="0" smtClean="0">
                <a:latin typeface="Verdana" pitchFamily="34" charset="0"/>
              </a:rPr>
            </a:br>
            <a:r>
              <a:rPr lang="en-US" altLang="zh-TW" sz="3600" dirty="0" smtClean="0">
                <a:latin typeface="Verdana" pitchFamily="34" charset="0"/>
              </a:rPr>
              <a:t>Introduction to Prolog</a:t>
            </a:r>
          </a:p>
        </p:txBody>
      </p:sp>
      <p:sp>
        <p:nvSpPr>
          <p:cNvPr id="3076" name="Rectangle 3"/>
          <p:cNvSpPr>
            <a:spLocks noGrp="1" noChangeArrowheads="1"/>
          </p:cNvSpPr>
          <p:nvPr>
            <p:ph type="subTitle" idx="1"/>
          </p:nvPr>
        </p:nvSpPr>
        <p:spPr/>
        <p:txBody>
          <a:bodyPr/>
          <a:lstStyle/>
          <a:p>
            <a:pPr eaLnBrk="1" hangingPunct="1">
              <a:lnSpc>
                <a:spcPct val="80000"/>
              </a:lnSpc>
            </a:pPr>
            <a:r>
              <a:rPr lang="en-US" altLang="zh-CN" sz="1900" dirty="0" smtClean="0"/>
              <a:t>Dr. </a:t>
            </a:r>
            <a:r>
              <a:rPr lang="en-US" altLang="zh-CN" sz="1900" dirty="0" err="1" smtClean="0"/>
              <a:t>Chunbo</a:t>
            </a:r>
            <a:r>
              <a:rPr lang="en-US" altLang="zh-CN" sz="1900" dirty="0" smtClean="0"/>
              <a:t> Chu</a:t>
            </a:r>
          </a:p>
          <a:p>
            <a:pPr eaLnBrk="1" hangingPunct="1">
              <a:lnSpc>
                <a:spcPct val="80000"/>
              </a:lnSpc>
            </a:pPr>
            <a:r>
              <a:rPr lang="en-US" altLang="zh-CN" sz="1900" dirty="0" smtClean="0"/>
              <a:t>Week 14</a:t>
            </a:r>
          </a:p>
          <a:p>
            <a:pPr eaLnBrk="1" hangingPunct="1">
              <a:lnSpc>
                <a:spcPct val="80000"/>
              </a:lnSpc>
            </a:pPr>
            <a:endParaRPr lang="en-US" altLang="zh-CN" sz="1900" dirty="0" smtClean="0"/>
          </a:p>
          <a:p>
            <a:pPr eaLnBrk="1" hangingPunct="1">
              <a:lnSpc>
                <a:spcPct val="80000"/>
              </a:lnSpc>
            </a:pPr>
            <a:endParaRPr lang="en-US" altLang="zh-CN" sz="1900" dirty="0" smtClean="0"/>
          </a:p>
          <a:p>
            <a:pPr eaLnBrk="1" hangingPunct="1">
              <a:lnSpc>
                <a:spcPct val="80000"/>
              </a:lnSpc>
            </a:pPr>
            <a:endParaRPr lang="en-US" altLang="zh-CN" sz="19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66837"/>
            <a:ext cx="8229600" cy="4530725"/>
          </a:xfrm>
        </p:spPr>
        <p:txBody>
          <a:bodyPr/>
          <a:lstStyle/>
          <a:p>
            <a:r>
              <a:rPr lang="en-US" sz="2000" dirty="0" smtClean="0">
                <a:latin typeface="Courier New" pitchFamily="49" charset="0"/>
                <a:cs typeface="Courier New" pitchFamily="49" charset="0"/>
              </a:rPr>
              <a:t>?- append( [</a:t>
            </a:r>
            <a:r>
              <a:rPr lang="en-US" sz="2000" dirty="0" err="1" smtClean="0">
                <a:latin typeface="Courier New" pitchFamily="49" charset="0"/>
                <a:cs typeface="Courier New" pitchFamily="49" charset="0"/>
              </a:rPr>
              <a:t>a,b,c</a:t>
            </a:r>
            <a:r>
              <a:rPr lang="en-US" sz="2000" dirty="0" smtClean="0">
                <a:latin typeface="Courier New" pitchFamily="49" charset="0"/>
                <a:cs typeface="Courier New" pitchFamily="49" charset="0"/>
              </a:rPr>
              <a:t>], [1,2,3], L).</a:t>
            </a:r>
          </a:p>
          <a:p>
            <a:r>
              <a:rPr lang="en-US" sz="2000" dirty="0" smtClean="0">
                <a:latin typeface="Courier New" pitchFamily="49" charset="0"/>
                <a:cs typeface="Courier New" pitchFamily="49" charset="0"/>
              </a:rPr>
              <a:t>L = [a,b,c,1,2,3]</a:t>
            </a:r>
          </a:p>
          <a:p>
            <a:r>
              <a:rPr lang="en-US" sz="2000" dirty="0" smtClean="0">
                <a:latin typeface="Courier New" pitchFamily="49" charset="0"/>
                <a:cs typeface="Courier New" pitchFamily="49" charset="0"/>
              </a:rPr>
              <a:t>?- append( L1, L2, [</a:t>
            </a:r>
            <a:r>
              <a:rPr lang="en-US" sz="2000" dirty="0" err="1" smtClean="0">
                <a:latin typeface="Courier New" pitchFamily="49" charset="0"/>
                <a:cs typeface="Courier New" pitchFamily="49" charset="0"/>
              </a:rPr>
              <a:t>a,b,c</a:t>
            </a:r>
            <a:r>
              <a:rPr lang="en-US" sz="2000" dirty="0" smtClean="0">
                <a:latin typeface="Courier New" pitchFamily="49" charset="0"/>
                <a:cs typeface="Courier New" pitchFamily="49" charset="0"/>
              </a:rPr>
              <a:t>] ).</a:t>
            </a:r>
          </a:p>
          <a:p>
            <a:r>
              <a:rPr lang="en-US" sz="2000" dirty="0" smtClean="0">
                <a:latin typeface="Courier New" pitchFamily="49" charset="0"/>
                <a:cs typeface="Courier New" pitchFamily="49" charset="0"/>
              </a:rPr>
              <a:t>L1 = []</a:t>
            </a:r>
          </a:p>
          <a:p>
            <a:r>
              <a:rPr lang="en-US" sz="2000" dirty="0" smtClean="0">
                <a:latin typeface="Courier New" pitchFamily="49" charset="0"/>
                <a:cs typeface="Courier New" pitchFamily="49" charset="0"/>
              </a:rPr>
              <a:t>L2 = [</a:t>
            </a:r>
            <a:r>
              <a:rPr lang="en-US" sz="2000" dirty="0" err="1" smtClean="0">
                <a:latin typeface="Courier New" pitchFamily="49" charset="0"/>
                <a:cs typeface="Courier New" pitchFamily="49" charset="0"/>
              </a:rPr>
              <a:t>a,b,c</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L1 = [a]</a:t>
            </a:r>
          </a:p>
          <a:p>
            <a:r>
              <a:rPr lang="en-US" sz="2000" dirty="0" smtClean="0">
                <a:latin typeface="Courier New" pitchFamily="49" charset="0"/>
                <a:cs typeface="Courier New" pitchFamily="49" charset="0"/>
              </a:rPr>
              <a:t>L2 = [</a:t>
            </a:r>
            <a:r>
              <a:rPr lang="en-US" sz="2000" dirty="0" err="1" smtClean="0">
                <a:latin typeface="Courier New" pitchFamily="49" charset="0"/>
                <a:cs typeface="Courier New" pitchFamily="49" charset="0"/>
              </a:rPr>
              <a:t>b,c</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L1 = [</a:t>
            </a:r>
            <a:r>
              <a:rPr lang="en-US" sz="2000" dirty="0" err="1" smtClean="0">
                <a:latin typeface="Courier New" pitchFamily="49" charset="0"/>
                <a:cs typeface="Courier New" pitchFamily="49" charset="0"/>
              </a:rPr>
              <a:t>a,b</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L2 = [c];</a:t>
            </a:r>
          </a:p>
          <a:p>
            <a:r>
              <a:rPr lang="en-US" sz="2000" dirty="0" smtClean="0">
                <a:latin typeface="Courier New" pitchFamily="49" charset="0"/>
                <a:cs typeface="Courier New" pitchFamily="49" charset="0"/>
              </a:rPr>
              <a:t>L1 = [</a:t>
            </a:r>
            <a:r>
              <a:rPr lang="en-US" sz="2000" dirty="0" err="1" smtClean="0">
                <a:latin typeface="Courier New" pitchFamily="49" charset="0"/>
                <a:cs typeface="Courier New" pitchFamily="49" charset="0"/>
              </a:rPr>
              <a:t>a,b,c</a:t>
            </a:r>
            <a:r>
              <a:rPr lang="en-US" sz="2000" dirty="0" smtClean="0">
                <a:latin typeface="Courier New" pitchFamily="49" charset="0"/>
                <a:cs typeface="Courier New" pitchFamily="49" charset="0"/>
              </a:rPr>
              <a:t>]</a:t>
            </a:r>
          </a:p>
          <a:p>
            <a:r>
              <a:rPr lang="en-US" sz="2000" dirty="0" smtClean="0">
                <a:latin typeface="Courier New" pitchFamily="49" charset="0"/>
                <a:cs typeface="Courier New" pitchFamily="49" charset="0"/>
              </a:rPr>
              <a:t>L2 = [];</a:t>
            </a:r>
          </a:p>
          <a:p>
            <a:r>
              <a:rPr lang="en-US" sz="2000" dirty="0" smtClean="0">
                <a:latin typeface="Courier New" pitchFamily="49" charset="0"/>
                <a:cs typeface="Courier New" pitchFamily="49" charset="0"/>
              </a:rPr>
              <a:t>false</a:t>
            </a:r>
            <a:endParaRPr lang="en-US" sz="20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10</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482544" y="1165194"/>
            <a:ext cx="8229600" cy="4530725"/>
          </a:xfrm>
        </p:spPr>
        <p:txBody>
          <a:bodyPr/>
          <a:lstStyle/>
          <a:p>
            <a:r>
              <a:rPr lang="en-US" sz="2600" dirty="0" smtClean="0"/>
              <a:t>Given [1,2,3,4,5,6,7], find the </a:t>
            </a:r>
            <a:r>
              <a:rPr lang="en-US" sz="2600" dirty="0" err="1" smtClean="0"/>
              <a:t>sublist</a:t>
            </a:r>
            <a:r>
              <a:rPr lang="en-US" sz="2600" dirty="0" smtClean="0"/>
              <a:t> before 4, and the </a:t>
            </a:r>
            <a:r>
              <a:rPr lang="en-US" sz="2600" dirty="0" err="1" smtClean="0"/>
              <a:t>sublist</a:t>
            </a:r>
            <a:r>
              <a:rPr lang="en-US" sz="2600" dirty="0" smtClean="0"/>
              <a:t> after 4.</a:t>
            </a:r>
          </a:p>
          <a:p>
            <a:r>
              <a:rPr lang="en-US" sz="2400" dirty="0" smtClean="0">
                <a:latin typeface="Courier New" pitchFamily="49" charset="0"/>
                <a:cs typeface="Courier New" pitchFamily="49" charset="0"/>
              </a:rPr>
              <a:t>?- append( Before, [4|After], [1,2,3,4,5,6,7]).</a:t>
            </a:r>
          </a:p>
          <a:p>
            <a:r>
              <a:rPr lang="en-US" sz="2400" dirty="0" smtClean="0">
                <a:latin typeface="Courier New" pitchFamily="49" charset="0"/>
                <a:cs typeface="Courier New" pitchFamily="49" charset="0"/>
              </a:rPr>
              <a:t>Before = [1,2,3]</a:t>
            </a:r>
          </a:p>
          <a:p>
            <a:r>
              <a:rPr lang="en-US" sz="2400" dirty="0" smtClean="0">
                <a:latin typeface="Courier New" pitchFamily="49" charset="0"/>
                <a:cs typeface="Courier New" pitchFamily="49" charset="0"/>
              </a:rPr>
              <a:t>After = [5,6,7]</a:t>
            </a:r>
          </a:p>
          <a:p>
            <a:r>
              <a:rPr lang="en-US" sz="2600" dirty="0" smtClean="0"/>
              <a:t>Find the immediate predecessor and successor of 4.</a:t>
            </a:r>
          </a:p>
          <a:p>
            <a:r>
              <a:rPr lang="en-US" sz="2400" dirty="0" smtClean="0">
                <a:latin typeface="Courier New" pitchFamily="49" charset="0"/>
                <a:cs typeface="Courier New" pitchFamily="49" charset="0"/>
              </a:rPr>
              <a:t>append(_, [</a:t>
            </a:r>
            <a:r>
              <a:rPr lang="en-US" sz="2400" dirty="0" err="1" smtClean="0">
                <a:latin typeface="Courier New" pitchFamily="49" charset="0"/>
                <a:cs typeface="Courier New" pitchFamily="49" charset="0"/>
              </a:rPr>
              <a:t>Pred</a:t>
            </a:r>
            <a:r>
              <a:rPr lang="en-US" sz="2400" dirty="0" smtClean="0">
                <a:latin typeface="Courier New" pitchFamily="49" charset="0"/>
                <a:cs typeface="Courier New" pitchFamily="49" charset="0"/>
              </a:rPr>
              <a:t>, 4, </a:t>
            </a:r>
            <a:r>
              <a:rPr lang="en-US" sz="2400" dirty="0" err="1" smtClean="0">
                <a:latin typeface="Courier New" pitchFamily="49" charset="0"/>
                <a:cs typeface="Courier New" pitchFamily="49" charset="0"/>
              </a:rPr>
              <a:t>Succ</a:t>
            </a:r>
            <a:r>
              <a:rPr lang="en-US" sz="2400" dirty="0" smtClean="0">
                <a:latin typeface="Courier New" pitchFamily="49" charset="0"/>
                <a:cs typeface="Courier New" pitchFamily="49" charset="0"/>
              </a:rPr>
              <a:t> |_], [1,2,3,4,5,6,7]).</a:t>
            </a:r>
          </a:p>
          <a:p>
            <a:r>
              <a:rPr lang="en-US" sz="2400" dirty="0" err="1" smtClean="0">
                <a:latin typeface="Courier New" pitchFamily="49" charset="0"/>
                <a:cs typeface="Courier New" pitchFamily="49" charset="0"/>
              </a:rPr>
              <a:t>Pred</a:t>
            </a:r>
            <a:r>
              <a:rPr lang="en-US" sz="2400" dirty="0" smtClean="0">
                <a:latin typeface="Courier New" pitchFamily="49" charset="0"/>
                <a:cs typeface="Courier New" pitchFamily="49" charset="0"/>
              </a:rPr>
              <a:t> = 3</a:t>
            </a:r>
          </a:p>
          <a:p>
            <a:r>
              <a:rPr lang="en-US" sz="2400" dirty="0" err="1" smtClean="0">
                <a:latin typeface="Courier New" pitchFamily="49" charset="0"/>
                <a:cs typeface="Courier New" pitchFamily="49" charset="0"/>
              </a:rPr>
              <a:t>Succ</a:t>
            </a:r>
            <a:r>
              <a:rPr lang="en-US" sz="2400" dirty="0" smtClean="0">
                <a:latin typeface="Courier New" pitchFamily="49" charset="0"/>
                <a:cs typeface="Courier New" pitchFamily="49" charset="0"/>
              </a:rPr>
              <a:t> = 5</a:t>
            </a:r>
            <a:endParaRPr lang="en-US" sz="24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11</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Redefining member using </a:t>
            </a:r>
            <a:r>
              <a:rPr lang="en-US" dirty="0" err="1" smtClean="0"/>
              <a:t>conc</a:t>
            </a:r>
            <a:r>
              <a:rPr lang="en-US" dirty="0" smtClean="0"/>
              <a:t>:</a:t>
            </a:r>
          </a:p>
          <a:p>
            <a:pPr>
              <a:buNone/>
            </a:pPr>
            <a:r>
              <a:rPr lang="en-US" sz="2400" dirty="0" smtClean="0">
                <a:latin typeface="Courier New" pitchFamily="49" charset="0"/>
                <a:cs typeface="Courier New" pitchFamily="49" charset="0"/>
              </a:rPr>
              <a:t>	member1(X, L) :- append(_, [X|_], L).</a:t>
            </a:r>
          </a:p>
          <a:p>
            <a:r>
              <a:rPr lang="en-US" dirty="0" smtClean="0"/>
              <a:t>Permutations</a:t>
            </a:r>
          </a:p>
          <a:p>
            <a:r>
              <a:rPr lang="en-US" sz="2400" dirty="0" smtClean="0">
                <a:latin typeface="Courier New" pitchFamily="49" charset="0"/>
                <a:cs typeface="Courier New" pitchFamily="49" charset="0"/>
              </a:rPr>
              <a:t>?-permutation( [</a:t>
            </a:r>
            <a:r>
              <a:rPr lang="en-US" sz="2400" dirty="0" err="1" smtClean="0">
                <a:latin typeface="Courier New" pitchFamily="49" charset="0"/>
                <a:cs typeface="Courier New" pitchFamily="49" charset="0"/>
              </a:rPr>
              <a:t>a,b,c</a:t>
            </a:r>
            <a:r>
              <a:rPr lang="en-US" sz="2400" dirty="0" smtClean="0">
                <a:latin typeface="Courier New" pitchFamily="49" charset="0"/>
                <a:cs typeface="Courier New" pitchFamily="49" charset="0"/>
              </a:rPr>
              <a:t>], P).</a:t>
            </a:r>
          </a:p>
          <a:p>
            <a:r>
              <a:rPr lang="en-US" sz="2400" dirty="0" smtClean="0">
                <a:latin typeface="Courier New" pitchFamily="49" charset="0"/>
                <a:cs typeface="Courier New" pitchFamily="49" charset="0"/>
              </a:rPr>
              <a:t>P = [</a:t>
            </a:r>
            <a:r>
              <a:rPr lang="en-US" sz="2400" dirty="0" err="1" smtClean="0">
                <a:latin typeface="Courier New" pitchFamily="49" charset="0"/>
                <a:cs typeface="Courier New" pitchFamily="49" charset="0"/>
              </a:rPr>
              <a:t>a,b,c</a:t>
            </a:r>
            <a:r>
              <a:rPr lang="en-US" sz="2400" dirty="0" smtClean="0">
                <a:latin typeface="Courier New" pitchFamily="49" charset="0"/>
                <a:cs typeface="Courier New" pitchFamily="49" charset="0"/>
              </a:rPr>
              <a:t>];</a:t>
            </a:r>
          </a:p>
          <a:p>
            <a:r>
              <a:rPr lang="en-US" sz="2400" dirty="0" smtClean="0">
                <a:latin typeface="Courier New" pitchFamily="49" charset="0"/>
                <a:cs typeface="Courier New" pitchFamily="49" charset="0"/>
              </a:rPr>
              <a:t>P = [</a:t>
            </a:r>
            <a:r>
              <a:rPr lang="en-US" sz="2400" dirty="0" err="1" smtClean="0">
                <a:latin typeface="Courier New" pitchFamily="49" charset="0"/>
                <a:cs typeface="Courier New" pitchFamily="49" charset="0"/>
              </a:rPr>
              <a:t>a,c,b</a:t>
            </a:r>
            <a:r>
              <a:rPr lang="en-US" sz="2400" dirty="0" smtClean="0">
                <a:latin typeface="Courier New" pitchFamily="49" charset="0"/>
                <a:cs typeface="Courier New" pitchFamily="49" charset="0"/>
              </a:rPr>
              <a:t>];</a:t>
            </a:r>
          </a:p>
          <a:p>
            <a:r>
              <a:rPr lang="en-US" sz="2400" dirty="0" smtClean="0">
                <a:latin typeface="Courier New" pitchFamily="49" charset="0"/>
                <a:cs typeface="Courier New" pitchFamily="49" charset="0"/>
              </a:rPr>
              <a:t>P = [</a:t>
            </a:r>
            <a:r>
              <a:rPr lang="en-US" sz="2400" dirty="0" err="1" smtClean="0">
                <a:latin typeface="Courier New" pitchFamily="49" charset="0"/>
                <a:cs typeface="Courier New" pitchFamily="49" charset="0"/>
              </a:rPr>
              <a:t>b,a,c</a:t>
            </a:r>
            <a:r>
              <a:rPr lang="en-US" sz="2400" dirty="0" smtClean="0">
                <a:latin typeface="Courier New" pitchFamily="49" charset="0"/>
                <a:cs typeface="Courier New" pitchFamily="49" charset="0"/>
              </a:rPr>
              <a:t>];</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12</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Length</a:t>
            </a:r>
            <a:endParaRPr lang="en-US" dirty="0"/>
          </a:p>
        </p:txBody>
      </p:sp>
      <p:sp>
        <p:nvSpPr>
          <p:cNvPr id="3" name="Content Placeholder 2"/>
          <p:cNvSpPr>
            <a:spLocks noGrp="1"/>
          </p:cNvSpPr>
          <p:nvPr>
            <p:ph idx="1"/>
          </p:nvPr>
        </p:nvSpPr>
        <p:spPr/>
        <p:txBody>
          <a:bodyPr/>
          <a:lstStyle/>
          <a:p>
            <a:r>
              <a:rPr lang="en-US" dirty="0" smtClean="0"/>
              <a:t>The length of a list can be calculated in the following way:</a:t>
            </a:r>
          </a:p>
          <a:p>
            <a:pPr lvl="1"/>
            <a:r>
              <a:rPr lang="en-US" dirty="0" smtClean="0"/>
              <a:t>if the list is empty then its length is 0.</a:t>
            </a:r>
          </a:p>
          <a:p>
            <a:pPr lvl="1"/>
            <a:r>
              <a:rPr lang="en-US" dirty="0" smtClean="0"/>
              <a:t>if the list is not empty then </a:t>
            </a:r>
            <a:r>
              <a:rPr lang="en-US" sz="2400" dirty="0" smtClean="0">
                <a:latin typeface="Courier New" pitchFamily="49" charset="0"/>
                <a:cs typeface="Courier New" pitchFamily="49" charset="0"/>
              </a:rPr>
              <a:t>List = [Head | Tail]. </a:t>
            </a:r>
            <a:r>
              <a:rPr lang="en-US" dirty="0" smtClean="0"/>
              <a:t>In this case the length is equal to 1 plus the length of the tail </a:t>
            </a:r>
            <a:r>
              <a:rPr lang="en-US" sz="2800" dirty="0" err="1" smtClean="0">
                <a:latin typeface="Courier New" pitchFamily="49" charset="0"/>
                <a:cs typeface="Courier New" pitchFamily="49" charset="0"/>
              </a:rPr>
              <a:t>Tail</a:t>
            </a:r>
            <a:r>
              <a:rPr lang="en-US" sz="2800" dirty="0" smtClean="0">
                <a:latin typeface="Courier New" pitchFamily="49" charset="0"/>
                <a:cs typeface="Courier New" pitchFamily="49" charset="0"/>
              </a:rPr>
              <a:t>.</a:t>
            </a:r>
            <a:endParaRPr lang="en-US" dirty="0" smtClean="0"/>
          </a:p>
          <a:p>
            <a:r>
              <a:rPr lang="en-US" dirty="0" smtClean="0"/>
              <a:t>length is built in. If you want to try defining it, change the name...</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13</a:t>
            </a:fld>
            <a:endParaRPr lang="en-US" altLang="zh-TW"/>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11246"/>
            <a:ext cx="8229600" cy="4530725"/>
          </a:xfrm>
        </p:spPr>
        <p:txBody>
          <a:bodyPr/>
          <a:lstStyle/>
          <a:p>
            <a:pPr>
              <a:buNone/>
            </a:pPr>
            <a:r>
              <a:rPr lang="en-US" sz="2400" dirty="0" smtClean="0">
                <a:latin typeface="Courier New" pitchFamily="49" charset="0"/>
                <a:cs typeface="Courier New" pitchFamily="49" charset="0"/>
              </a:rPr>
              <a:t>length([], 0).</a:t>
            </a:r>
          </a:p>
          <a:p>
            <a:pPr>
              <a:buNone/>
            </a:pPr>
            <a:r>
              <a:rPr lang="en-US" sz="2400" dirty="0" smtClean="0">
                <a:latin typeface="Courier New" pitchFamily="49" charset="0"/>
                <a:cs typeface="Courier New" pitchFamily="49" charset="0"/>
              </a:rPr>
              <a:t>length([_|Tail],N) :- length(Tail, N1),</a:t>
            </a:r>
          </a:p>
          <a:p>
            <a:pPr>
              <a:buNone/>
            </a:pPr>
            <a:r>
              <a:rPr lang="en-US" sz="2400" dirty="0" smtClean="0">
                <a:latin typeface="Courier New" pitchFamily="49" charset="0"/>
                <a:cs typeface="Courier New" pitchFamily="49" charset="0"/>
              </a:rPr>
              <a:t>N is 1 + N1.</a:t>
            </a:r>
          </a:p>
          <a:p>
            <a:endParaRPr lang="pt-BR" sz="2800" dirty="0" smtClean="0">
              <a:latin typeface="Courier New" pitchFamily="49" charset="0"/>
              <a:cs typeface="Courier New" pitchFamily="49" charset="0"/>
            </a:endParaRPr>
          </a:p>
          <a:p>
            <a:r>
              <a:rPr lang="pt-BR" sz="2800" dirty="0" smtClean="0">
                <a:latin typeface="Courier New" pitchFamily="49" charset="0"/>
                <a:cs typeface="Courier New" pitchFamily="49" charset="0"/>
              </a:rPr>
              <a:t>?-length([a,b,[c,d],e], N).</a:t>
            </a:r>
          </a:p>
          <a:p>
            <a:r>
              <a:rPr lang="en-US" sz="2800" dirty="0" smtClean="0">
                <a:latin typeface="Courier New" pitchFamily="49" charset="0"/>
                <a:cs typeface="Courier New" pitchFamily="49" charset="0"/>
              </a:rPr>
              <a:t>N = 4</a:t>
            </a:r>
          </a:p>
          <a:p>
            <a:r>
              <a:rPr lang="en-US" sz="2800" dirty="0" smtClean="0">
                <a:latin typeface="Courier New" pitchFamily="49" charset="0"/>
                <a:cs typeface="Courier New" pitchFamily="49" charset="0"/>
              </a:rPr>
              <a:t>?-length(L,4).</a:t>
            </a:r>
          </a:p>
          <a:p>
            <a:r>
              <a:rPr lang="en-US" sz="2800" dirty="0" smtClean="0">
                <a:latin typeface="Courier New" pitchFamily="49" charset="0"/>
                <a:cs typeface="Courier New" pitchFamily="49" charset="0"/>
              </a:rPr>
              <a:t>[_G337, _G340, _343, _346]</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14</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Database Query</a:t>
            </a:r>
            <a:endParaRPr lang="en-US" dirty="0"/>
          </a:p>
        </p:txBody>
      </p:sp>
      <p:sp>
        <p:nvSpPr>
          <p:cNvPr id="3" name="Content Placeholder 2"/>
          <p:cNvSpPr>
            <a:spLocks noGrp="1"/>
          </p:cNvSpPr>
          <p:nvPr>
            <p:ph idx="1"/>
          </p:nvPr>
        </p:nvSpPr>
        <p:spPr/>
        <p:txBody>
          <a:bodyPr/>
          <a:lstStyle/>
          <a:p>
            <a:r>
              <a:rPr lang="en-US" dirty="0" smtClean="0"/>
              <a:t>Represent a database about families as a set of facts. Each family will be a clause.</a:t>
            </a:r>
          </a:p>
          <a:p>
            <a:r>
              <a:rPr lang="en-US" dirty="0" smtClean="0"/>
              <a:t>The structure of a family:</a:t>
            </a:r>
          </a:p>
          <a:p>
            <a:pPr lvl="1"/>
            <a:r>
              <a:rPr lang="en-US" dirty="0" smtClean="0"/>
              <a:t>each family has a husband, a wife and children.</a:t>
            </a:r>
          </a:p>
          <a:p>
            <a:pPr lvl="1"/>
            <a:r>
              <a:rPr lang="en-US" dirty="0" smtClean="0"/>
              <a:t>children are represented as a list.</a:t>
            </a:r>
          </a:p>
          <a:p>
            <a:pPr lvl="1"/>
            <a:r>
              <a:rPr lang="en-US" dirty="0" smtClean="0"/>
              <a:t>each person has a name, surname, date of birth and job.</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15</a:t>
            </a:fld>
            <a:endParaRPr lang="en-US" altLang="zh-TW"/>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16</a:t>
            </a:fld>
            <a:endParaRPr lang="en-US" altLang="zh-TW"/>
          </a:p>
        </p:txBody>
      </p:sp>
      <p:pic>
        <p:nvPicPr>
          <p:cNvPr id="1026" name="Picture 2"/>
          <p:cNvPicPr>
            <a:picLocks noChangeAspect="1" noChangeArrowheads="1"/>
          </p:cNvPicPr>
          <p:nvPr/>
        </p:nvPicPr>
        <p:blipFill>
          <a:blip r:embed="rId2" cstate="print"/>
          <a:srcRect/>
          <a:stretch>
            <a:fillRect/>
          </a:stretch>
        </p:blipFill>
        <p:spPr bwMode="auto">
          <a:xfrm>
            <a:off x="1870038" y="1311246"/>
            <a:ext cx="5843635" cy="46058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347759"/>
            <a:ext cx="8229600" cy="4530725"/>
          </a:xfrm>
        </p:spPr>
        <p:txBody>
          <a:bodyPr/>
          <a:lstStyle/>
          <a:p>
            <a:pPr>
              <a:buNone/>
            </a:pPr>
            <a:r>
              <a:rPr lang="en-US" sz="2800" dirty="0" smtClean="0">
                <a:latin typeface="Courier New" pitchFamily="49" charset="0"/>
                <a:cs typeface="Courier New" pitchFamily="49" charset="0"/>
              </a:rPr>
              <a:t>family(</a:t>
            </a:r>
          </a:p>
          <a:p>
            <a:pPr>
              <a:buNone/>
            </a:pPr>
            <a:r>
              <a:rPr lang="en-US" sz="2800" dirty="0" smtClean="0">
                <a:latin typeface="Courier New" pitchFamily="49" charset="0"/>
                <a:cs typeface="Courier New" pitchFamily="49" charset="0"/>
              </a:rPr>
              <a:t>person(tom, fox, date(7,may,1950), works(bbc,15200)),</a:t>
            </a:r>
          </a:p>
          <a:p>
            <a:pPr>
              <a:buNone/>
            </a:pPr>
            <a:r>
              <a:rPr lang="en-US" sz="2800" dirty="0" smtClean="0">
                <a:latin typeface="Courier New" pitchFamily="49" charset="0"/>
                <a:cs typeface="Courier New" pitchFamily="49" charset="0"/>
              </a:rPr>
              <a:t>person(</a:t>
            </a:r>
            <a:r>
              <a:rPr lang="en-US" sz="2800" dirty="0" err="1" smtClean="0">
                <a:latin typeface="Courier New" pitchFamily="49" charset="0"/>
                <a:cs typeface="Courier New" pitchFamily="49" charset="0"/>
              </a:rPr>
              <a:t>ann</a:t>
            </a:r>
            <a:r>
              <a:rPr lang="en-US" sz="2800" dirty="0" smtClean="0">
                <a:latin typeface="Courier New" pitchFamily="49" charset="0"/>
                <a:cs typeface="Courier New" pitchFamily="49" charset="0"/>
              </a:rPr>
              <a:t>, fox, date(9,jan,1949), works(ibm,20000)),</a:t>
            </a:r>
          </a:p>
          <a:p>
            <a:pPr>
              <a:buNone/>
            </a:pPr>
            <a:r>
              <a:rPr lang="en-US" sz="2800" dirty="0" smtClean="0">
                <a:latin typeface="Courier New" pitchFamily="49" charset="0"/>
                <a:cs typeface="Courier New" pitchFamily="49" charset="0"/>
              </a:rPr>
              <a:t>[ person(pat, fox, date(1,feb,1973), unemployed),</a:t>
            </a:r>
          </a:p>
          <a:p>
            <a:pPr>
              <a:buNone/>
            </a:pPr>
            <a:r>
              <a:rPr lang="en-US" sz="2800" dirty="0" smtClean="0">
                <a:latin typeface="Courier New" pitchFamily="49" charset="0"/>
                <a:cs typeface="Courier New" pitchFamily="49" charset="0"/>
              </a:rPr>
              <a:t>person(</a:t>
            </a:r>
            <a:r>
              <a:rPr lang="en-US" sz="2800" dirty="0" err="1" smtClean="0">
                <a:latin typeface="Courier New" pitchFamily="49" charset="0"/>
                <a:cs typeface="Courier New" pitchFamily="49" charset="0"/>
              </a:rPr>
              <a:t>jim</a:t>
            </a:r>
            <a:r>
              <a:rPr lang="en-US" sz="2800" dirty="0" smtClean="0">
                <a:latin typeface="Courier New" pitchFamily="49" charset="0"/>
                <a:cs typeface="Courier New" pitchFamily="49" charset="0"/>
              </a:rPr>
              <a:t>, fox, date(4,may,1976), unemployed)]).</a:t>
            </a:r>
            <a:endParaRPr lang="en-US" sz="28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17</a:t>
            </a:fld>
            <a:endParaRPr lang="en-US" altLang="zh-TW"/>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Queries</a:t>
            </a:r>
            <a:endParaRPr lang="en-US" dirty="0"/>
          </a:p>
        </p:txBody>
      </p:sp>
      <p:sp>
        <p:nvSpPr>
          <p:cNvPr id="3" name="Content Placeholder 2"/>
          <p:cNvSpPr>
            <a:spLocks noGrp="1"/>
          </p:cNvSpPr>
          <p:nvPr>
            <p:ph idx="1"/>
          </p:nvPr>
        </p:nvSpPr>
        <p:spPr>
          <a:xfrm>
            <a:off x="457200" y="1563724"/>
            <a:ext cx="8229600" cy="4530725"/>
          </a:xfrm>
        </p:spPr>
        <p:txBody>
          <a:bodyPr/>
          <a:lstStyle/>
          <a:p>
            <a:r>
              <a:rPr lang="en-US" dirty="0" smtClean="0"/>
              <a:t>All </a:t>
            </a:r>
            <a:r>
              <a:rPr lang="en-US" dirty="0" err="1" smtClean="0"/>
              <a:t>armstrong</a:t>
            </a:r>
            <a:r>
              <a:rPr lang="en-US" dirty="0" smtClean="0"/>
              <a:t> families:</a:t>
            </a:r>
          </a:p>
          <a:p>
            <a:r>
              <a:rPr lang="en-US" sz="2800" dirty="0" smtClean="0">
                <a:latin typeface="Courier New" pitchFamily="49" charset="0"/>
                <a:cs typeface="Courier New" pitchFamily="49" charset="0"/>
              </a:rPr>
              <a:t>family( person(_,</a:t>
            </a:r>
            <a:r>
              <a:rPr lang="en-US" sz="2800" dirty="0" err="1" smtClean="0">
                <a:latin typeface="Courier New" pitchFamily="49" charset="0"/>
                <a:cs typeface="Courier New" pitchFamily="49" charset="0"/>
              </a:rPr>
              <a:t>armstrong</a:t>
            </a:r>
            <a:r>
              <a:rPr lang="en-US" sz="2800" dirty="0" smtClean="0">
                <a:latin typeface="Courier New" pitchFamily="49" charset="0"/>
                <a:cs typeface="Courier New" pitchFamily="49" charset="0"/>
              </a:rPr>
              <a:t>,_,_),_,_)</a:t>
            </a:r>
          </a:p>
          <a:p>
            <a:endParaRPr lang="en-US" dirty="0" smtClean="0"/>
          </a:p>
          <a:p>
            <a:r>
              <a:rPr lang="en-US" dirty="0" smtClean="0"/>
              <a:t>Are there families with 3 children?</a:t>
            </a:r>
          </a:p>
          <a:p>
            <a:r>
              <a:rPr lang="en-US" dirty="0" smtClean="0">
                <a:latin typeface="Courier New" pitchFamily="49" charset="0"/>
                <a:cs typeface="Courier New" pitchFamily="49" charset="0"/>
              </a:rPr>
              <a:t>family(_,_,[_,_,_])</a:t>
            </a:r>
          </a:p>
          <a:p>
            <a:endParaRPr lang="en-US" dirty="0" smtClean="0"/>
          </a:p>
          <a:p>
            <a:r>
              <a:rPr lang="en-US" dirty="0" smtClean="0"/>
              <a:t>Names of families with 3 children.</a:t>
            </a:r>
          </a:p>
          <a:p>
            <a:r>
              <a:rPr lang="en-US" sz="2800" dirty="0" smtClean="0">
                <a:latin typeface="Courier New" pitchFamily="49" charset="0"/>
                <a:cs typeface="Courier New" pitchFamily="49" charset="0"/>
              </a:rPr>
              <a:t>family(person(_,Name,_,_),_,[_,_,_])</a:t>
            </a:r>
          </a:p>
          <a:p>
            <a:endParaRPr lang="en-US" dirty="0" smtClean="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married women that have at least two children:</a:t>
            </a:r>
          </a:p>
          <a:p>
            <a:r>
              <a:rPr lang="en-US" dirty="0" smtClean="0">
                <a:latin typeface="Courier New" pitchFamily="49" charset="0"/>
                <a:cs typeface="Courier New" pitchFamily="49" charset="0"/>
              </a:rPr>
              <a:t>family(_,person(</a:t>
            </a:r>
            <a:r>
              <a:rPr lang="en-US" dirty="0" err="1" smtClean="0">
                <a:latin typeface="Courier New" pitchFamily="49" charset="0"/>
                <a:cs typeface="Courier New" pitchFamily="49" charset="0"/>
              </a:rPr>
              <a:t>Name,Surname</a:t>
            </a:r>
            <a:r>
              <a:rPr lang="en-US" dirty="0" smtClean="0">
                <a:latin typeface="Courier New" pitchFamily="49" charset="0"/>
                <a:cs typeface="Courier New" pitchFamily="49" charset="0"/>
              </a:rPr>
              <a:t>,_,_),[_,_|_]).</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19</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Student Evaluations</a:t>
            </a:r>
          </a:p>
          <a:p>
            <a:pPr lvl="1"/>
            <a:r>
              <a:rPr lang="en-US" dirty="0" smtClean="0"/>
              <a:t>Course</a:t>
            </a:r>
          </a:p>
          <a:p>
            <a:pPr lvl="1"/>
            <a:r>
              <a:rPr lang="en-US" dirty="0" smtClean="0"/>
              <a:t>Faculty</a:t>
            </a:r>
          </a:p>
          <a:p>
            <a:pPr lvl="1"/>
            <a:r>
              <a:rPr lang="en-US" dirty="0" smtClean="0"/>
              <a:t>Student Services</a:t>
            </a:r>
          </a:p>
          <a:p>
            <a:r>
              <a:rPr lang="en-US" dirty="0" smtClean="0"/>
              <a:t>Course ID: COMP 205</a:t>
            </a:r>
          </a:p>
          <a:p>
            <a:r>
              <a:rPr lang="en-US" dirty="0" smtClean="0"/>
              <a:t>Section Number: V1FF</a:t>
            </a:r>
          </a:p>
          <a:p>
            <a:r>
              <a:rPr lang="en-US" dirty="0" smtClean="0"/>
              <a:t>Instructor’s Name: </a:t>
            </a:r>
            <a:r>
              <a:rPr lang="en-US" dirty="0" err="1" smtClean="0"/>
              <a:t>Chunbo</a:t>
            </a:r>
            <a:r>
              <a:rPr lang="en-US" dirty="0" smtClean="0"/>
              <a:t> Chu</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a:t>
            </a:fld>
            <a:endParaRPr lang="en-US" altLang="zh-TW"/>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Queries</a:t>
            </a:r>
            <a:endParaRPr lang="en-US" dirty="0"/>
          </a:p>
        </p:txBody>
      </p:sp>
      <p:sp>
        <p:nvSpPr>
          <p:cNvPr id="3" name="Content Placeholder 2"/>
          <p:cNvSpPr>
            <a:spLocks noGrp="1"/>
          </p:cNvSpPr>
          <p:nvPr>
            <p:ph idx="1"/>
          </p:nvPr>
        </p:nvSpPr>
        <p:spPr>
          <a:xfrm>
            <a:off x="457200" y="1347759"/>
            <a:ext cx="8229600" cy="4710177"/>
          </a:xfrm>
        </p:spPr>
        <p:txBody>
          <a:bodyPr/>
          <a:lstStyle/>
          <a:p>
            <a:r>
              <a:rPr lang="en-US" dirty="0" smtClean="0"/>
              <a:t>Defining useful relations:</a:t>
            </a:r>
          </a:p>
          <a:p>
            <a:pPr lvl="1"/>
            <a:r>
              <a:rPr lang="en-US" dirty="0" smtClean="0"/>
              <a:t>husband(X) :- family(X,_,_).</a:t>
            </a:r>
          </a:p>
          <a:p>
            <a:pPr lvl="1"/>
            <a:r>
              <a:rPr lang="en-US" dirty="0" smtClean="0"/>
              <a:t>wife(X) :- family(_,X,_).</a:t>
            </a:r>
          </a:p>
          <a:p>
            <a:pPr lvl="1"/>
            <a:r>
              <a:rPr lang="en-US" dirty="0" smtClean="0"/>
              <a:t>child(X) :- family(_,_,Children), member(X, Children).</a:t>
            </a:r>
          </a:p>
          <a:p>
            <a:pPr lvl="1"/>
            <a:r>
              <a:rPr lang="en-US" dirty="0" smtClean="0"/>
              <a:t>exists( Person ) :- husband(Person); wife(Person); child(Person).</a:t>
            </a:r>
          </a:p>
          <a:p>
            <a:pPr lvl="1"/>
            <a:r>
              <a:rPr lang="en-US" dirty="0" err="1" smtClean="0"/>
              <a:t>dateofbirth</a:t>
            </a:r>
            <a:r>
              <a:rPr lang="en-US" dirty="0" smtClean="0"/>
              <a:t>( person(_,_,Date,_),Date).</a:t>
            </a:r>
          </a:p>
          <a:p>
            <a:pPr lvl="1"/>
            <a:r>
              <a:rPr lang="en-US" dirty="0" smtClean="0"/>
              <a:t>salary(person(_,_,_,works(_,S)), S).</a:t>
            </a:r>
          </a:p>
          <a:p>
            <a:pPr lvl="1"/>
            <a:r>
              <a:rPr lang="en-US" dirty="0" smtClean="0"/>
              <a:t>salary(person(_,_,_,unemployed), 0).</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20</a:t>
            </a:fld>
            <a:endParaRPr lang="en-US" altLang="zh-TW"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Names of all people in the database:</a:t>
            </a:r>
          </a:p>
          <a:p>
            <a:r>
              <a:rPr lang="en-US" sz="2400" dirty="0" smtClean="0">
                <a:latin typeface="Courier New" pitchFamily="49" charset="0"/>
                <a:cs typeface="Courier New" pitchFamily="49" charset="0"/>
              </a:rPr>
              <a:t>exists( person(</a:t>
            </a:r>
            <a:r>
              <a:rPr lang="en-US" sz="2400" dirty="0" err="1" smtClean="0">
                <a:latin typeface="Courier New" pitchFamily="49" charset="0"/>
                <a:cs typeface="Courier New" pitchFamily="49" charset="0"/>
              </a:rPr>
              <a:t>Name,Surname</a:t>
            </a:r>
            <a:r>
              <a:rPr lang="en-US" sz="2400" dirty="0" smtClean="0">
                <a:latin typeface="Courier New" pitchFamily="49" charset="0"/>
                <a:cs typeface="Courier New" pitchFamily="49" charset="0"/>
              </a:rPr>
              <a:t>,_,_)).</a:t>
            </a:r>
          </a:p>
          <a:p>
            <a:r>
              <a:rPr lang="en-US" dirty="0" smtClean="0"/>
              <a:t>All employed wives:</a:t>
            </a:r>
          </a:p>
          <a:p>
            <a:r>
              <a:rPr lang="en-US" sz="2400" dirty="0" smtClean="0">
                <a:latin typeface="Courier New" pitchFamily="49" charset="0"/>
                <a:cs typeface="Courier New" pitchFamily="49" charset="0"/>
              </a:rPr>
              <a:t>wife(person(</a:t>
            </a:r>
            <a:r>
              <a:rPr lang="en-US" sz="2400" dirty="0" err="1" smtClean="0">
                <a:latin typeface="Courier New" pitchFamily="49" charset="0"/>
                <a:cs typeface="Courier New" pitchFamily="49" charset="0"/>
              </a:rPr>
              <a:t>Name,Surname,_,works</a:t>
            </a:r>
            <a:r>
              <a:rPr lang="en-US" sz="2400" dirty="0" smtClean="0">
                <a:latin typeface="Courier New" pitchFamily="49" charset="0"/>
                <a:cs typeface="Courier New" pitchFamily="49" charset="0"/>
              </a:rPr>
              <a:t>(_,_))).</a:t>
            </a:r>
          </a:p>
          <a:p>
            <a:r>
              <a:rPr lang="en-US" dirty="0" smtClean="0"/>
              <a:t>Unemployed people born before 1963:</a:t>
            </a:r>
          </a:p>
          <a:p>
            <a:r>
              <a:rPr lang="en-US" sz="2400" dirty="0" smtClean="0">
                <a:latin typeface="Courier New" pitchFamily="49" charset="0"/>
                <a:cs typeface="Courier New" pitchFamily="49" charset="0"/>
              </a:rPr>
              <a:t>exists(person(</a:t>
            </a:r>
            <a:r>
              <a:rPr lang="en-US" sz="2400" dirty="0" err="1" smtClean="0">
                <a:latin typeface="Courier New" pitchFamily="49" charset="0"/>
                <a:cs typeface="Courier New" pitchFamily="49" charset="0"/>
              </a:rPr>
              <a:t>Name,Surname,date</a:t>
            </a:r>
            <a:r>
              <a:rPr lang="en-US" sz="2400" dirty="0" smtClean="0">
                <a:latin typeface="Courier New" pitchFamily="49" charset="0"/>
                <a:cs typeface="Courier New" pitchFamily="49" charset="0"/>
              </a:rPr>
              <a:t>(_,_,Year), unemployed)), Year &lt; 1963.</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21</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People born before 1950 whose salary is less than 8000:</a:t>
            </a:r>
          </a:p>
          <a:p>
            <a:r>
              <a:rPr lang="en-US" sz="2800" dirty="0" smtClean="0">
                <a:latin typeface="Courier New" pitchFamily="49" charset="0"/>
                <a:cs typeface="Courier New" pitchFamily="49" charset="0"/>
              </a:rPr>
              <a:t>exists(Person),</a:t>
            </a:r>
            <a:r>
              <a:rPr lang="en-US" sz="2800" dirty="0" err="1" smtClean="0">
                <a:latin typeface="Courier New" pitchFamily="49" charset="0"/>
                <a:cs typeface="Courier New" pitchFamily="49" charset="0"/>
              </a:rPr>
              <a:t>dateofbirth</a:t>
            </a:r>
            <a:r>
              <a:rPr lang="en-US" sz="2800" dirty="0" smtClean="0">
                <a:latin typeface="Courier New" pitchFamily="49" charset="0"/>
                <a:cs typeface="Courier New" pitchFamily="49" charset="0"/>
              </a:rPr>
              <a:t>(</a:t>
            </a:r>
            <a:r>
              <a:rPr lang="en-US" sz="2800" dirty="0" err="1" smtClean="0">
                <a:latin typeface="Courier New" pitchFamily="49" charset="0"/>
                <a:cs typeface="Courier New" pitchFamily="49" charset="0"/>
              </a:rPr>
              <a:t>Person,date</a:t>
            </a:r>
            <a:r>
              <a:rPr lang="en-US" sz="2800" dirty="0" smtClean="0">
                <a:latin typeface="Courier New" pitchFamily="49" charset="0"/>
                <a:cs typeface="Courier New" pitchFamily="49" charset="0"/>
              </a:rPr>
              <a:t>(_,_,Year)),Year &lt; 1950,salary(Person, Salary), Salary &lt; 8000.</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22</a:t>
            </a:fld>
            <a:endParaRPr lang="en-US" altLang="zh-T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Controlling Backtracking</a:t>
            </a:r>
            <a:endParaRPr lang="en-US" dirty="0"/>
          </a:p>
        </p:txBody>
      </p:sp>
      <p:sp>
        <p:nvSpPr>
          <p:cNvPr id="3" name="Content Placeholder 2"/>
          <p:cNvSpPr>
            <a:spLocks noGrp="1"/>
          </p:cNvSpPr>
          <p:nvPr>
            <p:ph idx="1"/>
          </p:nvPr>
        </p:nvSpPr>
        <p:spPr/>
        <p:txBody>
          <a:bodyPr/>
          <a:lstStyle/>
          <a:p>
            <a:r>
              <a:rPr lang="en-US" dirty="0" smtClean="0"/>
              <a:t>if X &lt; 3 then Y = 0</a:t>
            </a:r>
          </a:p>
          <a:p>
            <a:r>
              <a:rPr lang="en-US" dirty="0" smtClean="0"/>
              <a:t>if 3 &lt;= X and X &lt; 6 then Y = 2</a:t>
            </a:r>
          </a:p>
          <a:p>
            <a:r>
              <a:rPr lang="en-US" dirty="0" smtClean="0"/>
              <a:t>if 6 &lt;= X then Y = 4</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23</a:t>
            </a:fld>
            <a:endParaRPr lang="en-US" altLang="zh-TW"/>
          </a:p>
        </p:txBody>
      </p:sp>
      <p:pic>
        <p:nvPicPr>
          <p:cNvPr id="1026" name="Picture 2"/>
          <p:cNvPicPr>
            <a:picLocks noChangeAspect="1" noChangeArrowheads="1"/>
          </p:cNvPicPr>
          <p:nvPr/>
        </p:nvPicPr>
        <p:blipFill>
          <a:blip r:embed="rId2"/>
          <a:srcRect/>
          <a:stretch>
            <a:fillRect/>
          </a:stretch>
        </p:blipFill>
        <p:spPr bwMode="auto">
          <a:xfrm>
            <a:off x="1906551" y="3355974"/>
            <a:ext cx="3432222" cy="24983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relation f(X,Y) in prolog:</a:t>
            </a:r>
          </a:p>
          <a:p>
            <a:r>
              <a:rPr lang="en-US" sz="2800" dirty="0" smtClean="0">
                <a:latin typeface="Courier New" pitchFamily="49" charset="0"/>
                <a:cs typeface="Courier New" pitchFamily="49" charset="0"/>
              </a:rPr>
              <a:t>f(X,0) :- X&lt;3.</a:t>
            </a:r>
          </a:p>
          <a:p>
            <a:r>
              <a:rPr lang="en-US" sz="2800" dirty="0" smtClean="0">
                <a:latin typeface="Courier New" pitchFamily="49" charset="0"/>
                <a:cs typeface="Courier New" pitchFamily="49" charset="0"/>
              </a:rPr>
              <a:t>f(X,2) :- 3=&lt;X, X&lt;6.</a:t>
            </a:r>
          </a:p>
          <a:p>
            <a:r>
              <a:rPr lang="en-US" sz="2800" dirty="0" smtClean="0">
                <a:latin typeface="Courier New" pitchFamily="49" charset="0"/>
                <a:cs typeface="Courier New" pitchFamily="49" charset="0"/>
              </a:rPr>
              <a:t>f(X,4) :- 6=&lt;X.</a:t>
            </a:r>
            <a:endParaRPr lang="en-US" sz="28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24</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Controlling Backtracking</a:t>
            </a:r>
            <a:endParaRPr lang="en-US" dirty="0"/>
          </a:p>
        </p:txBody>
      </p:sp>
      <p:sp>
        <p:nvSpPr>
          <p:cNvPr id="3" name="Content Placeholder 2"/>
          <p:cNvSpPr>
            <a:spLocks noGrp="1"/>
          </p:cNvSpPr>
          <p:nvPr>
            <p:ph idx="1"/>
          </p:nvPr>
        </p:nvSpPr>
        <p:spPr/>
        <p:txBody>
          <a:bodyPr/>
          <a:lstStyle/>
          <a:p>
            <a:r>
              <a:rPr lang="en-US" dirty="0" smtClean="0"/>
              <a:t>This procedure assumes that before f(X,Y) is executed X is already instantiated to a number.</a:t>
            </a:r>
          </a:p>
          <a:p>
            <a:r>
              <a:rPr lang="en-US" dirty="0" smtClean="0"/>
              <a:t>The goal: “</a:t>
            </a:r>
            <a:r>
              <a:rPr lang="en-US" sz="2800" dirty="0" smtClean="0">
                <a:latin typeface="Courier New" pitchFamily="49" charset="0"/>
                <a:cs typeface="Courier New" pitchFamily="49" charset="0"/>
              </a:rPr>
              <a:t>f(1,Y), 2&lt;Y</a:t>
            </a:r>
            <a:r>
              <a:rPr lang="en-US" b="1" dirty="0" smtClean="0"/>
              <a:t>.” </a:t>
            </a:r>
            <a:r>
              <a:rPr lang="en-US" dirty="0" smtClean="0"/>
              <a:t>fails, but before prolog replies ‘false’, it tries all 3 rules.</a:t>
            </a:r>
          </a:p>
          <a:p>
            <a:r>
              <a:rPr lang="en-US" dirty="0" smtClean="0"/>
              <a:t>The three rules are mutually exclusive so that one of them at most will succeed. If the goal matches the first rule and then fails, there is no point in trying the others.</a:t>
            </a:r>
          </a:p>
          <a:p>
            <a:endParaRPr lang="en-US" dirty="0" smtClean="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25</a:t>
            </a:fld>
            <a:endParaRPr lang="en-US" altLang="zh-TW"/>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Controlling Backtracking: Cut</a:t>
            </a:r>
            <a:endParaRPr lang="en-US" dirty="0"/>
          </a:p>
        </p:txBody>
      </p:sp>
      <p:sp>
        <p:nvSpPr>
          <p:cNvPr id="3" name="Content Placeholder 2"/>
          <p:cNvSpPr>
            <a:spLocks noGrp="1"/>
          </p:cNvSpPr>
          <p:nvPr>
            <p:ph idx="1"/>
          </p:nvPr>
        </p:nvSpPr>
        <p:spPr/>
        <p:txBody>
          <a:bodyPr/>
          <a:lstStyle/>
          <a:p>
            <a:r>
              <a:rPr lang="en-US" dirty="0" smtClean="0"/>
              <a:t>Automatic backtracking can cause inefficiency.</a:t>
            </a:r>
          </a:p>
          <a:p>
            <a:r>
              <a:rPr lang="en-US" dirty="0" smtClean="0"/>
              <a:t>A cut prevents backtracking from some point on.</a:t>
            </a:r>
          </a:p>
          <a:p>
            <a:r>
              <a:rPr lang="en-US" dirty="0" smtClean="0"/>
              <a:t>Written as a ‘!’ sub-goal that always succeeds, but prevents backtracking through it.</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26</a:t>
            </a:fld>
            <a:endParaRPr lang="en-US" altLang="zh-TW"/>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Correcting the example:</a:t>
            </a:r>
          </a:p>
          <a:p>
            <a:pPr>
              <a:buNone/>
            </a:pPr>
            <a:r>
              <a:rPr lang="en-US" sz="2800" dirty="0" smtClean="0">
                <a:latin typeface="Courier New" pitchFamily="49" charset="0"/>
                <a:cs typeface="Courier New" pitchFamily="49" charset="0"/>
              </a:rPr>
              <a:t>f(X,0) :- X&lt;3, !.</a:t>
            </a:r>
          </a:p>
          <a:p>
            <a:pPr>
              <a:buNone/>
            </a:pPr>
            <a:r>
              <a:rPr lang="en-US" sz="2800" dirty="0" smtClean="0">
                <a:latin typeface="Courier New" pitchFamily="49" charset="0"/>
                <a:cs typeface="Courier New" pitchFamily="49" charset="0"/>
              </a:rPr>
              <a:t>f(X,2) :- 3=&lt;X, X&lt;6, !.</a:t>
            </a:r>
          </a:p>
          <a:p>
            <a:pPr>
              <a:buNone/>
            </a:pPr>
            <a:r>
              <a:rPr lang="en-US" sz="2800" dirty="0" smtClean="0">
                <a:latin typeface="Courier New" pitchFamily="49" charset="0"/>
                <a:cs typeface="Courier New" pitchFamily="49" charset="0"/>
              </a:rPr>
              <a:t>f(X,4) :- 6=&lt;X.</a:t>
            </a:r>
          </a:p>
          <a:p>
            <a:r>
              <a:rPr lang="en-US" dirty="0" smtClean="0"/>
              <a:t>Whenever the goal f(X,Y) is encountered, only the first rule that matches will be tried.</a:t>
            </a:r>
          </a:p>
          <a:p>
            <a:r>
              <a:rPr lang="en-US" dirty="0" smtClean="0"/>
              <a:t>If we now ask again “</a:t>
            </a:r>
            <a:r>
              <a:rPr lang="en-US" sz="2800" dirty="0" smtClean="0">
                <a:latin typeface="Courier New" pitchFamily="49" charset="0"/>
                <a:cs typeface="Courier New" pitchFamily="49" charset="0"/>
              </a:rPr>
              <a:t>f(2,Y), 2&lt;Y.” </a:t>
            </a:r>
            <a:r>
              <a:rPr lang="en-US" dirty="0" smtClean="0"/>
              <a:t>we will get the same answer, ‘false’, but only the first rule of ‘f’ will be tried.</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27</a:t>
            </a:fld>
            <a:endParaRPr lang="en-US" altLang="zh-TW"/>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problem:</a:t>
            </a:r>
          </a:p>
          <a:p>
            <a:r>
              <a:rPr lang="en-US" dirty="0" smtClean="0"/>
              <a:t>If we ask:</a:t>
            </a:r>
          </a:p>
          <a:p>
            <a:pPr>
              <a:buNone/>
            </a:pPr>
            <a:r>
              <a:rPr lang="en-US" sz="2800" dirty="0" smtClean="0">
                <a:latin typeface="Courier New" pitchFamily="49" charset="0"/>
                <a:cs typeface="Courier New" pitchFamily="49" charset="0"/>
              </a:rPr>
              <a:t>?- f(7,Y).</a:t>
            </a:r>
          </a:p>
          <a:p>
            <a:pPr>
              <a:buNone/>
            </a:pPr>
            <a:r>
              <a:rPr lang="en-US" sz="2800" dirty="0" smtClean="0">
                <a:latin typeface="Courier New" pitchFamily="49" charset="0"/>
                <a:cs typeface="Courier New" pitchFamily="49" charset="0"/>
              </a:rPr>
              <a:t>Y=4</a:t>
            </a:r>
          </a:p>
          <a:p>
            <a:r>
              <a:rPr lang="en-US" dirty="0" smtClean="0"/>
              <a:t>What happened:</a:t>
            </a:r>
          </a:p>
          <a:p>
            <a:r>
              <a:rPr lang="en-US" dirty="0" smtClean="0"/>
              <a:t>7&lt;3 --&gt; fail</a:t>
            </a:r>
          </a:p>
          <a:p>
            <a:r>
              <a:rPr lang="en-US" dirty="0" smtClean="0"/>
              <a:t>3=&lt;7, 7&lt;6 --&gt; fail</a:t>
            </a:r>
          </a:p>
          <a:p>
            <a:r>
              <a:rPr lang="en-US" dirty="0" smtClean="0"/>
              <a:t>6=&lt;7 --&gt; success.</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28</a:t>
            </a:fld>
            <a:endParaRPr lang="en-US" altLang="zh-TW"/>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Another improvement: The logical rule</a:t>
            </a:r>
          </a:p>
          <a:p>
            <a:pPr lvl="1"/>
            <a:r>
              <a:rPr lang="en-US" dirty="0" smtClean="0"/>
              <a:t>if X&lt;3 then Y=0, </a:t>
            </a:r>
          </a:p>
          <a:p>
            <a:pPr lvl="1"/>
            <a:r>
              <a:rPr lang="en-US" dirty="0" smtClean="0"/>
              <a:t>otherwise if X&lt;6 then Y=2,</a:t>
            </a:r>
          </a:p>
          <a:p>
            <a:pPr lvl="1"/>
            <a:r>
              <a:rPr lang="en-US" dirty="0" smtClean="0"/>
              <a:t>otherwise Y=4.</a:t>
            </a:r>
          </a:p>
          <a:p>
            <a:r>
              <a:rPr lang="en-US" dirty="0" smtClean="0"/>
              <a:t>is translated into:</a:t>
            </a:r>
          </a:p>
          <a:p>
            <a:r>
              <a:rPr lang="en-US" sz="2800" dirty="0" smtClean="0">
                <a:latin typeface="Courier New" pitchFamily="49" charset="0"/>
                <a:cs typeface="Courier New" pitchFamily="49" charset="0"/>
              </a:rPr>
              <a:t>f(X,0) :- X&lt;3, !.</a:t>
            </a:r>
          </a:p>
          <a:p>
            <a:r>
              <a:rPr lang="en-US" sz="2800" dirty="0" smtClean="0">
                <a:latin typeface="Courier New" pitchFamily="49" charset="0"/>
                <a:cs typeface="Courier New" pitchFamily="49" charset="0"/>
              </a:rPr>
              <a:t>f(X,2) :- X&lt;6, !.</a:t>
            </a:r>
          </a:p>
          <a:p>
            <a:r>
              <a:rPr lang="en-US" sz="2800" dirty="0" smtClean="0">
                <a:latin typeface="Courier New" pitchFamily="49" charset="0"/>
                <a:cs typeface="Courier New" pitchFamily="49" charset="0"/>
              </a:rPr>
              <a:t>f(X,4).</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29</a:t>
            </a:fld>
            <a:endParaRPr lang="en-US" altLang="zh-TW"/>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DFB9E968-D189-4BB1-9720-A930E6E7564E}" type="slidenum">
              <a:rPr lang="en-US" altLang="zh-TW"/>
              <a:pPr>
                <a:defRPr/>
              </a:pPr>
              <a:t>3</a:t>
            </a:fld>
            <a:endParaRPr lang="en-US" altLang="zh-TW"/>
          </a:p>
        </p:txBody>
      </p:sp>
      <p:sp>
        <p:nvSpPr>
          <p:cNvPr id="5123" name="Rectangle 2"/>
          <p:cNvSpPr>
            <a:spLocks noGrp="1" noChangeArrowheads="1"/>
          </p:cNvSpPr>
          <p:nvPr>
            <p:ph type="title"/>
          </p:nvPr>
        </p:nvSpPr>
        <p:spPr/>
        <p:txBody>
          <a:bodyPr/>
          <a:lstStyle/>
          <a:p>
            <a:pPr eaLnBrk="1" hangingPunct="1"/>
            <a:r>
              <a:rPr lang="en-US" altLang="zh-TW" dirty="0" smtClean="0">
                <a:latin typeface="Verdana" pitchFamily="34" charset="0"/>
              </a:rPr>
              <a:t>Review</a:t>
            </a:r>
          </a:p>
        </p:txBody>
      </p:sp>
      <p:sp>
        <p:nvSpPr>
          <p:cNvPr id="5124" name="Rectangle 3"/>
          <p:cNvSpPr>
            <a:spLocks noGrp="1" noChangeArrowheads="1"/>
          </p:cNvSpPr>
          <p:nvPr>
            <p:ph type="body" idx="1"/>
          </p:nvPr>
        </p:nvSpPr>
        <p:spPr/>
        <p:txBody>
          <a:bodyPr/>
          <a:lstStyle/>
          <a:p>
            <a:pPr eaLnBrk="1" hangingPunct="1"/>
            <a:r>
              <a:rPr lang="en-US" altLang="zh-TW" smtClean="0"/>
              <a:t>What is Prolog?</a:t>
            </a:r>
          </a:p>
          <a:p>
            <a:pPr eaLnBrk="1" hangingPunct="1"/>
            <a:r>
              <a:rPr lang="en-US" altLang="zh-CN" smtClean="0"/>
              <a:t>Prolog </a:t>
            </a:r>
            <a:r>
              <a:rPr lang="en-US" altLang="zh-TW" smtClean="0"/>
              <a:t>Programs</a:t>
            </a:r>
          </a:p>
          <a:p>
            <a:pPr lvl="1" eaLnBrk="1" hangingPunct="1"/>
            <a:r>
              <a:rPr lang="en-US" altLang="zh-TW" smtClean="0"/>
              <a:t>Data Types: constant (atoms, numbers), variables and compound terms</a:t>
            </a:r>
          </a:p>
          <a:p>
            <a:pPr lvl="1" eaLnBrk="1" hangingPunct="1"/>
            <a:r>
              <a:rPr lang="en-US" altLang="zh-TW" smtClean="0"/>
              <a:t>Facts and rules</a:t>
            </a:r>
          </a:p>
          <a:p>
            <a:pPr eaLnBrk="1" hangingPunct="1"/>
            <a:r>
              <a:rPr lang="en-US" altLang="zh-TW" smtClean="0"/>
              <a:t>Running Prolog</a:t>
            </a:r>
          </a:p>
          <a:p>
            <a:pPr eaLnBrk="1" hangingPunct="1"/>
            <a:r>
              <a:rPr lang="en-US" altLang="zh-TW" smtClean="0"/>
              <a:t>Queries – running program</a:t>
            </a:r>
          </a:p>
          <a:p>
            <a:pPr lvl="1" eaLnBrk="1" hangingPunct="1"/>
            <a:r>
              <a:rPr lang="en-US" altLang="zh-TW" smtClean="0"/>
              <a:t>Unification</a:t>
            </a:r>
          </a:p>
          <a:p>
            <a:pPr lvl="1" eaLnBrk="1" hangingPunct="1"/>
            <a:r>
              <a:rPr lang="en-US" altLang="zh-TW" smtClean="0"/>
              <a:t>Backtracking</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46031" y="1308133"/>
            <a:ext cx="8507529" cy="4530725"/>
          </a:xfrm>
        </p:spPr>
        <p:txBody>
          <a:bodyPr/>
          <a:lstStyle/>
          <a:p>
            <a:r>
              <a:rPr lang="en-US" dirty="0" smtClean="0"/>
              <a:t>The last change improved efficiency. BUT, removing the cuts now will change the result !!!</a:t>
            </a:r>
          </a:p>
          <a:p>
            <a:r>
              <a:rPr lang="en-US" sz="2400" dirty="0" smtClean="0">
                <a:latin typeface="Courier New" pitchFamily="49" charset="0"/>
                <a:cs typeface="Courier New" pitchFamily="49" charset="0"/>
              </a:rPr>
              <a:t>?-f(1,Y).</a:t>
            </a:r>
          </a:p>
          <a:p>
            <a:r>
              <a:rPr lang="en-US" sz="2400" dirty="0" smtClean="0">
                <a:latin typeface="Courier New" pitchFamily="49" charset="0"/>
                <a:cs typeface="Courier New" pitchFamily="49" charset="0"/>
              </a:rPr>
              <a:t>Y = 0;</a:t>
            </a:r>
          </a:p>
          <a:p>
            <a:r>
              <a:rPr lang="en-US" sz="2400" dirty="0" smtClean="0">
                <a:latin typeface="Courier New" pitchFamily="49" charset="0"/>
                <a:cs typeface="Courier New" pitchFamily="49" charset="0"/>
              </a:rPr>
              <a:t>Y = 2;</a:t>
            </a:r>
          </a:p>
          <a:p>
            <a:r>
              <a:rPr lang="en-US" sz="2400" dirty="0" smtClean="0">
                <a:latin typeface="Courier New" pitchFamily="49" charset="0"/>
                <a:cs typeface="Courier New" pitchFamily="49" charset="0"/>
              </a:rPr>
              <a:t>Y = 4;</a:t>
            </a:r>
          </a:p>
          <a:p>
            <a:r>
              <a:rPr lang="en-US" sz="2400" dirty="0" smtClean="0">
                <a:latin typeface="Courier New" pitchFamily="49" charset="0"/>
                <a:cs typeface="Courier New" pitchFamily="49" charset="0"/>
              </a:rPr>
              <a:t>false</a:t>
            </a:r>
          </a:p>
          <a:p>
            <a:r>
              <a:rPr lang="en-US" dirty="0" smtClean="0"/>
              <a:t>In this version the cuts do not only effect the</a:t>
            </a:r>
          </a:p>
          <a:p>
            <a:r>
              <a:rPr lang="en-US" dirty="0" smtClean="0"/>
              <a:t>procedural meaning of the program, but also change the declarative meaning.</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30</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0000"/>
                </a:solidFill>
              </a:rPr>
              <a:t>Red</a:t>
            </a:r>
            <a:r>
              <a:rPr lang="en-US" dirty="0" smtClean="0"/>
              <a:t> and </a:t>
            </a:r>
            <a:r>
              <a:rPr lang="en-US" dirty="0" smtClean="0">
                <a:solidFill>
                  <a:srgbClr val="00B050"/>
                </a:solidFill>
              </a:rPr>
              <a:t>Green</a:t>
            </a:r>
            <a:r>
              <a:rPr lang="en-US" dirty="0" smtClean="0"/>
              <a:t> cuts:</a:t>
            </a:r>
          </a:p>
          <a:p>
            <a:r>
              <a:rPr lang="en-US" dirty="0" smtClean="0"/>
              <a:t>When a cut has no effect on the declarative meaning of the program it is called a ‘</a:t>
            </a:r>
            <a:r>
              <a:rPr lang="en-US" b="1" dirty="0" smtClean="0">
                <a:solidFill>
                  <a:srgbClr val="00B050"/>
                </a:solidFill>
              </a:rPr>
              <a:t>green cut</a:t>
            </a:r>
            <a:r>
              <a:rPr lang="en-US" b="1" dirty="0" smtClean="0"/>
              <a:t>’. </a:t>
            </a:r>
            <a:r>
              <a:rPr lang="en-US" dirty="0" smtClean="0"/>
              <a:t>When reading a program, green cuts can simply be ignored.</a:t>
            </a:r>
          </a:p>
          <a:p>
            <a:r>
              <a:rPr lang="en-US" dirty="0" smtClean="0"/>
              <a:t>Cuts that do effect the declarative meaning are called ‘</a:t>
            </a:r>
            <a:r>
              <a:rPr lang="en-US" b="1" dirty="0" smtClean="0">
                <a:solidFill>
                  <a:srgbClr val="FF0000"/>
                </a:solidFill>
              </a:rPr>
              <a:t>red cuts</a:t>
            </a:r>
            <a:r>
              <a:rPr lang="en-US" b="1" dirty="0" smtClean="0"/>
              <a:t>’. </a:t>
            </a:r>
            <a:r>
              <a:rPr lang="en-US" dirty="0" smtClean="0"/>
              <a:t>This type of cuts make programs hard to understand, and they should be used with special care.</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31</a:t>
            </a:fld>
            <a:endParaRPr lang="en-US" altLang="zh-TW"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B578E88E-3210-4BD4-9F83-71403D3ECCB9}" type="slidenum">
              <a:rPr lang="en-US" altLang="zh-TW"/>
              <a:pPr>
                <a:defRPr/>
              </a:pPr>
              <a:t>32</a:t>
            </a:fld>
            <a:endParaRPr lang="en-US" altLang="zh-TW"/>
          </a:p>
        </p:txBody>
      </p:sp>
      <p:sp>
        <p:nvSpPr>
          <p:cNvPr id="29699" name="Rectangle 2"/>
          <p:cNvSpPr>
            <a:spLocks noGrp="1" noChangeArrowheads="1"/>
          </p:cNvSpPr>
          <p:nvPr>
            <p:ph type="title"/>
          </p:nvPr>
        </p:nvSpPr>
        <p:spPr/>
        <p:txBody>
          <a:bodyPr/>
          <a:lstStyle/>
          <a:p>
            <a:pPr eaLnBrk="1" hangingPunct="1"/>
            <a:r>
              <a:rPr lang="en-US" altLang="zh-TW" smtClean="0">
                <a:latin typeface="Verdana" pitchFamily="34" charset="0"/>
              </a:rPr>
              <a:t>Queries - Backtracking</a:t>
            </a:r>
          </a:p>
        </p:txBody>
      </p:sp>
      <p:sp>
        <p:nvSpPr>
          <p:cNvPr id="29700" name="Rectangle 3"/>
          <p:cNvSpPr>
            <a:spLocks noGrp="1" noChangeArrowheads="1"/>
          </p:cNvSpPr>
          <p:nvPr>
            <p:ph type="body" idx="1"/>
          </p:nvPr>
        </p:nvSpPr>
        <p:spPr/>
        <p:txBody>
          <a:bodyPr/>
          <a:lstStyle/>
          <a:p>
            <a:pPr eaLnBrk="1" hangingPunct="1">
              <a:lnSpc>
                <a:spcPct val="90000"/>
              </a:lnSpc>
            </a:pPr>
            <a:r>
              <a:rPr lang="en-US" altLang="zh-TW" sz="2600" dirty="0" smtClean="0">
                <a:latin typeface="Arial Unicode MS" pitchFamily="34" charset="-128"/>
                <a:ea typeface="Arial Unicode MS" pitchFamily="34" charset="-128"/>
                <a:cs typeface="Arial Unicode MS" pitchFamily="34" charset="-128"/>
              </a:rPr>
              <a:t>When asked</a:t>
            </a:r>
            <a:r>
              <a:rPr lang="en-US" altLang="zh-TW" sz="2600" dirty="0" smtClean="0">
                <a:latin typeface="Courier New" pitchFamily="49" charset="0"/>
              </a:rPr>
              <a:t> P</a:t>
            </a:r>
            <a:r>
              <a:rPr lang="en-US" altLang="zh-TW" sz="2600" baseline="-25000" dirty="0" smtClean="0">
                <a:latin typeface="Courier New" pitchFamily="49" charset="0"/>
              </a:rPr>
              <a:t>1</a:t>
            </a:r>
            <a:r>
              <a:rPr lang="en-US" altLang="zh-TW" sz="2600" dirty="0" smtClean="0">
                <a:latin typeface="Courier New" pitchFamily="49" charset="0"/>
              </a:rPr>
              <a:t>(..),P</a:t>
            </a:r>
            <a:r>
              <a:rPr lang="en-US" altLang="zh-TW" sz="2600" baseline="-25000" dirty="0" smtClean="0">
                <a:latin typeface="Courier New" pitchFamily="49" charset="0"/>
              </a:rPr>
              <a:t>2</a:t>
            </a:r>
            <a:r>
              <a:rPr lang="en-US" altLang="zh-TW" sz="2600" dirty="0" smtClean="0">
                <a:latin typeface="Courier New" pitchFamily="49" charset="0"/>
              </a:rPr>
              <a:t>(..),…,</a:t>
            </a:r>
            <a:r>
              <a:rPr lang="en-US" altLang="zh-TW" sz="2600" dirty="0" err="1" smtClean="0">
                <a:latin typeface="Courier New" pitchFamily="49" charset="0"/>
              </a:rPr>
              <a:t>P</a:t>
            </a:r>
            <a:r>
              <a:rPr lang="en-US" altLang="zh-TW" sz="2600" baseline="-25000" dirty="0" err="1" smtClean="0">
                <a:latin typeface="Courier New" pitchFamily="49" charset="0"/>
              </a:rPr>
              <a:t>n</a:t>
            </a:r>
            <a:r>
              <a:rPr lang="en-US" altLang="zh-TW" sz="2600" dirty="0" smtClean="0">
                <a:latin typeface="Courier New" pitchFamily="49" charset="0"/>
              </a:rPr>
              <a:t>(..)</a:t>
            </a:r>
            <a:r>
              <a:rPr lang="en-US" altLang="zh-TW" sz="2600" dirty="0" smtClean="0"/>
              <a:t>.</a:t>
            </a:r>
          </a:p>
          <a:p>
            <a:pPr eaLnBrk="1" hangingPunct="1">
              <a:lnSpc>
                <a:spcPct val="90000"/>
              </a:lnSpc>
            </a:pPr>
            <a:r>
              <a:rPr lang="en-US" altLang="zh-TW" sz="2600" dirty="0" smtClean="0"/>
              <a:t>Most Prolog will attempt the following</a:t>
            </a:r>
          </a:p>
          <a:p>
            <a:pPr lvl="1" eaLnBrk="1" hangingPunct="1">
              <a:lnSpc>
                <a:spcPct val="90000"/>
              </a:lnSpc>
            </a:pPr>
            <a:r>
              <a:rPr lang="en-US" altLang="zh-TW" sz="2200" dirty="0" smtClean="0"/>
              <a:t>Unify </a:t>
            </a:r>
            <a:r>
              <a:rPr lang="en-US" altLang="zh-TW" sz="2200" dirty="0" smtClean="0">
                <a:latin typeface="Courier New" pitchFamily="49" charset="0"/>
              </a:rPr>
              <a:t>P</a:t>
            </a:r>
            <a:r>
              <a:rPr lang="en-US" altLang="zh-TW" sz="2200" baseline="-25000" dirty="0" smtClean="0">
                <a:latin typeface="Courier New" pitchFamily="49" charset="0"/>
              </a:rPr>
              <a:t>1</a:t>
            </a:r>
            <a:r>
              <a:rPr lang="en-US" altLang="zh-TW" sz="2200" dirty="0" smtClean="0"/>
              <a:t> with a fact or rule, instantiate variables if needed</a:t>
            </a:r>
          </a:p>
          <a:p>
            <a:pPr lvl="1" eaLnBrk="1" hangingPunct="1">
              <a:lnSpc>
                <a:spcPct val="90000"/>
              </a:lnSpc>
            </a:pPr>
            <a:r>
              <a:rPr lang="en-US" altLang="zh-TW" sz="2200" dirty="0" smtClean="0">
                <a:latin typeface="Arial Unicode MS" pitchFamily="34" charset="-128"/>
                <a:ea typeface="Arial Unicode MS" pitchFamily="34" charset="-128"/>
                <a:cs typeface="Arial Unicode MS" pitchFamily="34" charset="-128"/>
              </a:rPr>
              <a:t>If </a:t>
            </a:r>
            <a:r>
              <a:rPr lang="en-US" altLang="zh-TW" sz="2200" dirty="0" smtClean="0">
                <a:latin typeface="Courier New" pitchFamily="49" charset="0"/>
              </a:rPr>
              <a:t>P</a:t>
            </a:r>
            <a:r>
              <a:rPr lang="en-US" altLang="zh-TW" sz="2200" baseline="-25000" dirty="0" smtClean="0">
                <a:latin typeface="Courier New" pitchFamily="49" charset="0"/>
              </a:rPr>
              <a:t>1</a:t>
            </a:r>
            <a:r>
              <a:rPr lang="en-US" altLang="zh-TW" sz="2200" dirty="0" smtClean="0"/>
              <a:t> unifies with more than one fact or rule, the first one is chosen</a:t>
            </a:r>
          </a:p>
          <a:p>
            <a:pPr lvl="1" eaLnBrk="1" hangingPunct="1">
              <a:lnSpc>
                <a:spcPct val="90000"/>
              </a:lnSpc>
            </a:pPr>
            <a:r>
              <a:rPr lang="en-US" altLang="zh-TW" sz="2200" dirty="0" smtClean="0"/>
              <a:t>If succeed, do the same for </a:t>
            </a:r>
            <a:r>
              <a:rPr lang="en-US" altLang="zh-TW" sz="2200" dirty="0" smtClean="0">
                <a:latin typeface="Courier New" pitchFamily="49" charset="0"/>
              </a:rPr>
              <a:t>P</a:t>
            </a:r>
            <a:r>
              <a:rPr lang="en-US" altLang="zh-TW" sz="2200" baseline="-25000" dirty="0" smtClean="0">
                <a:latin typeface="Courier New" pitchFamily="49" charset="0"/>
              </a:rPr>
              <a:t>2</a:t>
            </a:r>
            <a:r>
              <a:rPr lang="en-US" altLang="zh-TW" sz="2200" dirty="0" smtClean="0"/>
              <a:t>, and so on from </a:t>
            </a:r>
            <a:r>
              <a:rPr lang="en-US" altLang="zh-TW" sz="2200" dirty="0" smtClean="0">
                <a:solidFill>
                  <a:schemeClr val="tx2"/>
                </a:solidFill>
              </a:rPr>
              <a:t>left to right</a:t>
            </a:r>
            <a:endParaRPr lang="en-US" altLang="zh-TW" sz="2200" dirty="0" smtClean="0"/>
          </a:p>
          <a:p>
            <a:pPr lvl="1" eaLnBrk="1" hangingPunct="1">
              <a:lnSpc>
                <a:spcPct val="90000"/>
              </a:lnSpc>
            </a:pPr>
            <a:r>
              <a:rPr lang="en-US" altLang="zh-TW" sz="2200" dirty="0" smtClean="0"/>
              <a:t>If all predicates succeed, the whole goal succeeds</a:t>
            </a:r>
          </a:p>
          <a:p>
            <a:pPr lvl="1" eaLnBrk="1" hangingPunct="1">
              <a:lnSpc>
                <a:spcPct val="90000"/>
              </a:lnSpc>
            </a:pPr>
            <a:r>
              <a:rPr lang="en-US" altLang="zh-TW" sz="2200" dirty="0" smtClean="0"/>
              <a:t>If anyone fails, say </a:t>
            </a:r>
            <a:r>
              <a:rPr lang="en-US" altLang="zh-TW" sz="2200" dirty="0" smtClean="0">
                <a:latin typeface="Courier New" pitchFamily="49" charset="0"/>
              </a:rPr>
              <a:t>P</a:t>
            </a:r>
            <a:r>
              <a:rPr lang="en-US" altLang="zh-TW" sz="2200" baseline="-25000" dirty="0" smtClean="0">
                <a:latin typeface="Courier New" pitchFamily="49" charset="0"/>
              </a:rPr>
              <a:t>i</a:t>
            </a:r>
            <a:r>
              <a:rPr lang="en-US" altLang="zh-TW" sz="2200" dirty="0" smtClean="0"/>
              <a:t>, Prolog backtracks, and try an alternative of </a:t>
            </a:r>
            <a:r>
              <a:rPr lang="en-US" altLang="zh-TW" sz="2200" dirty="0" smtClean="0">
                <a:latin typeface="Courier New" pitchFamily="49" charset="0"/>
              </a:rPr>
              <a:t>P</a:t>
            </a:r>
            <a:r>
              <a:rPr lang="en-US" altLang="zh-TW" sz="2200" baseline="-25000" dirty="0" smtClean="0">
                <a:latin typeface="Courier New" pitchFamily="49" charset="0"/>
              </a:rPr>
              <a:t>i-1</a:t>
            </a:r>
          </a:p>
          <a:p>
            <a:pPr lvl="1" eaLnBrk="1" hangingPunct="1">
              <a:lnSpc>
                <a:spcPct val="90000"/>
              </a:lnSpc>
            </a:pPr>
            <a:r>
              <a:rPr lang="en-US" altLang="zh-TW" sz="2200" dirty="0" smtClean="0"/>
              <a:t>The predicates are tried in a </a:t>
            </a:r>
            <a:r>
              <a:rPr lang="en-US" altLang="zh-TW" sz="2200" dirty="0" smtClean="0">
                <a:solidFill>
                  <a:schemeClr val="tx2"/>
                </a:solidFill>
              </a:rPr>
              <a:t>Depth-First</a:t>
            </a:r>
            <a:r>
              <a:rPr lang="en-US" altLang="zh-TW" sz="2200" dirty="0" smtClean="0"/>
              <a:t> manner</a:t>
            </a:r>
          </a:p>
          <a:p>
            <a:pPr lvl="1" eaLnBrk="1" hangingPunct="1">
              <a:lnSpc>
                <a:spcPct val="90000"/>
              </a:lnSpc>
            </a:pPr>
            <a:r>
              <a:rPr lang="en-US" altLang="zh-TW" sz="2200" dirty="0" smtClean="0"/>
              <a:t>After a successful query, if user </a:t>
            </a:r>
            <a:r>
              <a:rPr lang="en-US" altLang="zh-TW" sz="2200" dirty="0" err="1" smtClean="0"/>
              <a:t>presss</a:t>
            </a:r>
            <a:r>
              <a:rPr lang="en-US" altLang="zh-TW" sz="2200" dirty="0" smtClean="0"/>
              <a:t> ‘</a:t>
            </a:r>
            <a:r>
              <a:rPr lang="en-US" altLang="zh-TW" sz="2200" dirty="0" smtClean="0">
                <a:latin typeface="Courier New" pitchFamily="49" charset="0"/>
              </a:rPr>
              <a:t>;</a:t>
            </a:r>
            <a:r>
              <a:rPr lang="en-US" altLang="zh-TW" sz="2200" dirty="0" smtClean="0"/>
              <a:t>’, backtrack and try alternatives</a:t>
            </a:r>
          </a:p>
          <a:p>
            <a:pPr lvl="1" eaLnBrk="1" hangingPunct="1">
              <a:lnSpc>
                <a:spcPct val="90000"/>
              </a:lnSpc>
            </a:pPr>
            <a:endParaRPr lang="en-US" altLang="zh-TW" sz="22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EB2B67D9-FCE3-4CC6-92BE-58736ECB754C}" type="slidenum">
              <a:rPr lang="en-US" altLang="zh-TW"/>
              <a:pPr>
                <a:defRPr/>
              </a:pPr>
              <a:t>33</a:t>
            </a:fld>
            <a:endParaRPr lang="en-US" altLang="zh-TW"/>
          </a:p>
        </p:txBody>
      </p:sp>
      <p:sp>
        <p:nvSpPr>
          <p:cNvPr id="30723"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0724" name="Rectangle 3"/>
          <p:cNvSpPr>
            <a:spLocks noGrp="1" noChangeArrowheads="1"/>
          </p:cNvSpPr>
          <p:nvPr>
            <p:ph type="body" idx="1"/>
          </p:nvPr>
        </p:nvSpPr>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0725" name="Text Box 4"/>
          <p:cNvSpPr txBox="1">
            <a:spLocks noChangeArrowheads="1"/>
          </p:cNvSpPr>
          <p:nvPr/>
        </p:nvSpPr>
        <p:spPr bwMode="auto">
          <a:xfrm>
            <a:off x="2819400" y="1600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
        <p:nvSpPr>
          <p:cNvPr id="30726" name="Text Box 5"/>
          <p:cNvSpPr txBox="1">
            <a:spLocks noChangeArrowheads="1"/>
          </p:cNvSpPr>
          <p:nvPr/>
        </p:nvSpPr>
        <p:spPr bwMode="auto">
          <a:xfrm>
            <a:off x="2819400" y="1981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
        <p:nvSpPr>
          <p:cNvPr id="30727" name="Text Box 6"/>
          <p:cNvSpPr txBox="1">
            <a:spLocks noChangeArrowheads="1"/>
          </p:cNvSpPr>
          <p:nvPr/>
        </p:nvSpPr>
        <p:spPr bwMode="auto">
          <a:xfrm>
            <a:off x="2819400" y="2362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投影片編號版面配置區 5"/>
          <p:cNvSpPr>
            <a:spLocks noGrp="1"/>
          </p:cNvSpPr>
          <p:nvPr>
            <p:ph type="sldNum" sz="quarter" idx="12"/>
          </p:nvPr>
        </p:nvSpPr>
        <p:spPr/>
        <p:txBody>
          <a:bodyPr/>
          <a:lstStyle/>
          <a:p>
            <a:pPr>
              <a:defRPr/>
            </a:pPr>
            <a:fld id="{538ED911-C8AA-449D-B64E-33F2B50EC588}" type="slidenum">
              <a:rPr lang="en-US" altLang="zh-TW"/>
              <a:pPr>
                <a:defRPr/>
              </a:pPr>
              <a:t>34</a:t>
            </a:fld>
            <a:endParaRPr lang="en-US" altLang="zh-TW"/>
          </a:p>
        </p:txBody>
      </p:sp>
      <p:sp>
        <p:nvSpPr>
          <p:cNvPr id="31747"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1748" name="Rectangle 3"/>
          <p:cNvSpPr>
            <a:spLocks noGrp="1" noChangeArrowheads="1"/>
          </p:cNvSpPr>
          <p:nvPr>
            <p:ph type="body" idx="1"/>
          </p:nvPr>
        </p:nvSpPr>
        <p:spPr>
          <a:xfrm>
            <a:off x="457200" y="1600200"/>
            <a:ext cx="8229600" cy="4572000"/>
          </a:xfrm>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1749" name="Text Box 4"/>
          <p:cNvSpPr txBox="1">
            <a:spLocks noChangeArrowheads="1"/>
          </p:cNvSpPr>
          <p:nvPr/>
        </p:nvSpPr>
        <p:spPr bwMode="auto">
          <a:xfrm>
            <a:off x="5724525" y="2781300"/>
            <a:ext cx="3206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Unifed, with A</a:t>
            </a:r>
            <a:r>
              <a:rPr lang="en-US" altLang="zh-TW">
                <a:solidFill>
                  <a:schemeClr val="accent1"/>
                </a:solidFill>
                <a:latin typeface="Verdana" pitchFamily="34" charset="0"/>
                <a:sym typeface="Wingdings" pitchFamily="2" charset="2"/>
              </a:rPr>
              <a:t>a,Cc</a:t>
            </a:r>
            <a:endParaRPr lang="en-US" altLang="zh-TW">
              <a:solidFill>
                <a:schemeClr val="accent1"/>
              </a:solidFill>
              <a:latin typeface="Verdana" pitchFamily="34" charset="0"/>
            </a:endParaRPr>
          </a:p>
        </p:txBody>
      </p:sp>
      <p:sp>
        <p:nvSpPr>
          <p:cNvPr id="31750" name="Text Box 6"/>
          <p:cNvSpPr txBox="1">
            <a:spLocks noChangeArrowheads="1"/>
          </p:cNvSpPr>
          <p:nvPr/>
        </p:nvSpPr>
        <p:spPr bwMode="auto">
          <a:xfrm>
            <a:off x="2438400" y="4800600"/>
            <a:ext cx="2270125"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Call : before(a,B).</a:t>
            </a:r>
          </a:p>
        </p:txBody>
      </p:sp>
      <p:sp>
        <p:nvSpPr>
          <p:cNvPr id="31751" name="Text Box 7"/>
          <p:cNvSpPr txBox="1">
            <a:spLocks noChangeArrowheads="1"/>
          </p:cNvSpPr>
          <p:nvPr/>
        </p:nvSpPr>
        <p:spPr bwMode="auto">
          <a:xfrm>
            <a:off x="10668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sp>
        <p:nvSpPr>
          <p:cNvPr id="31752" name="Text Box 8"/>
          <p:cNvSpPr txBox="1">
            <a:spLocks noChangeArrowheads="1"/>
          </p:cNvSpPr>
          <p:nvPr/>
        </p:nvSpPr>
        <p:spPr bwMode="auto">
          <a:xfrm>
            <a:off x="2438400" y="5638800"/>
            <a:ext cx="22860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Exit : before(a,b).</a:t>
            </a:r>
          </a:p>
        </p:txBody>
      </p:sp>
      <p:sp>
        <p:nvSpPr>
          <p:cNvPr id="31753" name="Text Box 9"/>
          <p:cNvSpPr txBox="1">
            <a:spLocks noChangeArrowheads="1"/>
          </p:cNvSpPr>
          <p:nvPr/>
        </p:nvSpPr>
        <p:spPr bwMode="auto">
          <a:xfrm>
            <a:off x="5181600" y="4800600"/>
            <a:ext cx="15811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Put B=b</a:t>
            </a:r>
          </a:p>
        </p:txBody>
      </p:sp>
      <p:sp>
        <p:nvSpPr>
          <p:cNvPr id="31754" name="AutoShape 10"/>
          <p:cNvSpPr>
            <a:spLocks noChangeArrowheads="1"/>
          </p:cNvSpPr>
          <p:nvPr/>
        </p:nvSpPr>
        <p:spPr bwMode="auto">
          <a:xfrm>
            <a:off x="3276600" y="4408488"/>
            <a:ext cx="304800" cy="304800"/>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1755" name="AutoShape 11"/>
          <p:cNvSpPr>
            <a:spLocks noChangeArrowheads="1"/>
          </p:cNvSpPr>
          <p:nvPr/>
        </p:nvSpPr>
        <p:spPr bwMode="auto">
          <a:xfrm>
            <a:off x="3276600" y="5257800"/>
            <a:ext cx="304800" cy="304800"/>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1756" name="Text Box 12"/>
          <p:cNvSpPr txBox="1">
            <a:spLocks noChangeArrowheads="1"/>
          </p:cNvSpPr>
          <p:nvPr/>
        </p:nvSpPr>
        <p:spPr bwMode="auto">
          <a:xfrm>
            <a:off x="5257800" y="5638800"/>
            <a:ext cx="2190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Match Fact 1.</a:t>
            </a:r>
          </a:p>
        </p:txBody>
      </p:sp>
      <p:sp>
        <p:nvSpPr>
          <p:cNvPr id="31757" name="Text Box 13"/>
          <p:cNvSpPr txBox="1">
            <a:spLocks noChangeArrowheads="1"/>
          </p:cNvSpPr>
          <p:nvPr/>
        </p:nvSpPr>
        <p:spPr bwMode="auto">
          <a:xfrm>
            <a:off x="1752600" y="56388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投影片編號版面配置區 5"/>
          <p:cNvSpPr>
            <a:spLocks noGrp="1"/>
          </p:cNvSpPr>
          <p:nvPr>
            <p:ph type="sldNum" sz="quarter" idx="12"/>
          </p:nvPr>
        </p:nvSpPr>
        <p:spPr/>
        <p:txBody>
          <a:bodyPr/>
          <a:lstStyle/>
          <a:p>
            <a:pPr>
              <a:defRPr/>
            </a:pPr>
            <a:fld id="{F72A04CF-A6A0-4720-B7D4-4F87B3409E6E}" type="slidenum">
              <a:rPr lang="en-US" altLang="zh-TW"/>
              <a:pPr>
                <a:defRPr/>
              </a:pPr>
              <a:t>35</a:t>
            </a:fld>
            <a:endParaRPr lang="en-US" altLang="zh-TW"/>
          </a:p>
        </p:txBody>
      </p:sp>
      <p:sp>
        <p:nvSpPr>
          <p:cNvPr id="32771"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2772" name="Rectangle 3"/>
          <p:cNvSpPr>
            <a:spLocks noGrp="1" noChangeArrowheads="1"/>
          </p:cNvSpPr>
          <p:nvPr>
            <p:ph type="body" idx="1"/>
          </p:nvPr>
        </p:nvSpPr>
        <p:spPr>
          <a:xfrm>
            <a:off x="457200" y="1600200"/>
            <a:ext cx="8229600" cy="4572000"/>
          </a:xfrm>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2773" name="Text Box 6"/>
          <p:cNvSpPr txBox="1">
            <a:spLocks noChangeArrowheads="1"/>
          </p:cNvSpPr>
          <p:nvPr/>
        </p:nvSpPr>
        <p:spPr bwMode="auto">
          <a:xfrm>
            <a:off x="10668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grpSp>
        <p:nvGrpSpPr>
          <p:cNvPr id="2" name="Group 12"/>
          <p:cNvGrpSpPr>
            <a:grpSpLocks/>
          </p:cNvGrpSpPr>
          <p:nvPr/>
        </p:nvGrpSpPr>
        <p:grpSpPr bwMode="auto">
          <a:xfrm>
            <a:off x="3886200" y="4419600"/>
            <a:ext cx="5010150" cy="1597025"/>
            <a:chOff x="1536" y="2777"/>
            <a:chExt cx="3156" cy="1006"/>
          </a:xfrm>
        </p:grpSpPr>
        <p:sp>
          <p:nvSpPr>
            <p:cNvPr id="32777" name="Text Box 5"/>
            <p:cNvSpPr txBox="1">
              <a:spLocks noChangeArrowheads="1"/>
            </p:cNvSpPr>
            <p:nvPr/>
          </p:nvSpPr>
          <p:spPr bwMode="auto">
            <a:xfrm>
              <a:off x="1536" y="3024"/>
              <a:ext cx="1430" cy="231"/>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Call : before(b,c).</a:t>
              </a:r>
            </a:p>
          </p:txBody>
        </p:sp>
        <p:sp>
          <p:nvSpPr>
            <p:cNvPr id="32778" name="Text Box 7"/>
            <p:cNvSpPr txBox="1">
              <a:spLocks noChangeArrowheads="1"/>
            </p:cNvSpPr>
            <p:nvPr/>
          </p:nvSpPr>
          <p:spPr bwMode="auto">
            <a:xfrm>
              <a:off x="1536" y="3552"/>
              <a:ext cx="1440" cy="231"/>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Exit : before(b,c).</a:t>
              </a:r>
            </a:p>
          </p:txBody>
        </p:sp>
        <p:sp>
          <p:nvSpPr>
            <p:cNvPr id="32779" name="Text Box 8"/>
            <p:cNvSpPr txBox="1">
              <a:spLocks noChangeArrowheads="1"/>
            </p:cNvSpPr>
            <p:nvPr/>
          </p:nvSpPr>
          <p:spPr bwMode="auto">
            <a:xfrm>
              <a:off x="3264" y="3024"/>
              <a:ext cx="934" cy="231"/>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As B=b</a:t>
              </a:r>
            </a:p>
          </p:txBody>
        </p:sp>
        <p:sp>
          <p:nvSpPr>
            <p:cNvPr id="32780" name="AutoShape 9"/>
            <p:cNvSpPr>
              <a:spLocks noChangeArrowheads="1"/>
            </p:cNvSpPr>
            <p:nvPr/>
          </p:nvSpPr>
          <p:spPr bwMode="auto">
            <a:xfrm>
              <a:off x="2064" y="2777"/>
              <a:ext cx="192" cy="192"/>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2781" name="AutoShape 10"/>
            <p:cNvSpPr>
              <a:spLocks noChangeArrowheads="1"/>
            </p:cNvSpPr>
            <p:nvPr/>
          </p:nvSpPr>
          <p:spPr bwMode="auto">
            <a:xfrm>
              <a:off x="2064" y="3312"/>
              <a:ext cx="192" cy="192"/>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2782" name="Text Box 11"/>
            <p:cNvSpPr txBox="1">
              <a:spLocks noChangeArrowheads="1"/>
            </p:cNvSpPr>
            <p:nvPr/>
          </p:nvSpPr>
          <p:spPr bwMode="auto">
            <a:xfrm>
              <a:off x="3312" y="3552"/>
              <a:ext cx="1380" cy="231"/>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Match Fact 2.</a:t>
              </a:r>
            </a:p>
          </p:txBody>
        </p:sp>
      </p:grpSp>
      <p:sp>
        <p:nvSpPr>
          <p:cNvPr id="32775" name="Text Box 13"/>
          <p:cNvSpPr txBox="1">
            <a:spLocks noChangeArrowheads="1"/>
          </p:cNvSpPr>
          <p:nvPr/>
        </p:nvSpPr>
        <p:spPr bwMode="auto">
          <a:xfrm>
            <a:off x="3200400" y="56388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2776" name="Text Box 14"/>
          <p:cNvSpPr txBox="1">
            <a:spLocks noChangeArrowheads="1"/>
          </p:cNvSpPr>
          <p:nvPr/>
        </p:nvSpPr>
        <p:spPr bwMode="auto">
          <a:xfrm>
            <a:off x="5724525" y="2781300"/>
            <a:ext cx="3206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Unifed, with A</a:t>
            </a:r>
            <a:r>
              <a:rPr lang="en-US" altLang="zh-TW">
                <a:solidFill>
                  <a:schemeClr val="accent1"/>
                </a:solidFill>
                <a:latin typeface="Verdana" pitchFamily="34" charset="0"/>
                <a:sym typeface="Wingdings" pitchFamily="2" charset="2"/>
              </a:rPr>
              <a:t>a,Cc</a:t>
            </a:r>
            <a:endParaRPr lang="en-US" altLang="zh-TW">
              <a:solidFill>
                <a:schemeClr val="accent1"/>
              </a:solidFill>
              <a:latin typeface="Verdan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投影片編號版面配置區 5"/>
          <p:cNvSpPr>
            <a:spLocks noGrp="1"/>
          </p:cNvSpPr>
          <p:nvPr>
            <p:ph type="sldNum" sz="quarter" idx="12"/>
          </p:nvPr>
        </p:nvSpPr>
        <p:spPr/>
        <p:txBody>
          <a:bodyPr/>
          <a:lstStyle/>
          <a:p>
            <a:pPr>
              <a:defRPr/>
            </a:pPr>
            <a:fld id="{5BFC528E-A9E9-4CFD-BE6B-0376BEC0A0CB}" type="slidenum">
              <a:rPr lang="en-US" altLang="zh-TW"/>
              <a:pPr>
                <a:defRPr/>
              </a:pPr>
              <a:t>36</a:t>
            </a:fld>
            <a:endParaRPr lang="en-US" altLang="zh-TW"/>
          </a:p>
        </p:txBody>
      </p:sp>
      <p:sp>
        <p:nvSpPr>
          <p:cNvPr id="33795"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3796" name="Rectangle 3"/>
          <p:cNvSpPr>
            <a:spLocks noGrp="1" noChangeArrowheads="1"/>
          </p:cNvSpPr>
          <p:nvPr>
            <p:ph type="body" idx="1"/>
          </p:nvPr>
        </p:nvSpPr>
        <p:spPr>
          <a:xfrm>
            <a:off x="457200" y="1600200"/>
            <a:ext cx="8229600" cy="4572000"/>
          </a:xfrm>
        </p:spPr>
        <p:txBody>
          <a:bodyPr/>
          <a:lstStyle/>
          <a:p>
            <a:pPr eaLnBrk="1" hangingPunct="1"/>
            <a:r>
              <a:rPr lang="en-US" altLang="zh-TW" sz="2100" dirty="0" smtClean="0"/>
              <a:t>before(</a:t>
            </a:r>
            <a:r>
              <a:rPr lang="en-US" altLang="zh-TW" sz="2100" dirty="0" err="1" smtClean="0"/>
              <a:t>a,b</a:t>
            </a:r>
            <a:r>
              <a:rPr lang="en-US" altLang="zh-TW" sz="2100" dirty="0" smtClean="0"/>
              <a:t>).</a:t>
            </a:r>
          </a:p>
          <a:p>
            <a:pPr eaLnBrk="1" hangingPunct="1"/>
            <a:r>
              <a:rPr lang="en-US" altLang="zh-TW" sz="2100" dirty="0" smtClean="0"/>
              <a:t>before(</a:t>
            </a:r>
            <a:r>
              <a:rPr lang="en-US" altLang="zh-TW" sz="2100" dirty="0" err="1" smtClean="0"/>
              <a:t>b,c</a:t>
            </a:r>
            <a:r>
              <a:rPr lang="en-US" altLang="zh-TW" sz="2100" dirty="0" smtClean="0"/>
              <a:t>).</a:t>
            </a:r>
          </a:p>
          <a:p>
            <a:pPr eaLnBrk="1" hangingPunct="1"/>
            <a:r>
              <a:rPr lang="en-US" altLang="zh-TW" sz="2100" dirty="0" smtClean="0"/>
              <a:t>before(</a:t>
            </a:r>
            <a:r>
              <a:rPr lang="en-US" altLang="zh-TW" sz="2100" dirty="0" err="1" smtClean="0"/>
              <a:t>c,d</a:t>
            </a:r>
            <a:r>
              <a:rPr lang="en-US" altLang="zh-TW" sz="2100" dirty="0" smtClean="0"/>
              <a:t>).</a:t>
            </a:r>
          </a:p>
          <a:p>
            <a:pPr eaLnBrk="1" hangingPunct="1"/>
            <a:r>
              <a:rPr lang="en-US" altLang="zh-TW" sz="2100" dirty="0" smtClean="0"/>
              <a:t>before(A,C) :- before(A,B), before(B,C).</a:t>
            </a:r>
          </a:p>
          <a:p>
            <a:pPr eaLnBrk="1" hangingPunct="1">
              <a:buFont typeface="Wingdings" pitchFamily="2" charset="2"/>
              <a:buNone/>
            </a:pPr>
            <a:endParaRPr lang="en-US" altLang="zh-TW" sz="2100" dirty="0" smtClean="0"/>
          </a:p>
          <a:p>
            <a:pPr eaLnBrk="1" hangingPunct="1"/>
            <a:r>
              <a:rPr lang="en-US" altLang="zh-TW" sz="2100" dirty="0" smtClean="0"/>
              <a:t>?- before(</a:t>
            </a:r>
            <a:r>
              <a:rPr lang="en-US" altLang="zh-TW" sz="2100" dirty="0" err="1" smtClean="0"/>
              <a:t>a,c</a:t>
            </a:r>
            <a:r>
              <a:rPr lang="en-US" altLang="zh-TW" sz="2100" dirty="0" smtClean="0"/>
              <a:t>).</a:t>
            </a:r>
          </a:p>
          <a:p>
            <a:pPr eaLnBrk="1" hangingPunct="1"/>
            <a:endParaRPr lang="en-US" altLang="zh-TW" sz="2100" dirty="0" smtClean="0"/>
          </a:p>
          <a:p>
            <a:pPr eaLnBrk="1" hangingPunct="1"/>
            <a:endParaRPr lang="en-US" altLang="zh-TW" sz="2100" dirty="0" smtClean="0"/>
          </a:p>
          <a:p>
            <a:pPr eaLnBrk="1" hangingPunct="1"/>
            <a:endParaRPr lang="en-US" altLang="zh-TW" sz="2100" dirty="0" smtClean="0"/>
          </a:p>
          <a:p>
            <a:pPr eaLnBrk="1" hangingPunct="1"/>
            <a:endParaRPr lang="en-US" altLang="zh-TW" sz="2100" dirty="0" smtClean="0"/>
          </a:p>
          <a:p>
            <a:pPr eaLnBrk="1" hangingPunct="1"/>
            <a:endParaRPr lang="en-US" altLang="zh-TW" sz="2100" dirty="0" smtClean="0"/>
          </a:p>
          <a:p>
            <a:pPr eaLnBrk="1" hangingPunct="1">
              <a:buFont typeface="Wingdings" pitchFamily="2" charset="2"/>
              <a:buNone/>
            </a:pPr>
            <a:endParaRPr lang="en-US" altLang="zh-TW" sz="2100" dirty="0" smtClean="0"/>
          </a:p>
        </p:txBody>
      </p:sp>
      <p:sp>
        <p:nvSpPr>
          <p:cNvPr id="33797" name="Text Box 5"/>
          <p:cNvSpPr txBox="1">
            <a:spLocks noChangeArrowheads="1"/>
          </p:cNvSpPr>
          <p:nvPr/>
        </p:nvSpPr>
        <p:spPr bwMode="auto">
          <a:xfrm>
            <a:off x="11430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sp>
        <p:nvSpPr>
          <p:cNvPr id="33798" name="Text Box 13"/>
          <p:cNvSpPr txBox="1">
            <a:spLocks noChangeArrowheads="1"/>
          </p:cNvSpPr>
          <p:nvPr/>
        </p:nvSpPr>
        <p:spPr bwMode="auto">
          <a:xfrm>
            <a:off x="2895600" y="4343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799" name="Text Box 14"/>
          <p:cNvSpPr txBox="1">
            <a:spLocks noChangeArrowheads="1"/>
          </p:cNvSpPr>
          <p:nvPr/>
        </p:nvSpPr>
        <p:spPr bwMode="auto">
          <a:xfrm>
            <a:off x="4343400" y="4343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800" name="AutoShape 15"/>
          <p:cNvSpPr>
            <a:spLocks/>
          </p:cNvSpPr>
          <p:nvPr/>
        </p:nvSpPr>
        <p:spPr bwMode="auto">
          <a:xfrm rot="5400000">
            <a:off x="1752600" y="3886200"/>
            <a:ext cx="228600" cy="1295400"/>
          </a:xfrm>
          <a:prstGeom prst="rightBrace">
            <a:avLst>
              <a:gd name="adj1" fmla="val 47222"/>
              <a:gd name="adj2" fmla="val 50000"/>
            </a:avLst>
          </a:prstGeom>
          <a:noFill/>
          <a:ln w="9525">
            <a:solidFill>
              <a:schemeClr val="tx1"/>
            </a:solidFill>
            <a:round/>
            <a:headEnd/>
            <a:tailEnd/>
          </a:ln>
        </p:spPr>
        <p:txBody>
          <a:bodyPr wrap="none" anchor="ctr"/>
          <a:lstStyle/>
          <a:p>
            <a:endParaRPr lang="en-US"/>
          </a:p>
        </p:txBody>
      </p:sp>
      <p:sp>
        <p:nvSpPr>
          <p:cNvPr id="33801" name="Text Box 16"/>
          <p:cNvSpPr txBox="1">
            <a:spLocks noChangeArrowheads="1"/>
          </p:cNvSpPr>
          <p:nvPr/>
        </p:nvSpPr>
        <p:spPr bwMode="auto">
          <a:xfrm>
            <a:off x="1600200" y="4724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802" name="Text Box 22"/>
          <p:cNvSpPr txBox="1">
            <a:spLocks noChangeArrowheads="1"/>
          </p:cNvSpPr>
          <p:nvPr/>
        </p:nvSpPr>
        <p:spPr bwMode="auto">
          <a:xfrm>
            <a:off x="2700338" y="3536950"/>
            <a:ext cx="5570537"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succeeds, use the rule with A</a:t>
            </a:r>
            <a:r>
              <a:rPr lang="en-US" altLang="zh-TW">
                <a:solidFill>
                  <a:schemeClr val="accent1"/>
                </a:solidFill>
                <a:latin typeface="Verdana" pitchFamily="34" charset="0"/>
                <a:sym typeface="Wingdings" pitchFamily="2" charset="2"/>
              </a:rPr>
              <a:t>a,Bb,Cc</a:t>
            </a:r>
            <a:endParaRPr lang="en-US" altLang="zh-TW">
              <a:solidFill>
                <a:schemeClr val="accent1"/>
              </a:solidFill>
              <a:latin typeface="Verdan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Meaning of Cut</a:t>
            </a:r>
            <a:endParaRPr lang="en-US" dirty="0"/>
          </a:p>
        </p:txBody>
      </p:sp>
      <p:sp>
        <p:nvSpPr>
          <p:cNvPr id="3" name="Content Placeholder 2"/>
          <p:cNvSpPr>
            <a:spLocks noGrp="1"/>
          </p:cNvSpPr>
          <p:nvPr>
            <p:ph idx="1"/>
          </p:nvPr>
        </p:nvSpPr>
        <p:spPr>
          <a:xfrm>
            <a:off x="446031" y="1019142"/>
            <a:ext cx="8229600" cy="4530725"/>
          </a:xfrm>
        </p:spPr>
        <p:txBody>
          <a:bodyPr/>
          <a:lstStyle/>
          <a:p>
            <a:r>
              <a:rPr lang="en-US" dirty="0" smtClean="0"/>
              <a:t>When the cut is encountered as a goal it succeeds immediately, but it commits the system to all choices made between the time the parent goal was invoked and the time the cut was encountered.</a:t>
            </a:r>
          </a:p>
          <a:p>
            <a:r>
              <a:rPr lang="pt-BR" dirty="0" smtClean="0"/>
              <a:t>H :- B1, B2, ... , Bm, !, ... Bn.</a:t>
            </a:r>
          </a:p>
          <a:p>
            <a:r>
              <a:rPr lang="en-US" dirty="0" smtClean="0"/>
              <a:t>when the ! is encountered:</a:t>
            </a:r>
          </a:p>
          <a:p>
            <a:pPr lvl="1"/>
            <a:r>
              <a:rPr lang="en-US" dirty="0" smtClean="0"/>
              <a:t>The solution to B1..</a:t>
            </a:r>
            <a:r>
              <a:rPr lang="en-US" dirty="0" err="1" smtClean="0"/>
              <a:t>Bm</a:t>
            </a:r>
            <a:r>
              <a:rPr lang="en-US" dirty="0" smtClean="0"/>
              <a:t> is frozen, and all other possible solutions are discarded.</a:t>
            </a:r>
          </a:p>
          <a:p>
            <a:pPr lvl="1"/>
            <a:r>
              <a:rPr lang="en-US" dirty="0" smtClean="0"/>
              <a:t>The parent goal cannot be matched to any other rule.</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37</a:t>
            </a:fld>
            <a:endParaRPr lang="en-US" altLang="zh-TW"/>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63724"/>
            <a:ext cx="8229600" cy="4530725"/>
          </a:xfrm>
        </p:spPr>
        <p:txBody>
          <a:bodyPr/>
          <a:lstStyle/>
          <a:p>
            <a:r>
              <a:rPr lang="en-US" dirty="0" smtClean="0"/>
              <a:t>Consider the program</a:t>
            </a:r>
          </a:p>
          <a:p>
            <a:pPr lvl="1"/>
            <a:r>
              <a:rPr lang="pt-BR" dirty="0" smtClean="0"/>
              <a:t>C :- P, Q, R, !, S, T, U.</a:t>
            </a:r>
          </a:p>
          <a:p>
            <a:pPr lvl="1"/>
            <a:r>
              <a:rPr lang="en-US" dirty="0" smtClean="0"/>
              <a:t>C :- V.</a:t>
            </a:r>
          </a:p>
          <a:p>
            <a:pPr lvl="1"/>
            <a:r>
              <a:rPr lang="en-US" dirty="0" smtClean="0"/>
              <a:t>A :- B, C, D.</a:t>
            </a:r>
          </a:p>
          <a:p>
            <a:r>
              <a:rPr lang="en-US" dirty="0" smtClean="0"/>
              <a:t>And the goal: A</a:t>
            </a:r>
          </a:p>
          <a:p>
            <a:r>
              <a:rPr lang="en-US" dirty="0" smtClean="0"/>
              <a:t>Backtracking is possible within P,Q,R.</a:t>
            </a:r>
          </a:p>
          <a:p>
            <a:r>
              <a:rPr lang="en-US" dirty="0" smtClean="0"/>
              <a:t>When the cut is reached, the current solution of P,Q,R is chosen, and all other solutions are dumped.</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38</a:t>
            </a:fld>
            <a:endParaRPr lang="en-US" altLang="zh-TW"/>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alternative clause “C :- V” is also dumped.</a:t>
            </a:r>
          </a:p>
          <a:p>
            <a:r>
              <a:rPr lang="en-US" dirty="0" smtClean="0"/>
              <a:t>Backtracking IS possible in S,T,U.</a:t>
            </a:r>
          </a:p>
          <a:p>
            <a:r>
              <a:rPr lang="en-US" dirty="0" smtClean="0"/>
              <a:t>The parent goal is “C” so the goal A is not effected.</a:t>
            </a:r>
          </a:p>
          <a:p>
            <a:r>
              <a:rPr lang="en-US" dirty="0" smtClean="0"/>
              <a:t>The automatic backtracking in B,C,D is active.</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39</a:t>
            </a:fld>
            <a:endParaRPr lang="en-US" altLang="zh-TW"/>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301B2E1D-5198-42FF-B1A9-123D059D9821}" type="slidenum">
              <a:rPr lang="en-US" altLang="zh-TW"/>
              <a:pPr>
                <a:defRPr/>
              </a:pPr>
              <a:t>4</a:t>
            </a:fld>
            <a:endParaRPr lang="en-US" altLang="zh-TW"/>
          </a:p>
        </p:txBody>
      </p:sp>
      <p:sp>
        <p:nvSpPr>
          <p:cNvPr id="7171" name="Rectangle 2"/>
          <p:cNvSpPr>
            <a:spLocks noGrp="1" noChangeArrowheads="1"/>
          </p:cNvSpPr>
          <p:nvPr>
            <p:ph type="title"/>
          </p:nvPr>
        </p:nvSpPr>
        <p:spPr/>
        <p:txBody>
          <a:bodyPr/>
          <a:lstStyle/>
          <a:p>
            <a:pPr eaLnBrk="1" hangingPunct="1"/>
            <a:r>
              <a:rPr lang="en-US" altLang="zh-TW" smtClean="0">
                <a:latin typeface="Verdana" pitchFamily="34" charset="0"/>
              </a:rPr>
              <a:t>Prolog </a:t>
            </a:r>
            <a:r>
              <a:rPr lang="en-US" altLang="zh-CN" smtClean="0">
                <a:latin typeface="Verdana" pitchFamily="34" charset="0"/>
              </a:rPr>
              <a:t>Programs</a:t>
            </a:r>
            <a:endParaRPr lang="en-US" altLang="zh-TW" smtClean="0">
              <a:latin typeface="Verdana" pitchFamily="34" charset="0"/>
            </a:endParaRPr>
          </a:p>
        </p:txBody>
      </p:sp>
      <p:sp>
        <p:nvSpPr>
          <p:cNvPr id="7172" name="Rectangle 3"/>
          <p:cNvSpPr>
            <a:spLocks noGrp="1" noChangeArrowheads="1"/>
          </p:cNvSpPr>
          <p:nvPr>
            <p:ph type="body" idx="1"/>
          </p:nvPr>
        </p:nvSpPr>
        <p:spPr>
          <a:xfrm>
            <a:off x="457200" y="1600200"/>
            <a:ext cx="8229600" cy="4816475"/>
          </a:xfrm>
        </p:spPr>
        <p:txBody>
          <a:bodyPr/>
          <a:lstStyle/>
          <a:p>
            <a:pPr eaLnBrk="1" hangingPunct="1"/>
            <a:r>
              <a:rPr lang="en-US" altLang="zh-TW" sz="3400" dirty="0" smtClean="0">
                <a:solidFill>
                  <a:schemeClr val="tx2"/>
                </a:solidFill>
              </a:rPr>
              <a:t>Terms</a:t>
            </a:r>
          </a:p>
          <a:p>
            <a:pPr lvl="1" eaLnBrk="1" hangingPunct="1"/>
            <a:r>
              <a:rPr lang="en-US" altLang="zh-TW" dirty="0" smtClean="0"/>
              <a:t>The data objects of the language</a:t>
            </a:r>
          </a:p>
          <a:p>
            <a:pPr lvl="1" eaLnBrk="1" hangingPunct="1"/>
            <a:r>
              <a:rPr lang="en-US" altLang="zh-TW" dirty="0" smtClean="0"/>
              <a:t>Either constant (</a:t>
            </a:r>
            <a:r>
              <a:rPr lang="en-US" altLang="zh-TW" dirty="0" smtClean="0">
                <a:solidFill>
                  <a:schemeClr val="accent2"/>
                </a:solidFill>
              </a:rPr>
              <a:t>atom</a:t>
            </a:r>
            <a:r>
              <a:rPr lang="en-US" altLang="zh-TW" dirty="0" smtClean="0"/>
              <a:t> or </a:t>
            </a:r>
            <a:r>
              <a:rPr lang="en-US" altLang="zh-TW" dirty="0" smtClean="0">
                <a:solidFill>
                  <a:schemeClr val="accent2"/>
                </a:solidFill>
              </a:rPr>
              <a:t>number</a:t>
            </a:r>
            <a:r>
              <a:rPr lang="en-US" altLang="zh-TW" dirty="0" smtClean="0"/>
              <a:t>), </a:t>
            </a:r>
            <a:r>
              <a:rPr lang="en-US" altLang="zh-TW" dirty="0" smtClean="0">
                <a:solidFill>
                  <a:schemeClr val="accent2"/>
                </a:solidFill>
              </a:rPr>
              <a:t>variable</a:t>
            </a:r>
            <a:r>
              <a:rPr lang="en-US" altLang="zh-TW" dirty="0" smtClean="0"/>
              <a:t> or </a:t>
            </a:r>
            <a:r>
              <a:rPr lang="en-US" altLang="zh-TW" dirty="0" smtClean="0">
                <a:solidFill>
                  <a:schemeClr val="accent2"/>
                </a:solidFill>
              </a:rPr>
              <a:t>compound term</a:t>
            </a:r>
          </a:p>
          <a:p>
            <a:pPr eaLnBrk="1" hangingPunct="1"/>
            <a:r>
              <a:rPr lang="en-US" altLang="zh-TW" sz="3400" dirty="0" smtClean="0">
                <a:solidFill>
                  <a:schemeClr val="tx2"/>
                </a:solidFill>
              </a:rPr>
              <a:t>Facts and Rules</a:t>
            </a:r>
          </a:p>
          <a:p>
            <a:pPr lvl="1" eaLnBrk="1" hangingPunct="1"/>
            <a:r>
              <a:rPr lang="en-US" altLang="zh-TW" dirty="0" smtClean="0"/>
              <a:t>Predicates: “Generalized functions”, allowing multiple return values, used in multiple directions</a:t>
            </a:r>
          </a:p>
          <a:p>
            <a:pPr lvl="1" eaLnBrk="1" hangingPunct="1"/>
            <a:r>
              <a:rPr lang="en-US" altLang="zh-TW" dirty="0" smtClean="0"/>
              <a:t>Facts: Predicates assumed to be true</a:t>
            </a:r>
          </a:p>
          <a:p>
            <a:pPr lvl="1" eaLnBrk="1" hangingPunct="1"/>
            <a:r>
              <a:rPr lang="en-US" altLang="zh-TW" dirty="0" smtClean="0"/>
              <a:t>Rules: </a:t>
            </a:r>
            <a:r>
              <a:rPr lang="en-US" altLang="zh-TW" dirty="0" smtClean="0">
                <a:latin typeface="Courier New" pitchFamily="49" charset="0"/>
              </a:rPr>
              <a:t>P(..) :- P</a:t>
            </a:r>
            <a:r>
              <a:rPr lang="en-US" altLang="zh-TW" baseline="-25000" dirty="0" smtClean="0">
                <a:latin typeface="Courier New" pitchFamily="49" charset="0"/>
              </a:rPr>
              <a:t>1</a:t>
            </a:r>
            <a:r>
              <a:rPr lang="en-US" altLang="zh-TW" dirty="0" smtClean="0">
                <a:latin typeface="Courier New" pitchFamily="49" charset="0"/>
              </a:rPr>
              <a:t>(..),P</a:t>
            </a:r>
            <a:r>
              <a:rPr lang="en-US" altLang="zh-TW" baseline="-25000" dirty="0" smtClean="0">
                <a:latin typeface="Courier New" pitchFamily="49" charset="0"/>
              </a:rPr>
              <a:t>2</a:t>
            </a:r>
            <a:r>
              <a:rPr lang="en-US" altLang="zh-TW" dirty="0" smtClean="0">
                <a:latin typeface="Courier New" pitchFamily="49" charset="0"/>
              </a:rPr>
              <a:t>(..),…,</a:t>
            </a:r>
            <a:r>
              <a:rPr lang="en-US" altLang="zh-TW" dirty="0" err="1" smtClean="0">
                <a:latin typeface="Courier New" pitchFamily="49" charset="0"/>
              </a:rPr>
              <a:t>P</a:t>
            </a:r>
            <a:r>
              <a:rPr lang="en-US" altLang="zh-TW" baseline="-25000" dirty="0" err="1" smtClean="0">
                <a:latin typeface="Courier New" pitchFamily="49" charset="0"/>
              </a:rPr>
              <a:t>n</a:t>
            </a:r>
            <a:r>
              <a:rPr lang="en-US" altLang="zh-TW" dirty="0" smtClean="0">
                <a:latin typeface="Courier New" pitchFamily="49" charset="0"/>
              </a:rPr>
              <a:t>(..).</a:t>
            </a:r>
          </a:p>
          <a:p>
            <a:pPr lvl="2" eaLnBrk="1" hangingPunct="1"/>
            <a:endParaRPr lang="en-US" altLang="zh-TW"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using CUT</a:t>
            </a:r>
            <a:endParaRPr lang="en-US" dirty="0"/>
          </a:p>
        </p:txBody>
      </p:sp>
      <p:sp>
        <p:nvSpPr>
          <p:cNvPr id="3" name="Content Placeholder 2"/>
          <p:cNvSpPr>
            <a:spLocks noGrp="1"/>
          </p:cNvSpPr>
          <p:nvPr>
            <p:ph idx="1"/>
          </p:nvPr>
        </p:nvSpPr>
        <p:spPr>
          <a:xfrm>
            <a:off x="457200" y="1311246"/>
            <a:ext cx="8229600" cy="4530725"/>
          </a:xfrm>
        </p:spPr>
        <p:txBody>
          <a:bodyPr/>
          <a:lstStyle/>
          <a:p>
            <a:pPr>
              <a:buNone/>
            </a:pPr>
            <a:r>
              <a:rPr lang="en-US" sz="2800" dirty="0" smtClean="0">
                <a:latin typeface="Courier New" pitchFamily="49" charset="0"/>
                <a:cs typeface="Courier New" pitchFamily="49" charset="0"/>
              </a:rPr>
              <a:t>holiday(friday,may1). weather(</a:t>
            </a:r>
            <a:r>
              <a:rPr lang="en-US" sz="2800" dirty="0" err="1" smtClean="0">
                <a:latin typeface="Courier New" pitchFamily="49" charset="0"/>
                <a:cs typeface="Courier New" pitchFamily="49" charset="0"/>
              </a:rPr>
              <a:t>friday,fair</a:t>
            </a:r>
            <a:r>
              <a:rPr lang="en-US" sz="2800" dirty="0" smtClean="0">
                <a:latin typeface="Courier New" pitchFamily="49" charset="0"/>
                <a:cs typeface="Courier New" pitchFamily="49" charset="0"/>
              </a:rPr>
              <a:t>). weather(</a:t>
            </a:r>
            <a:r>
              <a:rPr lang="en-US" sz="2800" dirty="0" err="1" smtClean="0">
                <a:latin typeface="Courier New" pitchFamily="49" charset="0"/>
                <a:cs typeface="Courier New" pitchFamily="49" charset="0"/>
              </a:rPr>
              <a:t>saturday,fair</a:t>
            </a:r>
            <a:r>
              <a:rPr lang="en-US" sz="2800" dirty="0" smtClean="0">
                <a:latin typeface="Courier New" pitchFamily="49" charset="0"/>
                <a:cs typeface="Courier New" pitchFamily="49" charset="0"/>
              </a:rPr>
              <a:t>). weather(</a:t>
            </a:r>
            <a:r>
              <a:rPr lang="en-US" sz="2800" dirty="0" err="1" smtClean="0">
                <a:latin typeface="Courier New" pitchFamily="49" charset="0"/>
                <a:cs typeface="Courier New" pitchFamily="49" charset="0"/>
              </a:rPr>
              <a:t>sunday,fair</a:t>
            </a:r>
            <a:r>
              <a:rPr lang="en-US" sz="2800" dirty="0" smtClean="0">
                <a:latin typeface="Courier New" pitchFamily="49" charset="0"/>
                <a:cs typeface="Courier New" pitchFamily="49" charset="0"/>
              </a:rPr>
              <a:t>). weekend(</a:t>
            </a:r>
            <a:r>
              <a:rPr lang="en-US" sz="2800" dirty="0" err="1" smtClean="0">
                <a:latin typeface="Courier New" pitchFamily="49" charset="0"/>
                <a:cs typeface="Courier New" pitchFamily="49" charset="0"/>
              </a:rPr>
              <a:t>saturday</a:t>
            </a:r>
            <a:r>
              <a:rPr lang="en-US" sz="2800" dirty="0" smtClean="0">
                <a:latin typeface="Courier New" pitchFamily="49" charset="0"/>
                <a:cs typeface="Courier New" pitchFamily="49" charset="0"/>
              </a:rPr>
              <a:t>). </a:t>
            </a:r>
          </a:p>
          <a:p>
            <a:pPr>
              <a:buNone/>
            </a:pPr>
            <a:r>
              <a:rPr lang="en-US" sz="2800" dirty="0" smtClean="0">
                <a:latin typeface="Courier New" pitchFamily="49" charset="0"/>
                <a:cs typeface="Courier New" pitchFamily="49" charset="0"/>
              </a:rPr>
              <a:t>  weekend(</a:t>
            </a:r>
            <a:r>
              <a:rPr lang="en-US" sz="2800" dirty="0" err="1" smtClean="0">
                <a:latin typeface="Courier New" pitchFamily="49" charset="0"/>
                <a:cs typeface="Courier New" pitchFamily="49" charset="0"/>
              </a:rPr>
              <a:t>sunday</a:t>
            </a:r>
            <a:r>
              <a:rPr lang="en-US" sz="2800" dirty="0" smtClean="0">
                <a:latin typeface="Courier New" pitchFamily="49" charset="0"/>
                <a:cs typeface="Courier New" pitchFamily="49" charset="0"/>
              </a:rPr>
              <a:t>). % We go for picnics on good weekends and May 1st </a:t>
            </a:r>
          </a:p>
          <a:p>
            <a:pPr>
              <a:buNone/>
            </a:pPr>
            <a:r>
              <a:rPr lang="en-US" sz="2800" dirty="0" smtClean="0">
                <a:latin typeface="Courier New" pitchFamily="49" charset="0"/>
                <a:cs typeface="Courier New" pitchFamily="49" charset="0"/>
              </a:rPr>
              <a:t>picnic(Day) :- weather(</a:t>
            </a:r>
            <a:r>
              <a:rPr lang="en-US" sz="2800" dirty="0" err="1" smtClean="0">
                <a:latin typeface="Courier New" pitchFamily="49" charset="0"/>
                <a:cs typeface="Courier New" pitchFamily="49" charset="0"/>
              </a:rPr>
              <a:t>Day,fair</a:t>
            </a:r>
            <a:r>
              <a:rPr lang="en-US" sz="2800" dirty="0" smtClean="0">
                <a:latin typeface="Courier New" pitchFamily="49" charset="0"/>
                <a:cs typeface="Courier New" pitchFamily="49" charset="0"/>
              </a:rPr>
              <a:t>), weekend(Day). </a:t>
            </a:r>
          </a:p>
          <a:p>
            <a:pPr>
              <a:buNone/>
            </a:pPr>
            <a:r>
              <a:rPr lang="en-US" sz="2800" dirty="0" smtClean="0">
                <a:latin typeface="Courier New" pitchFamily="49" charset="0"/>
                <a:cs typeface="Courier New" pitchFamily="49" charset="0"/>
              </a:rPr>
              <a:t>picnic(Day) :- holiday(Day,may1). </a:t>
            </a:r>
            <a:endParaRPr lang="en-US" sz="28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40</a:t>
            </a:fld>
            <a:endParaRPr lang="en-US" altLang="zh-TW"/>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picnic(When). </a:t>
            </a:r>
          </a:p>
          <a:p>
            <a:r>
              <a:rPr lang="en-US" dirty="0" smtClean="0"/>
              <a:t>…</a:t>
            </a:r>
          </a:p>
          <a:p>
            <a:r>
              <a:rPr lang="en-US" dirty="0" smtClean="0"/>
              <a:t>Now change the definition of picnic to the following: </a:t>
            </a:r>
          </a:p>
          <a:p>
            <a:pPr lvl="1"/>
            <a:r>
              <a:rPr lang="en-US" dirty="0" smtClean="0"/>
              <a:t>picnic(Day) :- weather(</a:t>
            </a:r>
            <a:r>
              <a:rPr lang="en-US" dirty="0" err="1" smtClean="0"/>
              <a:t>Day,fair</a:t>
            </a:r>
            <a:r>
              <a:rPr lang="en-US" dirty="0" smtClean="0"/>
              <a:t>), !, weekend(Day). </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41</a:t>
            </a:fld>
            <a:endParaRPr lang="en-US" altLang="zh-TW"/>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Negation</a:t>
            </a:r>
            <a:endParaRPr lang="en-US" dirty="0"/>
          </a:p>
        </p:txBody>
      </p:sp>
      <p:sp>
        <p:nvSpPr>
          <p:cNvPr id="3" name="Content Placeholder 2"/>
          <p:cNvSpPr>
            <a:spLocks noGrp="1"/>
          </p:cNvSpPr>
          <p:nvPr>
            <p:ph idx="1"/>
          </p:nvPr>
        </p:nvSpPr>
        <p:spPr/>
        <p:txBody>
          <a:bodyPr/>
          <a:lstStyle/>
          <a:p>
            <a:r>
              <a:rPr lang="en-US" dirty="0" smtClean="0"/>
              <a:t>The special goal </a:t>
            </a:r>
            <a:r>
              <a:rPr lang="en-US" sz="2800" dirty="0" smtClean="0">
                <a:latin typeface="Courier New" pitchFamily="49" charset="0"/>
                <a:cs typeface="Courier New" pitchFamily="49" charset="0"/>
              </a:rPr>
              <a:t>fail</a:t>
            </a:r>
            <a:r>
              <a:rPr lang="en-US" sz="2800" dirty="0" smtClean="0"/>
              <a:t> </a:t>
            </a:r>
            <a:r>
              <a:rPr lang="en-US" dirty="0" smtClean="0"/>
              <a:t>always fails. ( like 1=0. )</a:t>
            </a:r>
          </a:p>
          <a:p>
            <a:r>
              <a:rPr lang="en-US" dirty="0" smtClean="0"/>
              <a:t>The special goal </a:t>
            </a:r>
            <a:r>
              <a:rPr lang="en-US" dirty="0" smtClean="0">
                <a:latin typeface="Courier New" pitchFamily="49" charset="0"/>
                <a:cs typeface="Courier New" pitchFamily="49" charset="0"/>
              </a:rPr>
              <a:t>true</a:t>
            </a:r>
            <a:r>
              <a:rPr lang="en-US" dirty="0" smtClean="0"/>
              <a:t> always succeeds. ( like 1=1. )</a:t>
            </a:r>
          </a:p>
          <a:p>
            <a:r>
              <a:rPr lang="en-US" dirty="0" smtClean="0"/>
              <a:t>“Mary likes all animals but snakes”</a:t>
            </a:r>
          </a:p>
          <a:p>
            <a:pPr lvl="1"/>
            <a:r>
              <a:rPr lang="en-US" dirty="0" smtClean="0"/>
              <a:t>likes( </a:t>
            </a:r>
            <a:r>
              <a:rPr lang="en-US" dirty="0" err="1" smtClean="0"/>
              <a:t>mary</a:t>
            </a:r>
            <a:r>
              <a:rPr lang="en-US" dirty="0" smtClean="0"/>
              <a:t>, X) :- snake(X), !, fail.</a:t>
            </a:r>
          </a:p>
          <a:p>
            <a:pPr lvl="1"/>
            <a:r>
              <a:rPr lang="en-US" dirty="0" smtClean="0"/>
              <a:t>likes( </a:t>
            </a:r>
            <a:r>
              <a:rPr lang="en-US" dirty="0" err="1" smtClean="0"/>
              <a:t>mary</a:t>
            </a:r>
            <a:r>
              <a:rPr lang="en-US" dirty="0" smtClean="0"/>
              <a:t>, X) :- animal(X).</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42</a:t>
            </a:fld>
            <a:endParaRPr lang="en-US" altLang="zh-TW"/>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Define the relation “different” by the matching meaning - two terms are different </a:t>
            </a:r>
            <a:r>
              <a:rPr lang="en-US" dirty="0" err="1" smtClean="0"/>
              <a:t>iff</a:t>
            </a:r>
            <a:r>
              <a:rPr lang="en-US" dirty="0" smtClean="0"/>
              <a:t> they do not match.</a:t>
            </a:r>
          </a:p>
          <a:p>
            <a:r>
              <a:rPr lang="en-US" dirty="0" smtClean="0"/>
              <a:t>different(X, X) :- !, fail.</a:t>
            </a:r>
          </a:p>
          <a:p>
            <a:r>
              <a:rPr lang="en-US" dirty="0" smtClean="0"/>
              <a:t>different(X, Y).</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43</a:t>
            </a:fld>
            <a:endParaRPr lang="en-US" altLang="zh-TW"/>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Negation</a:t>
            </a:r>
            <a:endParaRPr lang="en-US" dirty="0"/>
          </a:p>
        </p:txBody>
      </p:sp>
      <p:sp>
        <p:nvSpPr>
          <p:cNvPr id="3" name="Content Placeholder 2"/>
          <p:cNvSpPr>
            <a:spLocks noGrp="1"/>
          </p:cNvSpPr>
          <p:nvPr>
            <p:ph idx="1"/>
          </p:nvPr>
        </p:nvSpPr>
        <p:spPr/>
        <p:txBody>
          <a:bodyPr/>
          <a:lstStyle/>
          <a:p>
            <a:r>
              <a:rPr lang="en-US" dirty="0" smtClean="0"/>
              <a:t>Defining “not”:</a:t>
            </a:r>
          </a:p>
          <a:p>
            <a:pPr lvl="1"/>
            <a:r>
              <a:rPr lang="en-US" dirty="0" smtClean="0"/>
              <a:t>if Goal succeeds then not(Goal) fails.</a:t>
            </a:r>
          </a:p>
          <a:p>
            <a:pPr lvl="1"/>
            <a:r>
              <a:rPr lang="en-US" dirty="0" smtClean="0"/>
              <a:t>Otherwise not(Goal) succeeds.</a:t>
            </a:r>
          </a:p>
          <a:p>
            <a:pPr lvl="1"/>
            <a:r>
              <a:rPr lang="en-US" dirty="0" smtClean="0"/>
              <a:t>not(P) :- P, !, fail.</a:t>
            </a:r>
          </a:p>
          <a:p>
            <a:pPr lvl="1"/>
            <a:r>
              <a:rPr lang="en-US" dirty="0" smtClean="0"/>
              <a:t>not(P).</a:t>
            </a:r>
          </a:p>
          <a:p>
            <a:r>
              <a:rPr lang="en-US" dirty="0" smtClean="0"/>
              <a:t>NOT is a built in prolog procedure, defined as a prefix operator:</a:t>
            </a:r>
          </a:p>
          <a:p>
            <a:r>
              <a:rPr lang="en-US" dirty="0" smtClean="0"/>
              <a:t>not(snake(X)) ==&gt; not snake(X)</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44</a:t>
            </a:fld>
            <a:endParaRPr lang="en-US" altLang="zh-TW"/>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Previous examples that use the combination “!, fail” can now be rewritten:</a:t>
            </a:r>
          </a:p>
          <a:p>
            <a:r>
              <a:rPr lang="en-US" dirty="0" smtClean="0"/>
              <a:t>different(X, Y) :- not (X = Y).</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45</a:t>
            </a:fld>
            <a:endParaRPr lang="en-US" altLang="zh-TW"/>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a:t>
            </a:r>
            <a:endParaRPr lang="en-US" dirty="0"/>
          </a:p>
        </p:txBody>
      </p:sp>
      <p:sp>
        <p:nvSpPr>
          <p:cNvPr id="3" name="Content Placeholder 2"/>
          <p:cNvSpPr>
            <a:spLocks noGrp="1"/>
          </p:cNvSpPr>
          <p:nvPr>
            <p:ph idx="1"/>
          </p:nvPr>
        </p:nvSpPr>
        <p:spPr>
          <a:xfrm>
            <a:off x="446031" y="1128681"/>
            <a:ext cx="8229600" cy="4530725"/>
          </a:xfrm>
        </p:spPr>
        <p:txBody>
          <a:bodyPr/>
          <a:lstStyle/>
          <a:p>
            <a:r>
              <a:rPr lang="en-US" dirty="0" smtClean="0"/>
              <a:t>A sequence of any number of items.</a:t>
            </a:r>
          </a:p>
          <a:p>
            <a:r>
              <a:rPr lang="en-US" dirty="0" smtClean="0"/>
              <a:t>Structure of lists: .( Head, Tail )</a:t>
            </a:r>
          </a:p>
          <a:p>
            <a:r>
              <a:rPr lang="en-US" dirty="0" smtClean="0"/>
              <a:t>.(a, .(b,[ ])) eq.</a:t>
            </a:r>
          </a:p>
          <a:p>
            <a:r>
              <a:rPr lang="en-US" dirty="0" smtClean="0"/>
              <a:t>Shorthand:</a:t>
            </a:r>
          </a:p>
          <a:p>
            <a:pPr lvl="1"/>
            <a:r>
              <a:rPr lang="en-US" dirty="0" smtClean="0"/>
              <a:t>[tom, jerry] is the same as .(tom, .(jerry, [ ]))</a:t>
            </a:r>
          </a:p>
          <a:p>
            <a:pPr lvl="1"/>
            <a:r>
              <a:rPr lang="en-US" dirty="0" smtClean="0"/>
              <a:t>[a | tail] is the same as .(a, tail)</a:t>
            </a:r>
          </a:p>
          <a:p>
            <a:pPr lvl="1"/>
            <a:r>
              <a:rPr lang="pt-BR" dirty="0" smtClean="0"/>
              <a:t>[a,b,c] = [a | [b,c]] = [a,b | [c]] = </a:t>
            </a:r>
            <a:r>
              <a:rPr lang="en-US" dirty="0" smtClean="0"/>
              <a:t>[</a:t>
            </a:r>
            <a:r>
              <a:rPr lang="en-US" dirty="0" err="1" smtClean="0"/>
              <a:t>a,b,c</a:t>
            </a:r>
            <a:r>
              <a:rPr lang="en-US" dirty="0" smtClean="0"/>
              <a:t> |[ ]]</a:t>
            </a:r>
          </a:p>
          <a:p>
            <a:r>
              <a:rPr lang="en-US" dirty="0" smtClean="0"/>
              <a:t>Elements can be lists and structures:</a:t>
            </a:r>
          </a:p>
          <a:p>
            <a:pPr lvl="1"/>
            <a:r>
              <a:rPr lang="en-US" dirty="0" smtClean="0"/>
              <a:t>[a, [1, 2, 3], tom, 1995, date(1,may,1995) ]</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5</a:t>
            </a:fld>
            <a:endParaRPr lang="en-US" altLang="zh-TW" dirty="0"/>
          </a:p>
        </p:txBody>
      </p:sp>
      <p:pic>
        <p:nvPicPr>
          <p:cNvPr id="3074" name="Picture 2"/>
          <p:cNvPicPr>
            <a:picLocks noChangeAspect="1" noChangeArrowheads="1"/>
          </p:cNvPicPr>
          <p:nvPr/>
        </p:nvPicPr>
        <p:blipFill>
          <a:blip r:embed="rId2" cstate="print"/>
          <a:srcRect/>
          <a:stretch>
            <a:fillRect/>
          </a:stretch>
        </p:blipFill>
        <p:spPr bwMode="auto">
          <a:xfrm>
            <a:off x="6288111" y="1931967"/>
            <a:ext cx="1752600" cy="134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on Lists</a:t>
            </a:r>
            <a:endParaRPr lang="en-US" dirty="0"/>
          </a:p>
        </p:txBody>
      </p:sp>
      <p:sp>
        <p:nvSpPr>
          <p:cNvPr id="3" name="Content Placeholder 2"/>
          <p:cNvSpPr>
            <a:spLocks noGrp="1"/>
          </p:cNvSpPr>
          <p:nvPr>
            <p:ph idx="1"/>
          </p:nvPr>
        </p:nvSpPr>
        <p:spPr/>
        <p:txBody>
          <a:bodyPr/>
          <a:lstStyle/>
          <a:p>
            <a:r>
              <a:rPr lang="en-US" dirty="0" smtClean="0"/>
              <a:t>Membership</a:t>
            </a:r>
          </a:p>
          <a:p>
            <a:pPr lvl="1"/>
            <a:r>
              <a:rPr lang="en-US" dirty="0" smtClean="0"/>
              <a:t>member( X, L) if X is a member of the list L.</a:t>
            </a:r>
          </a:p>
          <a:p>
            <a:pPr lvl="1">
              <a:buNone/>
            </a:pPr>
            <a:r>
              <a:rPr lang="en-US" sz="2000" dirty="0" smtClean="0">
                <a:latin typeface="Courier New" pitchFamily="49" charset="0"/>
                <a:cs typeface="Courier New" pitchFamily="49" charset="0"/>
              </a:rPr>
              <a:t>member(X, [X | Tail]).</a:t>
            </a:r>
          </a:p>
          <a:p>
            <a:pPr lvl="1">
              <a:buNone/>
            </a:pPr>
            <a:r>
              <a:rPr lang="en-US" sz="2000" dirty="0" smtClean="0">
                <a:latin typeface="Courier New" pitchFamily="49" charset="0"/>
                <a:cs typeface="Courier New" pitchFamily="49" charset="0"/>
              </a:rPr>
              <a:t>member(X, [Head | Tail]) :- member(X, Tail).</a:t>
            </a:r>
          </a:p>
          <a:p>
            <a:r>
              <a:rPr lang="en-US" dirty="0" smtClean="0"/>
              <a:t>Activity</a:t>
            </a:r>
          </a:p>
          <a:p>
            <a:pPr lvl="1"/>
            <a:r>
              <a:rPr lang="en-US" dirty="0" smtClean="0"/>
              <a:t>How to get all members in a list [1, 2, 3]?</a:t>
            </a:r>
          </a:p>
          <a:p>
            <a:pPr lvl="1"/>
            <a:r>
              <a:rPr lang="en-US" sz="2000" dirty="0" smtClean="0">
                <a:latin typeface="Courier New" pitchFamily="49" charset="0"/>
                <a:cs typeface="Courier New" pitchFamily="49" charset="0"/>
              </a:rPr>
              <a:t>member(X,[1,2,3]).</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6</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7</a:t>
            </a:fld>
            <a:endParaRPr lang="en-US" altLang="zh-TW"/>
          </a:p>
        </p:txBody>
      </p:sp>
      <p:pic>
        <p:nvPicPr>
          <p:cNvPr id="1026" name="Picture 2"/>
          <p:cNvPicPr>
            <a:picLocks noChangeAspect="1" noChangeArrowheads="1"/>
          </p:cNvPicPr>
          <p:nvPr/>
        </p:nvPicPr>
        <p:blipFill>
          <a:blip r:embed="rId2" cstate="print"/>
          <a:srcRect/>
          <a:stretch>
            <a:fillRect/>
          </a:stretch>
        </p:blipFill>
        <p:spPr bwMode="auto">
          <a:xfrm>
            <a:off x="1650960" y="1603350"/>
            <a:ext cx="5476950" cy="42466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s-ES" sz="2000" dirty="0" err="1" smtClean="0">
                <a:latin typeface="Courier New" pitchFamily="49" charset="0"/>
                <a:cs typeface="Courier New" pitchFamily="49" charset="0"/>
              </a:rPr>
              <a:t>member</a:t>
            </a:r>
            <a:r>
              <a:rPr lang="es-ES" sz="2000" dirty="0" smtClean="0">
                <a:latin typeface="Courier New" pitchFamily="49" charset="0"/>
                <a:cs typeface="Courier New" pitchFamily="49" charset="0"/>
              </a:rPr>
              <a:t>([3,Y], [[1,a],[2,m],[3,z],[4,v],[3,p]]). </a:t>
            </a:r>
          </a:p>
          <a:p>
            <a:r>
              <a:rPr lang="es-ES" sz="2000" dirty="0" smtClean="0">
                <a:latin typeface="Courier New" pitchFamily="49" charset="0"/>
                <a:cs typeface="Courier New" pitchFamily="49" charset="0"/>
              </a:rPr>
              <a:t>Y = z ; </a:t>
            </a:r>
          </a:p>
          <a:p>
            <a:r>
              <a:rPr lang="es-ES" sz="2000" dirty="0" smtClean="0">
                <a:latin typeface="Courier New" pitchFamily="49" charset="0"/>
                <a:cs typeface="Courier New" pitchFamily="49" charset="0"/>
              </a:rPr>
              <a:t>Y = p ; </a:t>
            </a:r>
          </a:p>
          <a:p>
            <a:endParaRPr lang="es-ES" sz="2000" dirty="0" smtClean="0">
              <a:latin typeface="Courier New" pitchFamily="49" charset="0"/>
              <a:cs typeface="Courier New" pitchFamily="49" charset="0"/>
            </a:endParaRPr>
          </a:p>
          <a:p>
            <a:r>
              <a:rPr lang="es-ES" dirty="0" err="1" smtClean="0"/>
              <a:t>Activity</a:t>
            </a:r>
            <a:endParaRPr lang="es-ES" dirty="0" smtClean="0"/>
          </a:p>
          <a:p>
            <a:pPr lvl="1"/>
            <a:r>
              <a:rPr lang="es-ES" dirty="0" err="1" smtClean="0"/>
              <a:t>Find</a:t>
            </a:r>
            <a:r>
              <a:rPr lang="es-ES" dirty="0" smtClean="0"/>
              <a:t> </a:t>
            </a:r>
            <a:r>
              <a:rPr lang="es-ES" dirty="0" err="1" smtClean="0"/>
              <a:t>all</a:t>
            </a:r>
            <a:r>
              <a:rPr lang="es-ES" dirty="0" smtClean="0"/>
              <a:t> </a:t>
            </a:r>
            <a:r>
              <a:rPr lang="es-ES" dirty="0" err="1" smtClean="0"/>
              <a:t>the</a:t>
            </a:r>
            <a:r>
              <a:rPr lang="es-ES" dirty="0" smtClean="0"/>
              <a:t> </a:t>
            </a:r>
            <a:r>
              <a:rPr lang="es-ES" dirty="0" err="1" smtClean="0"/>
              <a:t>numbers</a:t>
            </a:r>
            <a:r>
              <a:rPr lang="es-ES" dirty="0" smtClean="0"/>
              <a:t> in </a:t>
            </a:r>
            <a:r>
              <a:rPr lang="en-US" dirty="0" smtClean="0"/>
              <a:t>[23,45,67,12,222,19,9,6] whose square is less than 100.</a:t>
            </a:r>
          </a:p>
          <a:p>
            <a:pPr lvl="1"/>
            <a:r>
              <a:rPr lang="en-US" sz="2000" dirty="0" smtClean="0">
                <a:latin typeface="Courier New" pitchFamily="49" charset="0"/>
                <a:cs typeface="Courier New" pitchFamily="49" charset="0"/>
              </a:rPr>
              <a:t>member(X,[23,45,67,12,222,19,9,6]), Y is X*X, Y &lt; 100. </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Concatenation</a:t>
            </a:r>
          </a:p>
          <a:p>
            <a:pPr lvl="1"/>
            <a:r>
              <a:rPr lang="en-US" dirty="0" smtClean="0"/>
              <a:t>append(L1, L2, L3) if L3 is the concatenation of L1 and L2.</a:t>
            </a:r>
          </a:p>
          <a:p>
            <a:pPr lvl="1"/>
            <a:r>
              <a:rPr lang="en-US" sz="2000" dirty="0" smtClean="0">
                <a:latin typeface="Courier New" pitchFamily="49" charset="0"/>
                <a:cs typeface="Courier New" pitchFamily="49" charset="0"/>
              </a:rPr>
              <a:t>append([ ], L, L).</a:t>
            </a:r>
          </a:p>
          <a:p>
            <a:pPr lvl="1"/>
            <a:r>
              <a:rPr lang="en-US" sz="2000" dirty="0" smtClean="0">
                <a:latin typeface="Courier New" pitchFamily="49" charset="0"/>
                <a:cs typeface="Courier New" pitchFamily="49" charset="0"/>
              </a:rPr>
              <a:t>append([X|L1], L2, [X|L3]) :- append(L1, L2, L3).</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9</a:t>
            </a:fld>
            <a:endParaRPr lang="en-US" altLang="zh-TW"/>
          </a:p>
        </p:txBody>
      </p:sp>
      <p:pic>
        <p:nvPicPr>
          <p:cNvPr id="5" name="Picture 2"/>
          <p:cNvPicPr>
            <a:picLocks noChangeAspect="1" noChangeArrowheads="1"/>
          </p:cNvPicPr>
          <p:nvPr/>
        </p:nvPicPr>
        <p:blipFill>
          <a:blip r:embed="rId2" cstate="print"/>
          <a:srcRect/>
          <a:stretch>
            <a:fillRect/>
          </a:stretch>
        </p:blipFill>
        <p:spPr bwMode="auto">
          <a:xfrm>
            <a:off x="2125629" y="4122747"/>
            <a:ext cx="3797352" cy="13926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8080</TotalTime>
  <Words>2145</Words>
  <Application>Microsoft Office PowerPoint</Application>
  <PresentationFormat>On-screen Show (4:3)</PresentationFormat>
  <Paragraphs>355</Paragraphs>
  <Slides>45</Slides>
  <Notes>11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Edge</vt:lpstr>
      <vt:lpstr>COMP 205  Introduction to Prolog</vt:lpstr>
      <vt:lpstr>Slide 2</vt:lpstr>
      <vt:lpstr>Review</vt:lpstr>
      <vt:lpstr>Prolog Programs</vt:lpstr>
      <vt:lpstr>List</vt:lpstr>
      <vt:lpstr>Operations on Lists</vt:lpstr>
      <vt:lpstr>How?</vt:lpstr>
      <vt:lpstr>Slide 8</vt:lpstr>
      <vt:lpstr>Slide 9</vt:lpstr>
      <vt:lpstr>Slide 10</vt:lpstr>
      <vt:lpstr>Activity</vt:lpstr>
      <vt:lpstr>Slide 12</vt:lpstr>
      <vt:lpstr>List Length</vt:lpstr>
      <vt:lpstr>Slide 14</vt:lpstr>
      <vt:lpstr>Database Query</vt:lpstr>
      <vt:lpstr>Slide 16</vt:lpstr>
      <vt:lpstr>Example:</vt:lpstr>
      <vt:lpstr>Structure Queries</vt:lpstr>
      <vt:lpstr>Slide 19</vt:lpstr>
      <vt:lpstr>Structure Queries</vt:lpstr>
      <vt:lpstr>Slide 21</vt:lpstr>
      <vt:lpstr>Slide 22</vt:lpstr>
      <vt:lpstr>Controlling Backtracking</vt:lpstr>
      <vt:lpstr>Slide 24</vt:lpstr>
      <vt:lpstr>Controlling Backtracking</vt:lpstr>
      <vt:lpstr>Controlling Backtracking: Cut</vt:lpstr>
      <vt:lpstr>Slide 27</vt:lpstr>
      <vt:lpstr>Slide 28</vt:lpstr>
      <vt:lpstr>Slide 29</vt:lpstr>
      <vt:lpstr>Slide 30</vt:lpstr>
      <vt:lpstr>Slide 31</vt:lpstr>
      <vt:lpstr>Queries - Backtracking</vt:lpstr>
      <vt:lpstr>Queries – Backtracking Example</vt:lpstr>
      <vt:lpstr>Queries – Backtracking Example</vt:lpstr>
      <vt:lpstr>Queries – Backtracking Example</vt:lpstr>
      <vt:lpstr>Queries – Backtracking Example</vt:lpstr>
      <vt:lpstr>The Meaning of Cut</vt:lpstr>
      <vt:lpstr>Slide 38</vt:lpstr>
      <vt:lpstr>Slide 39</vt:lpstr>
      <vt:lpstr>Examples using CUT</vt:lpstr>
      <vt:lpstr>Slide 41</vt:lpstr>
      <vt:lpstr>Negation</vt:lpstr>
      <vt:lpstr>Slide 43</vt:lpstr>
      <vt:lpstr>Negation</vt:lpstr>
      <vt:lpstr>Slide 45</vt:lpstr>
    </vt:vector>
  </TitlesOfParts>
  <Company>cuhk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CSC3230 Tutorial 3 Introduction to Prolog</dc:title>
  <dc:creator>Chunbo Chu</dc:creator>
  <cp:lastModifiedBy>default</cp:lastModifiedBy>
  <cp:revision>524</cp:revision>
  <dcterms:created xsi:type="dcterms:W3CDTF">2003-09-17T15:00:17Z</dcterms:created>
  <dcterms:modified xsi:type="dcterms:W3CDTF">2009-07-30T23:37:08Z</dcterms:modified>
</cp:coreProperties>
</file>