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tags/tag16.xml" ContentType="application/vnd.openxmlformats-officedocument.presentationml.tags+xml"/>
  <Override PartName="/ppt/notesSlides/notesSlide12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slides/slide89.xml" ContentType="application/vnd.openxmlformats-officedocument.presentationml.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9.xml" ContentType="application/vnd.openxmlformats-officedocument.presentationml.tags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6"/>
  </p:notesMasterIdLst>
  <p:sldIdLst>
    <p:sldId id="256" r:id="rId2"/>
    <p:sldId id="352" r:id="rId3"/>
    <p:sldId id="257" r:id="rId4"/>
    <p:sldId id="259" r:id="rId5"/>
    <p:sldId id="354" r:id="rId6"/>
    <p:sldId id="355" r:id="rId7"/>
    <p:sldId id="356" r:id="rId8"/>
    <p:sldId id="357" r:id="rId9"/>
    <p:sldId id="258" r:id="rId10"/>
    <p:sldId id="261" r:id="rId11"/>
    <p:sldId id="265" r:id="rId12"/>
    <p:sldId id="266" r:id="rId13"/>
    <p:sldId id="269" r:id="rId14"/>
    <p:sldId id="267" r:id="rId15"/>
    <p:sldId id="268" r:id="rId16"/>
    <p:sldId id="270" r:id="rId17"/>
    <p:sldId id="276" r:id="rId18"/>
    <p:sldId id="277" r:id="rId19"/>
    <p:sldId id="301" r:id="rId20"/>
    <p:sldId id="300" r:id="rId21"/>
    <p:sldId id="271" r:id="rId22"/>
    <p:sldId id="272" r:id="rId23"/>
    <p:sldId id="275" r:id="rId24"/>
    <p:sldId id="278" r:id="rId25"/>
    <p:sldId id="279" r:id="rId26"/>
    <p:sldId id="292" r:id="rId27"/>
    <p:sldId id="302" r:id="rId28"/>
    <p:sldId id="293" r:id="rId29"/>
    <p:sldId id="280" r:id="rId30"/>
    <p:sldId id="281" r:id="rId31"/>
    <p:sldId id="282" r:id="rId32"/>
    <p:sldId id="283" r:id="rId33"/>
    <p:sldId id="284" r:id="rId34"/>
    <p:sldId id="273" r:id="rId35"/>
    <p:sldId id="274" r:id="rId36"/>
    <p:sldId id="285" r:id="rId37"/>
    <p:sldId id="286" r:id="rId38"/>
    <p:sldId id="287" r:id="rId39"/>
    <p:sldId id="288" r:id="rId40"/>
    <p:sldId id="289" r:id="rId41"/>
    <p:sldId id="290" r:id="rId42"/>
    <p:sldId id="307" r:id="rId43"/>
    <p:sldId id="306" r:id="rId44"/>
    <p:sldId id="303" r:id="rId45"/>
    <p:sldId id="304" r:id="rId46"/>
    <p:sldId id="353" r:id="rId47"/>
    <p:sldId id="305" r:id="rId48"/>
    <p:sldId id="294" r:id="rId49"/>
    <p:sldId id="295" r:id="rId50"/>
    <p:sldId id="296" r:id="rId51"/>
    <p:sldId id="297" r:id="rId52"/>
    <p:sldId id="298" r:id="rId53"/>
    <p:sldId id="299" r:id="rId54"/>
    <p:sldId id="309" r:id="rId55"/>
    <p:sldId id="310" r:id="rId56"/>
    <p:sldId id="311" r:id="rId57"/>
    <p:sldId id="313" r:id="rId58"/>
    <p:sldId id="314" r:id="rId59"/>
    <p:sldId id="315" r:id="rId60"/>
    <p:sldId id="316" r:id="rId61"/>
    <p:sldId id="317" r:id="rId62"/>
    <p:sldId id="319" r:id="rId63"/>
    <p:sldId id="318" r:id="rId64"/>
    <p:sldId id="320" r:id="rId65"/>
    <p:sldId id="325" r:id="rId66"/>
    <p:sldId id="321" r:id="rId67"/>
    <p:sldId id="322" r:id="rId68"/>
    <p:sldId id="323" r:id="rId69"/>
    <p:sldId id="349" r:id="rId70"/>
    <p:sldId id="350" r:id="rId71"/>
    <p:sldId id="351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58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F2115-BFA8-4EEB-BE94-278D7C439C49}" type="datetimeFigureOut">
              <a:rPr lang="en-US" smtClean="0"/>
              <a:pPr/>
              <a:t>5/21/2009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9610B-3A21-4CBF-B7D4-BFB62C417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F3495-7128-457E-9111-83B0B4535E57}" type="slidenum">
              <a:rPr lang="en-US"/>
              <a:pPr/>
              <a:t>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DF209-36E2-47F0-8568-47658EACE005}" type="slidenum">
              <a:rPr lang="en-GB"/>
              <a:pPr/>
              <a:t>44</a:t>
            </a:fld>
            <a:endParaRPr lang="en-GB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B83A9-D781-43D8-831C-E99D4EE98960}" type="slidenum">
              <a:rPr lang="en-GB"/>
              <a:pPr/>
              <a:t>45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FF8E3-6E11-44AA-9975-9D68CF79A87C}" type="slidenum">
              <a:rPr lang="en-US"/>
              <a:pPr/>
              <a:t>48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C97CD-5C7C-4554-9C0F-51FADB8883E7}" type="slidenum">
              <a:rPr lang="en-US"/>
              <a:pPr/>
              <a:t>49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5B2D9-CDF7-40B6-9EA3-97FDC29E042A}" type="slidenum">
              <a:rPr lang="en-US"/>
              <a:pPr/>
              <a:t>50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63469-7C25-4F36-84C7-909069882989}" type="slidenum">
              <a:rPr lang="en-US"/>
              <a:pPr/>
              <a:t>51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898DB-9005-468B-8596-9F1E0FCC80C3}" type="slidenum">
              <a:rPr lang="en-US"/>
              <a:pPr/>
              <a:t>52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91BD9-F8EA-4E5A-93B2-FA3C62D20298}" type="slidenum">
              <a:rPr lang="en-US"/>
              <a:pPr/>
              <a:t>53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B1BDF5-7E26-4806-9E95-2BD0838A9BF3}" type="slidenum">
              <a:rPr lang="en-US"/>
              <a:pPr/>
              <a:t>57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45DA0-7B11-4FB6-9421-A291477AFCC0}" type="slidenum">
              <a:rPr lang="en-US"/>
              <a:pPr/>
              <a:t>58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1FCDE-AAA2-4CCC-863B-EE3D261B7652}" type="slidenum">
              <a:rPr lang="en-US"/>
              <a:pPr/>
              <a:t>6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8193CE3-7FEA-4408-BD99-E563BC64E0DF}" type="slidenum">
              <a:rPr lang="en-GB"/>
              <a:pPr/>
              <a:t>62</a:t>
            </a:fld>
            <a:endParaRPr lang="en-GB"/>
          </a:p>
        </p:txBody>
      </p:sp>
      <p:sp>
        <p:nvSpPr>
          <p:cNvPr id="27651" name="Text Box 1"/>
          <p:cNvSpPr txBox="1">
            <a:spLocks/>
          </p:cNvSpPr>
          <p:nvPr/>
        </p:nvSpPr>
        <p:spPr bwMode="auto">
          <a:xfrm>
            <a:off x="1157824" y="685681"/>
            <a:ext cx="4543941" cy="342999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wrap="none" lIns="91806" tIns="45903" rIns="91806" bIns="45903" anchor="ctr"/>
          <a:lstStyle/>
          <a:p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/>
          </p:nvPr>
        </p:nvSpPr>
        <p:spPr>
          <a:xfrm>
            <a:off x="686118" y="4344239"/>
            <a:ext cx="5455589" cy="4085311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12F2B-DE6B-4933-83C3-1EC6F17A6A25}" type="slidenum">
              <a:rPr lang="en-US"/>
              <a:pPr/>
              <a:t>63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8B6A0A-D959-4E65-8660-CB507411B62B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35C708-94FD-4448-98F4-83875E60380F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67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71C409-29B0-4C7A-8888-3F9D4941A18B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68FAFB-A8FC-42EA-851B-5A65A402A623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69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1355CE-B926-4016-909B-C97F45EC9CD7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70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9DF16B-1174-4646-98E9-B0F29386146E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71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89CB5E-6D7D-44A8-AB06-524DCF66252E}" type="slidenum">
              <a:rPr lang="en-US"/>
              <a:pPr/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8DF934-08D8-451C-837A-C2B21A4A0377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E9182-1BEB-403F-8188-90792C3A1060}" type="slidenum">
              <a:rPr lang="en-US"/>
              <a:pPr/>
              <a:t>9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6EA02-F564-43DF-B2A4-DE8E20EA0FA3}" type="slidenum">
              <a:rPr lang="en-US"/>
              <a:pPr/>
              <a:t>11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740E7-7ECD-499C-BA25-1EB5EDAA2527}" type="slidenum">
              <a:rPr lang="en-US"/>
              <a:pPr/>
              <a:t>20</a:t>
            </a:fld>
            <a:endParaRPr lang="en-US"/>
          </a:p>
        </p:txBody>
      </p:sp>
      <p:sp>
        <p:nvSpPr>
          <p:cNvPr id="101378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135313" y="160338"/>
            <a:ext cx="3484562" cy="26146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0137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6" y="2545014"/>
            <a:ext cx="6486525" cy="606592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3E30F9-5353-4A64-8C84-4360FE014E0C}" type="slidenum">
              <a:rPr lang="en-US"/>
              <a:pPr/>
              <a:t>27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9578D-9308-44DC-BAFD-DA531CC5350D}" type="slidenum">
              <a:rPr lang="en-US"/>
              <a:pPr/>
              <a:t>28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A8F4-F325-46CE-B6DC-78A56DC0B5A7}" type="datetimeFigureOut">
              <a:rPr lang="en-US" smtClean="0"/>
              <a:pPr/>
              <a:t>5/21/2009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EADC-722E-47FC-99B4-1247DC87B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A8F4-F325-46CE-B6DC-78A56DC0B5A7}" type="datetimeFigureOut">
              <a:rPr lang="en-US" smtClean="0"/>
              <a:pPr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EADC-722E-47FC-99B4-1247DC87B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A8F4-F325-46CE-B6DC-78A56DC0B5A7}" type="datetimeFigureOut">
              <a:rPr lang="en-US" smtClean="0"/>
              <a:pPr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EADC-722E-47FC-99B4-1247DC87B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1E9EAA21-D9EA-4909-9790-88288653AC8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A8F4-F325-46CE-B6DC-78A56DC0B5A7}" type="datetimeFigureOut">
              <a:rPr lang="en-US" smtClean="0"/>
              <a:pPr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EADC-722E-47FC-99B4-1247DC87B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A8F4-F325-46CE-B6DC-78A56DC0B5A7}" type="datetimeFigureOut">
              <a:rPr lang="en-US" smtClean="0"/>
              <a:pPr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EADC-722E-47FC-99B4-1247DC87B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A8F4-F325-46CE-B6DC-78A56DC0B5A7}" type="datetimeFigureOut">
              <a:rPr lang="en-US" smtClean="0"/>
              <a:pPr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EADC-722E-47FC-99B4-1247DC87B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A8F4-F325-46CE-B6DC-78A56DC0B5A7}" type="datetimeFigureOut">
              <a:rPr lang="en-US" smtClean="0"/>
              <a:pPr/>
              <a:t>5/21/2009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EADC-722E-47FC-99B4-1247DC87B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A8F4-F325-46CE-B6DC-78A56DC0B5A7}" type="datetimeFigureOut">
              <a:rPr lang="en-US" smtClean="0"/>
              <a:pPr/>
              <a:t>5/21/2009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EADC-722E-47FC-99B4-1247DC87B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A8F4-F325-46CE-B6DC-78A56DC0B5A7}" type="datetimeFigureOut">
              <a:rPr lang="en-US" smtClean="0"/>
              <a:pPr/>
              <a:t>5/21/2009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EADC-722E-47FC-99B4-1247DC87B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A8F4-F325-46CE-B6DC-78A56DC0B5A7}" type="datetimeFigureOut">
              <a:rPr lang="en-US" smtClean="0"/>
              <a:pPr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EADC-722E-47FC-99B4-1247DC87B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A8F4-F325-46CE-B6DC-78A56DC0B5A7}" type="datetimeFigureOut">
              <a:rPr lang="en-US" smtClean="0"/>
              <a:pPr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B8EADC-722E-47FC-99B4-1247DC87BC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5DA8F4-F325-46CE-B6DC-78A56DC0B5A7}" type="datetimeFigureOut">
              <a:rPr lang="en-US" smtClean="0"/>
              <a:pPr/>
              <a:t>5/21/2009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B8EADC-722E-47FC-99B4-1247DC87BC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CSC%20100/Oldlect/csc100/csc100s01/lecture15/CSCex3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ref/default.asp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evguru.com/Technologies/ecmascript/quickref/js_objects.html" TargetMode="Externa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12.png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nott.ac.uk/~bnk/WPS/radio_click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hyperlink" Target="http://www.cs.nott.ac.uk/~bnk/WPS/radio_click2.html" TargetMode="Externa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nott.ac.uk/~bnk/WPS/pswd_chk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hyperlink" Target="http://www.cs.nott.ac.uk/~bnk/WPS/validator.html" TargetMode="Externa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nott.ac.uk/~bnk/WPS/mover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nott.ac.uk/~bnk/WPS/dynColors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hyperlink" Target="http://www.cs.nott.ac.uk/~bnk/WPS/dynLink.html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nott.ac.uk/~bnk/WPS/dynValue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nott.ac.uk/~bnk/WPS/anywhere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JavaScript: Introduction to Scripting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696" cy="94253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COMP 205  - Week 4</a:t>
            </a:r>
          </a:p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Chunbo</a:t>
            </a:r>
            <a:r>
              <a:rPr lang="en-US" dirty="0" smtClean="0"/>
              <a:t> Chu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The First JavaScript Program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&lt;html&gt;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&lt;body&gt;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&lt;script type="text/</a:t>
            </a:r>
            <a:r>
              <a:rPr lang="en-US" sz="2000" b="1" dirty="0" err="1">
                <a:latin typeface="Courier New" pitchFamily="49" charset="0"/>
              </a:rPr>
              <a:t>javascript</a:t>
            </a:r>
            <a:r>
              <a:rPr lang="en-US" sz="2000" b="1" dirty="0">
                <a:latin typeface="Courier New" pitchFamily="49" charset="0"/>
              </a:rPr>
              <a:t>"&gt;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document.writeln</a:t>
            </a:r>
            <a:r>
              <a:rPr lang="en-US" sz="2000" dirty="0" smtClean="0">
                <a:latin typeface="Courier New" pitchFamily="49" charset="0"/>
              </a:rPr>
              <a:t>("&lt;</a:t>
            </a:r>
            <a:r>
              <a:rPr lang="en-US" sz="2000" dirty="0">
                <a:latin typeface="Courier New" pitchFamily="49" charset="0"/>
              </a:rPr>
              <a:t>h1&gt;Hello World! This is Me&lt;/h1&gt;");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&lt;/script&gt;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&lt;/body&gt;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&lt;/html&gt;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2200" y="1828800"/>
            <a:ext cx="39624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dirty="0" smtClean="0"/>
              <a:t>&lt;script&gt; and &lt;/script&gt;: notify the browser that JavaScript  </a:t>
            </a:r>
            <a:r>
              <a:rPr lang="en-US" dirty="0" err="1" smtClean="0"/>
              <a:t>tatements</a:t>
            </a:r>
            <a:r>
              <a:rPr lang="en-US" dirty="0" smtClean="0"/>
              <a:t> are contained within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1524000" y="22098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429000" y="3657600"/>
            <a:ext cx="48006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dirty="0" smtClean="0">
                <a:latin typeface="Lucida Console" pitchFamily="49" charset="0"/>
              </a:rPr>
              <a:t>type</a:t>
            </a:r>
            <a:r>
              <a:rPr lang="en-US" dirty="0" smtClean="0"/>
              <a:t> attribute: Specifies the type of file and the scripting language use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2209800" y="3124200"/>
            <a:ext cx="1219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429000" y="4114800"/>
            <a:ext cx="48006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dirty="0" smtClean="0"/>
              <a:t>Document Object: Represents the content of a browser’s window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1828800" y="3429000"/>
            <a:ext cx="1600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429000" y="4419600"/>
            <a:ext cx="48006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dirty="0" err="1">
                <a:latin typeface="Lucida Console" pitchFamily="49" charset="0"/>
              </a:rPr>
              <a:t>writeln</a:t>
            </a:r>
            <a:r>
              <a:rPr lang="en-US" dirty="0" smtClean="0"/>
              <a:t> method: Write a line in the document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2400300" y="3771900"/>
            <a:ext cx="1295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1752600" y="27432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24200" y="5181600"/>
            <a:ext cx="36576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dirty="0" smtClean="0"/>
              <a:t>S</a:t>
            </a:r>
            <a:r>
              <a:rPr lang="tr-TR" dirty="0" smtClean="0"/>
              <a:t>emicolons are </a:t>
            </a:r>
            <a:r>
              <a:rPr lang="tr-TR" b="1" dirty="0" smtClean="0"/>
              <a:t>optional</a:t>
            </a:r>
            <a:r>
              <a:rPr lang="tr-TR" dirty="0" smtClean="0"/>
              <a:t>!</a:t>
            </a:r>
            <a:endParaRPr lang="en-US" dirty="0" smtClean="0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V="1">
            <a:off x="1790700" y="4229100"/>
            <a:ext cx="1828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 animBg="1"/>
      <p:bldP spid="12" grpId="1" animBg="1"/>
      <p:bldP spid="15" grpId="0" animBg="1"/>
      <p:bldP spid="15" grpId="1" animBg="1"/>
      <p:bldP spid="18" grpId="0" animBg="1"/>
      <p:bldP spid="18" grpId="1" animBg="1"/>
      <p:bldP spid="23" grpId="0" animBg="1"/>
      <p:bldP spid="2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can you put JavaScript?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have more than one &lt;script&gt; element</a:t>
            </a:r>
          </a:p>
          <a:p>
            <a:r>
              <a:rPr lang="en-US" dirty="0"/>
              <a:t>Can be placed anywhere inside body or head of the html document.</a:t>
            </a:r>
          </a:p>
          <a:p>
            <a:r>
              <a:rPr lang="en-US" dirty="0"/>
              <a:t>Commands in </a:t>
            </a:r>
            <a:r>
              <a:rPr lang="en-US" dirty="0" smtClean="0"/>
              <a:t>JavaScript </a:t>
            </a:r>
            <a:r>
              <a:rPr lang="en-US" dirty="0"/>
              <a:t>are case sensitive.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&lt;html</a:t>
            </a:r>
            <a:r>
              <a:rPr lang="en-US" sz="2000" dirty="0" smtClean="0">
                <a:latin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&lt;head&gt; &lt;title&gt; My first JavaScript &lt;/title&gt;</a:t>
            </a:r>
            <a:endParaRPr 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>
                <a:latin typeface="Courier New" pitchFamily="49" charset="0"/>
              </a:rPr>
              <a:t>script type="text/</a:t>
            </a:r>
            <a:r>
              <a:rPr lang="en-US" sz="2000" b="1" dirty="0" err="1">
                <a:latin typeface="Courier New" pitchFamily="49" charset="0"/>
              </a:rPr>
              <a:t>javascript</a:t>
            </a:r>
            <a:r>
              <a:rPr lang="en-US" sz="2000" b="1" dirty="0">
                <a:latin typeface="Courier New" pitchFamily="49" charset="0"/>
              </a:rPr>
              <a:t>"&gt;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</a:rPr>
              <a:t>document.write</a:t>
            </a:r>
            <a:r>
              <a:rPr lang="en-US" sz="2000" dirty="0" smtClean="0">
                <a:latin typeface="Courier New" pitchFamily="49" charset="0"/>
              </a:rPr>
              <a:t>("&lt;</a:t>
            </a:r>
            <a:r>
              <a:rPr lang="en-US" sz="2000" dirty="0" smtClean="0">
                <a:latin typeface="Courier New" pitchFamily="49" charset="0"/>
              </a:rPr>
              <a:t>h1 </a:t>
            </a:r>
            <a:r>
              <a:rPr lang="en-US" sz="2000" dirty="0" smtClean="0">
                <a:latin typeface="Courier New" pitchFamily="49" charset="0"/>
              </a:rPr>
              <a:t>style=\"</a:t>
            </a:r>
            <a:r>
              <a:rPr lang="en-US" sz="2000" dirty="0" err="1" smtClean="0">
                <a:latin typeface="Courier New" pitchFamily="49" charset="0"/>
              </a:rPr>
              <a:t>color:red</a:t>
            </a:r>
            <a:r>
              <a:rPr lang="en-US" sz="2000" dirty="0" smtClean="0">
                <a:latin typeface="Courier New" pitchFamily="49" charset="0"/>
              </a:rPr>
              <a:t>\"&gt;");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</a:rPr>
              <a:t>document.write</a:t>
            </a:r>
            <a:r>
              <a:rPr lang="en-US" sz="2000" dirty="0" smtClean="0">
                <a:latin typeface="Courier New" pitchFamily="49" charset="0"/>
              </a:rPr>
              <a:t>(" Hello World!"+ "This is Me&lt;/h1&gt;");</a:t>
            </a:r>
            <a:endParaRPr 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&lt;/script</a:t>
            </a:r>
            <a:r>
              <a:rPr lang="en-US" sz="2000" b="1" dirty="0" smtClean="0">
                <a:latin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&lt;/head&gt;</a:t>
            </a:r>
            <a:endParaRPr 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Courier New" pitchFamily="49" charset="0"/>
              </a:rPr>
              <a:t>&lt;body&gt;&lt;/</a:t>
            </a:r>
            <a:r>
              <a:rPr lang="en-US" sz="2000" dirty="0">
                <a:latin typeface="Courier New" pitchFamily="49" charset="0"/>
              </a:rPr>
              <a:t>body&gt;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&lt;/html&gt;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5029200"/>
            <a:ext cx="4953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dirty="0" smtClean="0"/>
              <a:t>Escape character ( </a:t>
            </a:r>
            <a:r>
              <a:rPr lang="en-US" dirty="0">
                <a:latin typeface="Lucida Console" pitchFamily="49" charset="0"/>
              </a:rPr>
              <a:t>\</a:t>
            </a:r>
            <a:r>
              <a:rPr lang="en-US" dirty="0" smtClean="0"/>
              <a:t> ): Indicates “special” character is used in the string</a:t>
            </a:r>
            <a:endParaRPr lang="en-US" dirty="0"/>
          </a:p>
        </p:txBody>
      </p:sp>
      <p:cxnSp>
        <p:nvCxnSpPr>
          <p:cNvPr id="8" name="Straight Arrow Connector 7"/>
          <p:cNvCxnSpPr>
            <a:stCxn id="7" idx="0"/>
          </p:cNvCxnSpPr>
          <p:nvPr/>
        </p:nvCxnSpPr>
        <p:spPr>
          <a:xfrm rot="16200000" flipV="1">
            <a:off x="4743450" y="3562350"/>
            <a:ext cx="1524000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0"/>
          </p:cNvCxnSpPr>
          <p:nvPr/>
        </p:nvCxnSpPr>
        <p:spPr>
          <a:xfrm rot="5400000" flipH="1" flipV="1">
            <a:off x="5505450" y="4133850"/>
            <a:ext cx="16002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3"/>
          <p:cNvGraphicFramePr>
            <a:graphicFrameLocks/>
          </p:cNvGraphicFramePr>
          <p:nvPr/>
        </p:nvGraphicFramePr>
        <p:xfrm>
          <a:off x="457200" y="2016125"/>
          <a:ext cx="7894637" cy="4689475"/>
        </p:xfrm>
        <a:graphic>
          <a:graphicData uri="http://schemas.openxmlformats.org/presentationml/2006/ole">
            <p:oleObj spid="_x0000_s5122" name="Document" r:id="rId3" imgW="6140425" imgH="3636185" progId="Word.Document.8">
              <p:embed/>
            </p:oleObj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common escape sequences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alert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905000"/>
            <a:ext cx="7467600" cy="2286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&lt;html&gt;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&lt;body&gt;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&lt;script type="text/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javascript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"&gt;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alert(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"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Hello World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"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&lt;/script&gt;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&lt;/body&gt;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&lt;/html&gt;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1371601" y="3124200"/>
            <a:ext cx="1600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971801" y="4114800"/>
            <a:ext cx="48006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dirty="0">
                <a:latin typeface="Lucida Console" pitchFamily="49" charset="0"/>
              </a:rPr>
              <a:t>alert</a:t>
            </a:r>
            <a:r>
              <a:rPr lang="en-US" dirty="0" smtClean="0"/>
              <a:t> method: Dialog box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&lt;html&gt;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&lt;body&gt;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&lt;script type="text/</a:t>
            </a:r>
            <a:r>
              <a:rPr lang="en-US" sz="2000" b="1" dirty="0" err="1">
                <a:latin typeface="Courier New" pitchFamily="49" charset="0"/>
              </a:rPr>
              <a:t>javascript</a:t>
            </a:r>
            <a:r>
              <a:rPr lang="en-US" sz="2000" b="1" dirty="0">
                <a:latin typeface="Courier New" pitchFamily="49" charset="0"/>
              </a:rPr>
              <a:t>"&gt;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confirm(</a:t>
            </a:r>
            <a:r>
              <a:rPr lang="en-US" sz="2000" b="1" dirty="0">
                <a:latin typeface="Courier New" pitchFamily="49" charset="0"/>
              </a:rPr>
              <a:t>"Do you want to copy the files</a:t>
            </a:r>
            <a:r>
              <a:rPr lang="en-US" sz="2000" dirty="0"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&lt;/script&gt;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&lt;/body&gt;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&lt;/html&gt;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JavaScript Variables 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/>
              <a:t>Variables are used to store data. </a:t>
            </a:r>
          </a:p>
          <a:p>
            <a:r>
              <a:rPr lang="tr-TR" sz="2800" dirty="0"/>
              <a:t>A variable is a "container" for information you want to store. </a:t>
            </a:r>
            <a:endParaRPr lang="en-US" sz="2800" dirty="0" smtClean="0"/>
          </a:p>
          <a:p>
            <a:r>
              <a:rPr lang="en-US" sz="2800" dirty="0" smtClean="0"/>
              <a:t>V</a:t>
            </a:r>
            <a:r>
              <a:rPr lang="tr-TR" sz="2800" dirty="0" smtClean="0"/>
              <a:t>alue </a:t>
            </a:r>
            <a:r>
              <a:rPr lang="tr-TR" sz="2800" dirty="0"/>
              <a:t>can change during the script. </a:t>
            </a:r>
            <a:endParaRPr lang="en-US" sz="2800" dirty="0" smtClean="0"/>
          </a:p>
          <a:p>
            <a:r>
              <a:rPr lang="en-US" sz="2800" dirty="0" smtClean="0"/>
              <a:t>R</a:t>
            </a:r>
            <a:r>
              <a:rPr lang="tr-TR" sz="2800" dirty="0" smtClean="0"/>
              <a:t>efer </a:t>
            </a:r>
            <a:r>
              <a:rPr lang="tr-TR" sz="2800" dirty="0"/>
              <a:t>to a variable by name to see its value or to change its value.</a:t>
            </a:r>
          </a:p>
          <a:p>
            <a:r>
              <a:rPr lang="tr-TR" sz="2800" dirty="0"/>
              <a:t>Rules for variable names:</a:t>
            </a:r>
          </a:p>
          <a:p>
            <a:pPr lvl="1"/>
            <a:r>
              <a:rPr lang="tr-TR" sz="2400" dirty="0"/>
              <a:t>Variable names are case sensitive </a:t>
            </a:r>
          </a:p>
          <a:p>
            <a:pPr lvl="1"/>
            <a:r>
              <a:rPr lang="tr-TR" sz="2400" dirty="0"/>
              <a:t>They must begin with a letter or the underscore character </a:t>
            </a:r>
          </a:p>
          <a:p>
            <a:pPr lvl="2"/>
            <a:r>
              <a:rPr lang="tr-TR" sz="2000" dirty="0"/>
              <a:t>strname – STRNAME (not same</a:t>
            </a:r>
            <a:r>
              <a:rPr lang="tr-TR" sz="2000" dirty="0" smtClean="0"/>
              <a:t>)</a:t>
            </a:r>
            <a:endParaRPr lang="en-US" sz="2000" dirty="0" smtClean="0"/>
          </a:p>
          <a:p>
            <a:r>
              <a:rPr lang="en-US" sz="2500" dirty="0" smtClean="0"/>
              <a:t>Group definitions at the beginning.</a:t>
            </a:r>
            <a:endParaRPr lang="tr-TR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Times New Roman" pitchFamily="18" charset="0"/>
              </a:rPr>
              <a:t>Example: Dynamic </a:t>
            </a:r>
            <a:r>
              <a:rPr lang="en-US" dirty="0">
                <a:cs typeface="Times New Roman" pitchFamily="18" charset="0"/>
              </a:rPr>
              <a:t>Welcome Page</a:t>
            </a:r>
            <a:r>
              <a:rPr lang="en-US" dirty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script can adapt the content based on input from the user or other </a:t>
            </a:r>
            <a:r>
              <a:rPr lang="en-US" dirty="0" smtClean="0"/>
              <a:t>variables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Example: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tr-TR" dirty="0" smtClean="0"/>
              <a:t>A prompt box is often used if you want the user to input a value before entering a page.</a:t>
            </a:r>
            <a:endParaRPr lang="en-US" dirty="0" smtClean="0"/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When a prompt box pops up, the user will have to click either "OK" or "Cancel" to proceed after entering an input value.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If the user clicks "OK“, the box returns the input value. If the user clicks "Cancel“, the box returns null.</a:t>
            </a:r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905000"/>
            <a:ext cx="7467600" cy="3352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&lt;html&gt;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&lt;body&gt;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&lt;script type="text/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javascript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"&gt;</a:t>
            </a:r>
          </a:p>
          <a:p>
            <a:pPr marL="274320" lvl="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</a:rPr>
              <a:t> name;</a:t>
            </a:r>
          </a:p>
          <a:p>
            <a:pPr marL="274320" lvl="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000" dirty="0" smtClean="0">
                <a:latin typeface="Courier New" pitchFamily="49" charset="0"/>
              </a:rPr>
              <a:t>  name=prompt (</a:t>
            </a:r>
            <a:r>
              <a:rPr lang="tr-TR" sz="2000" dirty="0" smtClean="0">
                <a:latin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</a:rPr>
              <a:t>Please enter your name</a:t>
            </a:r>
            <a:r>
              <a:rPr lang="tr-TR" sz="2000" dirty="0" smtClean="0">
                <a:latin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tr-TR" sz="2000" dirty="0" smtClean="0">
                <a:latin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</a:rPr>
              <a:t>student</a:t>
            </a:r>
            <a:r>
              <a:rPr lang="tr-TR" sz="2000" dirty="0" smtClean="0">
                <a:latin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</a:rPr>
              <a:t>);</a:t>
            </a:r>
            <a:endParaRPr lang="en-US" sz="2000" dirty="0">
              <a:latin typeface="Courier New" pitchFamily="49" charset="0"/>
            </a:endParaRPr>
          </a:p>
          <a:p>
            <a:pPr marL="274320" lvl="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document.write</a:t>
            </a:r>
            <a:r>
              <a:rPr lang="en-US" sz="2000" dirty="0" smtClean="0">
                <a:latin typeface="Courier New" pitchFamily="49" charset="0"/>
              </a:rPr>
              <a:t>("&lt;h1&gt;Hello, </a:t>
            </a:r>
            <a:r>
              <a:rPr lang="tr-TR" sz="2000" dirty="0" smtClean="0">
                <a:latin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</a:rPr>
              <a:t> + name + ", Welcome to COMP 205!&lt;/h1&gt;</a:t>
            </a:r>
            <a:r>
              <a:rPr lang="tr-TR" sz="2000" dirty="0" smtClean="0">
                <a:latin typeface="Courier New" pitchFamily="49" charset="0"/>
              </a:rPr>
              <a:t>"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&lt;/script&gt;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&lt;/body&gt;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&lt;/html&gt;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036320"/>
          </a:xfrm>
        </p:spPr>
        <p:txBody>
          <a:bodyPr/>
          <a:lstStyle/>
          <a:p>
            <a:r>
              <a:rPr lang="en-US" dirty="0" smtClean="0"/>
              <a:t>Single line comments start with //</a:t>
            </a:r>
          </a:p>
          <a:p>
            <a:r>
              <a:rPr lang="en-US" dirty="0" smtClean="0"/>
              <a:t>Multi line comments start with /* and end with */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0480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&lt;script type="text/</a:t>
            </a:r>
            <a:r>
              <a:rPr lang="en-US" sz="1600" dirty="0" err="1" smtClean="0">
                <a:latin typeface="Courier New" pitchFamily="49" charset="0"/>
              </a:rPr>
              <a:t>javascript</a:t>
            </a:r>
            <a:r>
              <a:rPr lang="en-US" sz="1600" dirty="0" smtClean="0">
                <a:latin typeface="Courier New" pitchFamily="49" charset="0"/>
              </a:rPr>
              <a:t>"&gt;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/*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The code below will write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one heading and two paragraphs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*/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err="1" smtClean="0">
                <a:latin typeface="Courier New" pitchFamily="49" charset="0"/>
              </a:rPr>
              <a:t>document.write</a:t>
            </a:r>
            <a:r>
              <a:rPr lang="en-US" sz="1600" dirty="0" smtClean="0">
                <a:latin typeface="Courier New" pitchFamily="49" charset="0"/>
              </a:rPr>
              <a:t>("&lt;h1&gt;This is a heading&lt;/h1&gt;");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err="1" smtClean="0">
                <a:latin typeface="Courier New" pitchFamily="49" charset="0"/>
              </a:rPr>
              <a:t>document.write</a:t>
            </a:r>
            <a:r>
              <a:rPr lang="en-US" sz="1600" dirty="0" smtClean="0">
                <a:latin typeface="Courier New" pitchFamily="49" charset="0"/>
              </a:rPr>
              <a:t>("&lt;p&gt;This is a paragraph.&lt;/p&gt;");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//</a:t>
            </a:r>
            <a:r>
              <a:rPr lang="en-US" sz="1600" dirty="0" err="1" smtClean="0">
                <a:latin typeface="Courier New" pitchFamily="49" charset="0"/>
              </a:rPr>
              <a:t>document.write</a:t>
            </a:r>
            <a:r>
              <a:rPr lang="en-US" sz="1600" dirty="0" smtClean="0">
                <a:latin typeface="Courier New" pitchFamily="49" charset="0"/>
              </a:rPr>
              <a:t>("&lt;p&gt;This is another paragraph.&lt;/p&gt;");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&lt;/script&gt;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Objects</a:t>
            </a:r>
          </a:p>
          <a:p>
            <a:r>
              <a:rPr lang="en-US" dirty="0" smtClean="0"/>
              <a:t>Document Object Model</a:t>
            </a:r>
          </a:p>
          <a:p>
            <a:pPr lvl="1"/>
            <a:r>
              <a:rPr lang="en-US" dirty="0" smtClean="0"/>
              <a:t>Dynamic 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1817688"/>
            <a:ext cx="7364413" cy="4486275"/>
          </a:xfrm>
          <a:noFill/>
          <a:ln/>
        </p:spPr>
        <p:txBody>
          <a:bodyPr>
            <a:normAutofit/>
          </a:bodyPr>
          <a:lstStyle/>
          <a:p>
            <a:pPr indent="3175" defTabSz="966788">
              <a:lnSpc>
                <a:spcPct val="120000"/>
              </a:lnSpc>
              <a:spcBef>
                <a:spcPct val="0"/>
              </a:spcBef>
              <a:tabLst>
                <a:tab pos="1373188" algn="l"/>
                <a:tab pos="1997075" algn="l"/>
                <a:tab pos="2574925" algn="l"/>
                <a:tab pos="3371850" algn="l"/>
                <a:tab pos="4006850" algn="l"/>
              </a:tabLst>
            </a:pPr>
            <a:r>
              <a:rPr lang="en-US" sz="2800" dirty="0" smtClean="0"/>
              <a:t>DO</a:t>
            </a:r>
            <a:r>
              <a:rPr lang="en-US" sz="2800" dirty="0"/>
              <a:t>:</a:t>
            </a:r>
          </a:p>
          <a:p>
            <a:pPr lvl="1" indent="3175" defTabSz="966788">
              <a:lnSpc>
                <a:spcPct val="120000"/>
              </a:lnSpc>
              <a:spcBef>
                <a:spcPct val="0"/>
              </a:spcBef>
              <a:buFontTx/>
              <a:buChar char="•"/>
              <a:tabLst>
                <a:tab pos="1373188" algn="l"/>
                <a:tab pos="1997075" algn="l"/>
                <a:tab pos="2574925" algn="l"/>
                <a:tab pos="3371850" algn="l"/>
                <a:tab pos="4006850" algn="l"/>
              </a:tabLst>
            </a:pPr>
            <a:r>
              <a:rPr lang="en-US" dirty="0"/>
              <a:t> </a:t>
            </a:r>
            <a:r>
              <a:rPr lang="en-US" dirty="0" smtClean="0"/>
              <a:t>Add </a:t>
            </a:r>
            <a:r>
              <a:rPr lang="en-US" dirty="0"/>
              <a:t>comments to source code.</a:t>
            </a:r>
          </a:p>
          <a:p>
            <a:pPr lvl="1" indent="3175" defTabSz="966788">
              <a:lnSpc>
                <a:spcPct val="90000"/>
              </a:lnSpc>
              <a:spcBef>
                <a:spcPct val="30000"/>
              </a:spcBef>
              <a:buFontTx/>
              <a:buChar char="•"/>
              <a:tabLst>
                <a:tab pos="1373188" algn="l"/>
                <a:tab pos="1997075" algn="l"/>
                <a:tab pos="2574925" algn="l"/>
                <a:tab pos="3371850" algn="l"/>
                <a:tab pos="4006850" algn="l"/>
              </a:tabLst>
            </a:pPr>
            <a:r>
              <a:rPr lang="en-US" dirty="0"/>
              <a:t>  Keep comments up to date.</a:t>
            </a:r>
          </a:p>
          <a:p>
            <a:pPr lvl="1" indent="3175" defTabSz="966788">
              <a:lnSpc>
                <a:spcPct val="90000"/>
              </a:lnSpc>
              <a:spcBef>
                <a:spcPct val="30000"/>
              </a:spcBef>
              <a:buFontTx/>
              <a:buChar char="•"/>
              <a:tabLst>
                <a:tab pos="1373188" algn="l"/>
                <a:tab pos="1997075" algn="l"/>
                <a:tab pos="2574925" algn="l"/>
                <a:tab pos="3371850" algn="l"/>
                <a:tab pos="4006850" algn="l"/>
              </a:tabLst>
            </a:pPr>
            <a:r>
              <a:rPr lang="en-US" dirty="0"/>
              <a:t>  Use comments to explain sections of code.</a:t>
            </a:r>
          </a:p>
          <a:p>
            <a:pPr indent="3175" defTabSz="966788">
              <a:lnSpc>
                <a:spcPct val="90000"/>
              </a:lnSpc>
              <a:spcBef>
                <a:spcPct val="30000"/>
              </a:spcBef>
              <a:tabLst>
                <a:tab pos="1373188" algn="l"/>
                <a:tab pos="1997075" algn="l"/>
                <a:tab pos="2574925" algn="l"/>
                <a:tab pos="3371850" algn="l"/>
                <a:tab pos="4006850" algn="l"/>
              </a:tabLst>
            </a:pPr>
            <a:endParaRPr lang="en-US" sz="1000" dirty="0"/>
          </a:p>
          <a:p>
            <a:pPr indent="3175" defTabSz="966788">
              <a:lnSpc>
                <a:spcPct val="90000"/>
              </a:lnSpc>
              <a:spcBef>
                <a:spcPct val="30000"/>
              </a:spcBef>
              <a:tabLst>
                <a:tab pos="1373188" algn="l"/>
                <a:tab pos="1997075" algn="l"/>
                <a:tab pos="2574925" algn="l"/>
                <a:tab pos="3371850" algn="l"/>
                <a:tab pos="4006850" algn="l"/>
              </a:tabLst>
            </a:pPr>
            <a:r>
              <a:rPr lang="en-US" sz="2800" dirty="0"/>
              <a:t>Don't:</a:t>
            </a:r>
          </a:p>
          <a:p>
            <a:pPr lvl="1" indent="3175" defTabSz="966788">
              <a:lnSpc>
                <a:spcPct val="90000"/>
              </a:lnSpc>
              <a:spcBef>
                <a:spcPct val="30000"/>
              </a:spcBef>
              <a:buFontTx/>
              <a:buChar char="•"/>
              <a:tabLst>
                <a:tab pos="1373188" algn="l"/>
                <a:tab pos="1997075" algn="l"/>
                <a:tab pos="2574925" algn="l"/>
                <a:tab pos="3371850" algn="l"/>
                <a:tab pos="4006850" algn="l"/>
              </a:tabLst>
            </a:pPr>
            <a:r>
              <a:rPr lang="en-US" dirty="0"/>
              <a:t>  </a:t>
            </a:r>
            <a:r>
              <a:rPr lang="en-US" dirty="0" smtClean="0"/>
              <a:t>Use </a:t>
            </a:r>
            <a:r>
              <a:rPr lang="en-US" dirty="0"/>
              <a:t>comments for code that is self-explanatory</a:t>
            </a:r>
            <a:r>
              <a:rPr lang="en-US" dirty="0" smtClean="0"/>
              <a:t>.</a:t>
            </a:r>
            <a:r>
              <a:rPr lang="en-US" b="1" dirty="0"/>
              <a:t>		</a:t>
            </a:r>
            <a:br>
              <a:rPr lang="en-US" b="1" dirty="0"/>
            </a:br>
            <a:r>
              <a:rPr lang="en-US" b="1" dirty="0"/>
              <a:t>		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dirty="0" smtClean="0"/>
              <a:t>JavaScript Comments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JavaScript Operators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tr-TR" sz="2800" dirty="0"/>
              <a:t>Arithmetic Operators</a:t>
            </a:r>
          </a:p>
          <a:p>
            <a:r>
              <a:rPr lang="en-US" sz="2000" dirty="0" smtClean="0"/>
              <a:t>Arithmetic operators are used to perform arithmetic between variables and/or values.</a:t>
            </a:r>
          </a:p>
        </p:txBody>
      </p:sp>
      <p:graphicFrame>
        <p:nvGraphicFramePr>
          <p:cNvPr id="12673" name="Group 38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194175" cy="4760595"/>
        </p:xfrm>
        <a:graphic>
          <a:graphicData uri="http://schemas.openxmlformats.org/drawingml/2006/table">
            <a:tbl>
              <a:tblPr/>
              <a:tblGrid>
                <a:gridCol w="876300"/>
                <a:gridCol w="1423988"/>
                <a:gridCol w="1252537"/>
                <a:gridCol w="641350"/>
              </a:tblGrid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Operator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Description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Example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Result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0188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Addition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y=2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x+y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188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Subtraction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y=2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x-y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*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Multiplication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y=4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x*y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18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Division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15/5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0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5/2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0188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%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Modulus (division remainder)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5%2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0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10%8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10%2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018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++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Increment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x++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18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--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Decrement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x--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JavaScript Operators – 2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tr-TR" sz="2800" dirty="0"/>
              <a:t>Assignment Operators</a:t>
            </a:r>
          </a:p>
          <a:p>
            <a:r>
              <a:rPr lang="en-US" sz="2000" dirty="0" smtClean="0"/>
              <a:t>Assignment operators are used to assign values to JavaScript variables.</a:t>
            </a:r>
          </a:p>
        </p:txBody>
      </p:sp>
      <p:graphicFrame>
        <p:nvGraphicFramePr>
          <p:cNvPr id="14473" name="Group 13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194175" cy="4498975"/>
        </p:xfrm>
        <a:graphic>
          <a:graphicData uri="http://schemas.openxmlformats.org/drawingml/2006/table">
            <a:tbl>
              <a:tblPr/>
              <a:tblGrid>
                <a:gridCol w="1182688"/>
                <a:gridCol w="1096962"/>
                <a:gridCol w="1914525"/>
              </a:tblGrid>
              <a:tr h="974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Operator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Example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Is The Same As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+=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x+=y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x=x+y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x-=y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x=x-y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*=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x*=y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x=x*y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/=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x/=y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x=x/y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%=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x%=y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x=x%y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+ Operator Used on Strings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8537575" cy="44989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add two or more string variables together, use the + operator.</a:t>
            </a:r>
          </a:p>
          <a:p>
            <a:pPr lvl="1"/>
            <a:r>
              <a:rPr lang="en-US" dirty="0" smtClean="0">
                <a:latin typeface="Courier New" pitchFamily="49" charset="0"/>
              </a:rPr>
              <a:t>txt1="What a very";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txt2="nice day";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txt3=txt1 + txt2; </a:t>
            </a:r>
          </a:p>
          <a:p>
            <a:pPr lvl="1"/>
            <a:r>
              <a:rPr lang="en-US" dirty="0" smtClean="0"/>
              <a:t>After the execution of the statements above, the variable </a:t>
            </a:r>
            <a:r>
              <a:rPr lang="en-US" dirty="0" smtClean="0">
                <a:latin typeface="Courier New" pitchFamily="49" charset="0"/>
              </a:rPr>
              <a:t>txt3 </a:t>
            </a:r>
            <a:r>
              <a:rPr lang="en-US" dirty="0" smtClean="0"/>
              <a:t>contains "</a:t>
            </a:r>
            <a:r>
              <a:rPr lang="en-US" dirty="0" smtClean="0">
                <a:latin typeface="Courier New" pitchFamily="49" charset="0"/>
              </a:rPr>
              <a:t>What a </a:t>
            </a:r>
            <a:r>
              <a:rPr lang="en-US" dirty="0" err="1" smtClean="0">
                <a:latin typeface="Courier New" pitchFamily="49" charset="0"/>
              </a:rPr>
              <a:t>verynice</a:t>
            </a:r>
            <a:r>
              <a:rPr lang="en-US" dirty="0" smtClean="0">
                <a:latin typeface="Courier New" pitchFamily="49" charset="0"/>
              </a:rPr>
              <a:t> day".</a:t>
            </a:r>
          </a:p>
          <a:p>
            <a:r>
              <a:rPr lang="en-US" dirty="0" smtClean="0"/>
              <a:t>To add a space between the two strings, insert a space into one of the strings:</a:t>
            </a:r>
          </a:p>
          <a:p>
            <a:pPr lvl="1"/>
            <a:r>
              <a:rPr lang="en-US" dirty="0" smtClean="0">
                <a:latin typeface="Courier New" pitchFamily="49" charset="0"/>
              </a:rPr>
              <a:t>txt1="What a very ";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txt2="nice day";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txt3=txt1 + txt2; </a:t>
            </a:r>
          </a:p>
          <a:p>
            <a:r>
              <a:rPr lang="en-US" dirty="0" smtClean="0"/>
              <a:t>or insert a space into the expression:</a:t>
            </a:r>
          </a:p>
          <a:p>
            <a:pPr lvl="1"/>
            <a:r>
              <a:rPr lang="en-US" dirty="0" smtClean="0">
                <a:latin typeface="Courier New" pitchFamily="49" charset="0"/>
              </a:rPr>
              <a:t>txt1="What a very";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txt2="nice day";</a:t>
            </a:r>
            <a:br>
              <a:rPr lang="en-US" dirty="0" smtClean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txt3=txt1+" "+txt2;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 </a:t>
            </a:r>
            <a:r>
              <a:rPr lang="en-US" dirty="0" smtClean="0">
                <a:cs typeface="Times New Roman" pitchFamily="18" charset="0"/>
              </a:rPr>
              <a:t>Exercise: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Prompt user for two </a:t>
            </a:r>
            <a:r>
              <a:rPr lang="en-US" dirty="0" smtClean="0"/>
              <a:t>integers</a:t>
            </a:r>
          </a:p>
          <a:p>
            <a:r>
              <a:rPr lang="en-US" dirty="0" smtClean="0"/>
              <a:t>Calculate </a:t>
            </a:r>
            <a:r>
              <a:rPr lang="en-US" dirty="0"/>
              <a:t>the </a:t>
            </a:r>
            <a:r>
              <a:rPr lang="en-US" dirty="0" smtClean="0"/>
              <a:t>sum</a:t>
            </a:r>
          </a:p>
          <a:p>
            <a:r>
              <a:rPr lang="en-US" dirty="0" smtClean="0"/>
              <a:t>Display the sum in the HTML page.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&lt;html&gt;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&lt;body&gt;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&lt;script type="text/</a:t>
            </a:r>
            <a:r>
              <a:rPr lang="en-US" sz="2000" b="1" dirty="0" err="1">
                <a:latin typeface="Courier New" pitchFamily="49" charset="0"/>
              </a:rPr>
              <a:t>javascript</a:t>
            </a:r>
            <a:r>
              <a:rPr lang="en-US" sz="2000" b="1" dirty="0">
                <a:latin typeface="Courier New" pitchFamily="49" charset="0"/>
              </a:rPr>
              <a:t>"&gt;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</a:rPr>
              <a:t> input1, input2,sum;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  input1=prompt ("Please enter a number", "0");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  input2=prompt ("Please enter a number", "0</a:t>
            </a:r>
            <a:r>
              <a:rPr lang="en-US" sz="2000" dirty="0" smtClean="0">
                <a:latin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 num1=</a:t>
            </a:r>
            <a:r>
              <a:rPr lang="en-US" sz="2000" dirty="0" err="1" smtClean="0">
                <a:latin typeface="Courier New" pitchFamily="49" charset="0"/>
              </a:rPr>
              <a:t>parseInt</a:t>
            </a:r>
            <a:r>
              <a:rPr lang="en-US" sz="2000" dirty="0" smtClean="0">
                <a:latin typeface="Courier New" pitchFamily="49" charset="0"/>
              </a:rPr>
              <a:t>(input1);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 num2=</a:t>
            </a:r>
            <a:r>
              <a:rPr lang="en-US" sz="2000" dirty="0" err="1" smtClean="0">
                <a:latin typeface="Courier New" pitchFamily="49" charset="0"/>
              </a:rPr>
              <a:t>parseInt</a:t>
            </a:r>
            <a:r>
              <a:rPr lang="en-US" sz="2000" dirty="0" smtClean="0">
                <a:latin typeface="Courier New" pitchFamily="49" charset="0"/>
              </a:rPr>
              <a:t>(input2); </a:t>
            </a:r>
            <a:endParaRPr lang="en-US" sz="20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</a:rPr>
              <a:t>sum=num1+num2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document.writeln</a:t>
            </a:r>
            <a:r>
              <a:rPr lang="en-US" sz="2000" dirty="0" smtClean="0">
                <a:latin typeface="Courier New" pitchFamily="49" charset="0"/>
              </a:rPr>
              <a:t>("&lt;h1&gt;the sum is " + sum + "&lt;/h1&gt;");</a:t>
            </a: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&lt;/script&gt;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&lt;/body&gt;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&lt;/html&gt;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3390900" y="4000500"/>
            <a:ext cx="1371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743200" y="5181600"/>
            <a:ext cx="48006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 smtClean="0">
                <a:latin typeface="Lucida Console" pitchFamily="49" charset="0"/>
              </a:rPr>
              <a:t>parseInt</a:t>
            </a:r>
            <a:r>
              <a:rPr lang="en-US" sz="2000" dirty="0" smtClean="0">
                <a:latin typeface="Lucida Console" pitchFamily="49" charset="0"/>
              </a:rPr>
              <a:t>():</a:t>
            </a:r>
            <a:r>
              <a:rPr lang="en-US" dirty="0" smtClean="0"/>
              <a:t>Converts its string argument to an integer.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If user types a non-integer value or clicks </a:t>
            </a:r>
            <a:r>
              <a:rPr lang="en-US" altLang="zh-CN" sz="2400" b="1" dirty="0" smtClean="0">
                <a:latin typeface="Lucida Console" pitchFamily="49" charset="0"/>
                <a:ea typeface="宋体" pitchFamily="2" charset="-122"/>
              </a:rPr>
              <a:t>Cancel</a:t>
            </a:r>
            <a:r>
              <a:rPr lang="en-US" altLang="zh-CN" sz="2400" dirty="0" smtClean="0">
                <a:ea typeface="宋体" pitchFamily="2" charset="-122"/>
              </a:rPr>
              <a:t> button, a runtime logic error will occur.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 smtClean="0">
                <a:latin typeface="Lucida Console" pitchFamily="49" charset="0"/>
              </a:rPr>
              <a:t>NaN</a:t>
            </a:r>
            <a:r>
              <a:rPr lang="en-US" dirty="0" smtClean="0"/>
              <a:t> (not a number)</a:t>
            </a:r>
            <a:r>
              <a:rPr lang="en-US" altLang="zh-CN" dirty="0" smtClean="0">
                <a:ea typeface="宋体" pitchFamily="2" charset="-122"/>
              </a:rPr>
              <a:t>:  </a:t>
            </a:r>
            <a:r>
              <a:rPr lang="en-US" altLang="zh-CN" b="1" dirty="0" smtClean="0">
                <a:latin typeface="Lucida Console" pitchFamily="49" charset="0"/>
                <a:ea typeface="宋体" pitchFamily="2" charset="-122"/>
              </a:rPr>
              <a:t>“</a:t>
            </a:r>
            <a:r>
              <a:rPr lang="en-US" b="1" dirty="0" smtClean="0">
                <a:latin typeface="Lucida Console" pitchFamily="49" charset="0"/>
              </a:rPr>
              <a:t>The sum is </a:t>
            </a:r>
            <a:r>
              <a:rPr lang="en-US" b="1" dirty="0" err="1" smtClean="0">
                <a:latin typeface="Lucida Console" pitchFamily="49" charset="0"/>
              </a:rPr>
              <a:t>NaN</a:t>
            </a:r>
            <a:r>
              <a:rPr lang="en-US" altLang="zh-CN" b="1" dirty="0" smtClean="0">
                <a:latin typeface="Lucida Console" pitchFamily="49" charset="0"/>
                <a:ea typeface="宋体" pitchFamily="2" charset="-122"/>
              </a:rPr>
              <a:t>”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Javascript Data Types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5770563" cy="3821112"/>
          </a:xfrm>
          <a:noFill/>
          <a:ln/>
        </p:spPr>
        <p:txBody>
          <a:bodyPr/>
          <a:lstStyle/>
          <a:p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String</a:t>
            </a:r>
          </a:p>
          <a:p>
            <a:pPr>
              <a:lnSpc>
                <a:spcPct val="130000"/>
              </a:lnSpc>
            </a:pPr>
            <a:r>
              <a:rPr lang="en-US" dirty="0"/>
              <a:t>Integral</a:t>
            </a:r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Floating</a:t>
            </a:r>
          </a:p>
          <a:p>
            <a:pPr>
              <a:lnSpc>
                <a:spcPct val="130000"/>
              </a:lnSpc>
            </a:pPr>
            <a:endParaRPr lang="en-US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657600" y="2605137"/>
            <a:ext cx="3848100" cy="28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</a:rPr>
              <a:t>- default type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ordinal numbers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Use </a:t>
            </a:r>
            <a:r>
              <a:rPr lang="en-US" sz="2400" dirty="0" err="1">
                <a:solidFill>
                  <a:schemeClr val="tx1"/>
                </a:solidFill>
              </a:rPr>
              <a:t>parseInt</a:t>
            </a:r>
            <a:r>
              <a:rPr lang="en-US" sz="2400" dirty="0">
                <a:solidFill>
                  <a:schemeClr val="tx1"/>
                </a:solidFill>
              </a:rPr>
              <a:t>()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real numbers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Use </a:t>
            </a:r>
            <a:r>
              <a:rPr lang="en-US" sz="2400" dirty="0" err="1">
                <a:solidFill>
                  <a:schemeClr val="tx1"/>
                </a:solidFill>
              </a:rPr>
              <a:t>parseFloat</a:t>
            </a:r>
            <a:r>
              <a:rPr lang="en-US" sz="2400" dirty="0">
                <a:solidFill>
                  <a:schemeClr val="tx1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2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CC48-FDA9-4FB9-B0C3-E72CEF9779D0}" type="slidenum">
              <a:rPr lang="en-US"/>
              <a:pPr/>
              <a:t>28</a:t>
            </a:fld>
            <a:endParaRPr lang="en-US"/>
          </a:p>
        </p:txBody>
      </p:sp>
      <p:sp>
        <p:nvSpPr>
          <p:cNvPr id="1013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Display Floating Point Number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err="1" smtClean="0">
                <a:latin typeface="Courier New" pitchFamily="49" charset="0"/>
              </a:rPr>
              <a:t>toFixed</a:t>
            </a:r>
            <a:r>
              <a:rPr lang="en-US" sz="2000" dirty="0" smtClean="0">
                <a:latin typeface="Courier New" pitchFamily="49" charset="0"/>
              </a:rPr>
              <a:t>() </a:t>
            </a:r>
            <a:r>
              <a:rPr lang="en-US" dirty="0"/>
              <a:t>function</a:t>
            </a:r>
          </a:p>
          <a:p>
            <a:r>
              <a:rPr lang="en-US" dirty="0"/>
              <a:t>Example: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sz="2000" dirty="0" err="1" smtClean="0">
                <a:latin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</a:rPr>
              <a:t> number = 2;   </a:t>
            </a:r>
            <a:r>
              <a:rPr lang="en-US" sz="2000" dirty="0" err="1" smtClean="0">
                <a:latin typeface="Courier New" pitchFamily="49" charset="0"/>
              </a:rPr>
              <a:t>document.writeln</a:t>
            </a:r>
            <a:r>
              <a:rPr lang="en-US" sz="2000" dirty="0" smtClean="0">
                <a:latin typeface="Courier New" pitchFamily="49" charset="0"/>
              </a:rPr>
              <a:t>(“&lt;h1&gt;</a:t>
            </a:r>
            <a:r>
              <a:rPr lang="en-US" sz="2000" dirty="0" err="1" smtClean="0">
                <a:latin typeface="Courier New" pitchFamily="49" charset="0"/>
              </a:rPr>
              <a:t>number.toFixed</a:t>
            </a:r>
            <a:r>
              <a:rPr lang="en-US" sz="2000" dirty="0" smtClean="0">
                <a:latin typeface="Courier New" pitchFamily="49" charset="0"/>
              </a:rPr>
              <a:t>(2)&lt;/h1&gt;”;</a:t>
            </a:r>
          </a:p>
          <a:p>
            <a:r>
              <a:rPr lang="en-US" dirty="0"/>
              <a:t>Result: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      2.00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Memory </a:t>
            </a:r>
            <a:r>
              <a:rPr lang="en-US" dirty="0">
                <a:cs typeface="Times New Roman" pitchFamily="18" charset="0"/>
              </a:rPr>
              <a:t>Concepts</a:t>
            </a:r>
            <a:r>
              <a:rPr lang="en-US" dirty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Variable names correspond to locations in the computer’s memory</a:t>
            </a:r>
          </a:p>
          <a:p>
            <a:r>
              <a:rPr lang="en-US" dirty="0"/>
              <a:t>Every variable has a name, a type, and a value</a:t>
            </a:r>
          </a:p>
          <a:p>
            <a:r>
              <a:rPr lang="en-US" dirty="0"/>
              <a:t>Read value from a memory location</a:t>
            </a:r>
          </a:p>
          <a:p>
            <a:pPr lvl="1"/>
            <a:r>
              <a:rPr lang="en-US" dirty="0"/>
              <a:t>nondestructive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JavaScript is a scripting language </a:t>
            </a:r>
          </a:p>
          <a:p>
            <a:pPr lvl="1"/>
            <a:r>
              <a:rPr lang="en-US" dirty="0" smtClean="0"/>
              <a:t>A scripting language is a lightweight programming language</a:t>
            </a:r>
          </a:p>
          <a:p>
            <a:pPr lvl="1"/>
            <a:r>
              <a:rPr lang="en-US" dirty="0" smtClean="0"/>
              <a:t>Allows some control of a single or many software application(s). </a:t>
            </a:r>
          </a:p>
          <a:p>
            <a:r>
              <a:rPr lang="en-US" dirty="0" smtClean="0"/>
              <a:t>Object-based language</a:t>
            </a:r>
          </a:p>
          <a:p>
            <a:pPr lvl="1"/>
            <a:r>
              <a:rPr lang="en-US" dirty="0" smtClean="0"/>
              <a:t>Object: Programming code and data that can be treated as an individual unit or component</a:t>
            </a:r>
          </a:p>
          <a:p>
            <a:pPr lvl="1"/>
            <a:r>
              <a:rPr lang="en-US" dirty="0" smtClean="0"/>
              <a:t>Statements: Individual lines in a programming language</a:t>
            </a:r>
          </a:p>
          <a:p>
            <a:pPr lvl="1"/>
            <a:r>
              <a:rPr lang="en-US" dirty="0" smtClean="0"/>
              <a:t>Methods: Groups of statements related to a particular object </a:t>
            </a:r>
          </a:p>
          <a:p>
            <a:r>
              <a:rPr lang="en-US" dirty="0" smtClean="0"/>
              <a:t>A</a:t>
            </a:r>
            <a:r>
              <a:rPr lang="tr-TR" dirty="0" smtClean="0"/>
              <a:t>n interpreted language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cs typeface="Times New Roman" pitchFamily="18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140200" y="2260600"/>
            <a:ext cx="3657600" cy="8683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140200" y="2260600"/>
            <a:ext cx="3708400" cy="508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7797800" y="2260600"/>
            <a:ext cx="50800" cy="9191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140200" y="3128963"/>
            <a:ext cx="3657600" cy="508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140200" y="2260600"/>
            <a:ext cx="50800" cy="8683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140200" y="2260600"/>
            <a:ext cx="3708400" cy="50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7797800" y="2260600"/>
            <a:ext cx="50800" cy="9191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140200" y="3128963"/>
            <a:ext cx="3657600" cy="50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4140200" y="2260600"/>
            <a:ext cx="50800" cy="8683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1600200" y="2414588"/>
            <a:ext cx="1933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600" b="0" dirty="0">
                <a:solidFill>
                  <a:srgbClr val="000000"/>
                </a:solidFill>
                <a:latin typeface="Lucida Console" pitchFamily="49" charset="0"/>
              </a:rPr>
              <a:t>number1</a:t>
            </a:r>
            <a:endParaRPr lang="en-US" dirty="0">
              <a:latin typeface="Lucida Console" pitchFamily="49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5664200" y="2414588"/>
            <a:ext cx="5524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600" b="0">
                <a:solidFill>
                  <a:srgbClr val="000000"/>
                </a:solidFill>
                <a:latin typeface="Lucida Console" pitchFamily="49" charset="0"/>
              </a:rPr>
              <a:t>45</a:t>
            </a:r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cs typeface="Times New Roman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060825" y="1752600"/>
            <a:ext cx="3435350" cy="8604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060825" y="1752600"/>
            <a:ext cx="3482975" cy="476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7496175" y="1752600"/>
            <a:ext cx="47625" cy="9080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060825" y="2613025"/>
            <a:ext cx="3435350" cy="476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060825" y="1752600"/>
            <a:ext cx="47625" cy="8604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060825" y="1752600"/>
            <a:ext cx="3482975" cy="476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7496175" y="1752600"/>
            <a:ext cx="47625" cy="908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060825" y="2613025"/>
            <a:ext cx="3435350" cy="476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4060825" y="1752600"/>
            <a:ext cx="47625" cy="8604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1676400" y="1895475"/>
            <a:ext cx="18224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400" b="0">
                <a:solidFill>
                  <a:srgbClr val="000000"/>
                </a:solidFill>
                <a:latin typeface="Lucida Console" pitchFamily="49" charset="0"/>
              </a:rPr>
              <a:t>number1</a:t>
            </a:r>
            <a:endParaRPr lang="en-US">
              <a:latin typeface="Lucida Console" pitchFamily="49" charset="0"/>
            </a:endParaRP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5492750" y="1895475"/>
            <a:ext cx="520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400" b="0">
                <a:solidFill>
                  <a:srgbClr val="000000"/>
                </a:solidFill>
                <a:latin typeface="Lucida Console" pitchFamily="49" charset="0"/>
              </a:rPr>
              <a:t>45</a:t>
            </a:r>
            <a:endParaRPr lang="en-US">
              <a:latin typeface="Lucida Console" pitchFamily="49" charset="0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4060825" y="2852738"/>
            <a:ext cx="3435350" cy="8604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4060825" y="2852738"/>
            <a:ext cx="3482975" cy="476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7496175" y="2852738"/>
            <a:ext cx="47625" cy="9080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4060825" y="3713163"/>
            <a:ext cx="3435350" cy="476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060825" y="2852738"/>
            <a:ext cx="47625" cy="8604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4060825" y="2852738"/>
            <a:ext cx="3482975" cy="476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7496175" y="2852738"/>
            <a:ext cx="47625" cy="908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4060825" y="3713163"/>
            <a:ext cx="3435350" cy="476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4060825" y="2852738"/>
            <a:ext cx="47625" cy="8604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1676400" y="2995613"/>
            <a:ext cx="18224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400" b="0">
                <a:solidFill>
                  <a:srgbClr val="000000"/>
                </a:solidFill>
                <a:latin typeface="Lucida Console" pitchFamily="49" charset="0"/>
              </a:rPr>
              <a:t>number2</a:t>
            </a:r>
            <a:endParaRPr lang="en-US">
              <a:latin typeface="Lucida Console" pitchFamily="49" charset="0"/>
            </a:endParaRP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5492750" y="2995613"/>
            <a:ext cx="520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400" b="0">
                <a:solidFill>
                  <a:srgbClr val="000000"/>
                </a:solidFill>
                <a:latin typeface="Lucida Console" pitchFamily="49" charset="0"/>
              </a:rPr>
              <a:t>72</a:t>
            </a:r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125913" y="1524000"/>
            <a:ext cx="3746500" cy="9350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125913" y="1524000"/>
            <a:ext cx="3798887" cy="5238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7872413" y="1524000"/>
            <a:ext cx="52387" cy="9874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125913" y="2459038"/>
            <a:ext cx="3746500" cy="5238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125913" y="1524000"/>
            <a:ext cx="52387" cy="9350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4125913" y="1524000"/>
            <a:ext cx="3798887" cy="523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872413" y="1524000"/>
            <a:ext cx="52387" cy="9874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4125913" y="2459038"/>
            <a:ext cx="3746500" cy="523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4125913" y="1524000"/>
            <a:ext cx="52387" cy="93503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1524000" y="1679575"/>
            <a:ext cx="1978025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700" b="0">
                <a:solidFill>
                  <a:srgbClr val="000000"/>
                </a:solidFill>
                <a:latin typeface="Lucida Console" pitchFamily="49" charset="0"/>
              </a:rPr>
              <a:t>number1</a:t>
            </a:r>
            <a:endParaRPr lang="en-US">
              <a:latin typeface="Lucida Console" pitchFamily="49" charset="0"/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5686425" y="1679575"/>
            <a:ext cx="5651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700" b="0">
                <a:solidFill>
                  <a:srgbClr val="000000"/>
                </a:solidFill>
                <a:latin typeface="Lucida Console" pitchFamily="49" charset="0"/>
              </a:rPr>
              <a:t>45</a:t>
            </a:r>
            <a:endParaRPr lang="en-US">
              <a:latin typeface="Lucida Console" pitchFamily="49" charset="0"/>
            </a:endParaRP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4125913" y="2719388"/>
            <a:ext cx="3746500" cy="93503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4125913" y="2719388"/>
            <a:ext cx="3798887" cy="5238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7872413" y="2719388"/>
            <a:ext cx="52387" cy="9874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4125913" y="3654425"/>
            <a:ext cx="3746500" cy="5238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4125913" y="2719388"/>
            <a:ext cx="52387" cy="93503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4125913" y="2719388"/>
            <a:ext cx="3798887" cy="523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7872413" y="2719388"/>
            <a:ext cx="52387" cy="9874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4125913" y="3654425"/>
            <a:ext cx="3746500" cy="523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4125913" y="2719388"/>
            <a:ext cx="52387" cy="93503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1524000" y="2874963"/>
            <a:ext cx="19780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700" b="0">
                <a:solidFill>
                  <a:srgbClr val="000000"/>
                </a:solidFill>
                <a:latin typeface="Lucida Console" pitchFamily="49" charset="0"/>
              </a:rPr>
              <a:t>number2</a:t>
            </a:r>
            <a:endParaRPr lang="en-US">
              <a:latin typeface="Lucida Console" pitchFamily="49" charset="0"/>
            </a:endParaRP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5686425" y="2874963"/>
            <a:ext cx="56515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700" b="0">
                <a:solidFill>
                  <a:srgbClr val="000000"/>
                </a:solidFill>
                <a:latin typeface="Lucida Console" pitchFamily="49" charset="0"/>
              </a:rPr>
              <a:t>72</a:t>
            </a:r>
            <a:endParaRPr lang="en-US">
              <a:latin typeface="Lucida Console" pitchFamily="49" charset="0"/>
            </a:endParaRP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4125913" y="3914775"/>
            <a:ext cx="3746500" cy="9350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4125913" y="3914775"/>
            <a:ext cx="3798887" cy="5238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7872413" y="3914775"/>
            <a:ext cx="52387" cy="9874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4125913" y="4849813"/>
            <a:ext cx="3746500" cy="5238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4125913" y="3914775"/>
            <a:ext cx="52387" cy="9350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4125913" y="3914775"/>
            <a:ext cx="3798887" cy="523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7872413" y="3914775"/>
            <a:ext cx="52387" cy="9874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4125913" y="4849813"/>
            <a:ext cx="3746500" cy="523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4125913" y="3914775"/>
            <a:ext cx="52387" cy="93503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2668588" y="4070350"/>
            <a:ext cx="847725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700" b="0">
                <a:solidFill>
                  <a:srgbClr val="000000"/>
                </a:solidFill>
                <a:latin typeface="Lucida Console" pitchFamily="49" charset="0"/>
              </a:rPr>
              <a:t>sum</a:t>
            </a:r>
            <a:endParaRPr lang="en-US">
              <a:latin typeface="Lucida Console" pitchFamily="49" charset="0"/>
            </a:endParaRPr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5583238" y="4070350"/>
            <a:ext cx="847725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700" b="0">
                <a:solidFill>
                  <a:srgbClr val="000000"/>
                </a:solidFill>
                <a:latin typeface="Lucida Console" pitchFamily="49" charset="0"/>
              </a:rPr>
              <a:t>117</a:t>
            </a:r>
            <a:endParaRPr lang="en-US">
              <a:latin typeface="Lucida Console" pitchFamily="49" charset="0"/>
            </a:endParaRPr>
          </a:p>
        </p:txBody>
      </p:sp>
      <p:sp>
        <p:nvSpPr>
          <p:cNvPr id="37" name="Title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Times New Roman" pitchFamily="18" charset="0"/>
              </a:rPr>
              <a:t>Decision Making:</a:t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Equality </a:t>
            </a:r>
            <a:r>
              <a:rPr lang="en-US" dirty="0">
                <a:cs typeface="Times New Roman" pitchFamily="18" charset="0"/>
              </a:rPr>
              <a:t>and Relational Operators</a:t>
            </a:r>
            <a:r>
              <a:rPr lang="en-US" dirty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Decision based on the truth or falsity of a condition</a:t>
            </a:r>
          </a:p>
          <a:p>
            <a:pPr lvl="1"/>
            <a:r>
              <a:rPr lang="en-US"/>
              <a:t>Equality operators</a:t>
            </a:r>
          </a:p>
          <a:p>
            <a:pPr lvl="1"/>
            <a:r>
              <a:rPr lang="en-US"/>
              <a:t>Relational operators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JavaScript Operators - 3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tr-TR" sz="2800" dirty="0"/>
              <a:t>Comparison Operators</a:t>
            </a:r>
          </a:p>
          <a:p>
            <a:r>
              <a:rPr lang="en-US" sz="2000" dirty="0" smtClean="0"/>
              <a:t>Comparison operators are used in logical statements to determine equality or difference between variables or values. </a:t>
            </a:r>
          </a:p>
        </p:txBody>
      </p:sp>
      <p:graphicFrame>
        <p:nvGraphicFramePr>
          <p:cNvPr id="16590" name="Group 20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194175" cy="4321178"/>
        </p:xfrm>
        <a:graphic>
          <a:graphicData uri="http://schemas.openxmlformats.org/drawingml/2006/table">
            <a:tbl>
              <a:tblPr/>
              <a:tblGrid>
                <a:gridCol w="931863"/>
                <a:gridCol w="1812925"/>
                <a:gridCol w="1449387"/>
              </a:tblGrid>
              <a:tr h="388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Operator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Description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Example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==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is equal to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5==8 returns false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7338">
                <a:tc rowSpan="5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===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is exactly equal to (checks for both value and type)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4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y="5"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 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3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x==y returns true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3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x===y returns false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!=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is not equal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5!=8 returns true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&gt;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is greater than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5&gt;8 returns false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&lt;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is less than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5&lt;8 returns true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&gt;=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is greater than or equal to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5&gt;=8 returns false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&lt;=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is less than or equal to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5&lt;=8 returns true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JavaScript Operators - 4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tr-TR" sz="2800" dirty="0"/>
              <a:t>Logical Operators</a:t>
            </a:r>
          </a:p>
          <a:p>
            <a:r>
              <a:rPr lang="en-US" sz="2000" dirty="0" smtClean="0"/>
              <a:t>Logical operators are used to determine the logic between variables or values.</a:t>
            </a:r>
          </a:p>
          <a:p>
            <a:pPr>
              <a:buFont typeface="Arial" pitchFamily="34" charset="0"/>
              <a:buNone/>
            </a:pPr>
            <a:endParaRPr lang="tr-TR" sz="2800" dirty="0"/>
          </a:p>
        </p:txBody>
      </p:sp>
      <p:graphicFrame>
        <p:nvGraphicFramePr>
          <p:cNvPr id="18623" name="Group 191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194175" cy="4498978"/>
        </p:xfrm>
        <a:graphic>
          <a:graphicData uri="http://schemas.openxmlformats.org/drawingml/2006/table">
            <a:tbl>
              <a:tblPr/>
              <a:tblGrid>
                <a:gridCol w="1425575"/>
                <a:gridCol w="1328738"/>
                <a:gridCol w="1439862"/>
              </a:tblGrid>
              <a:tr h="303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Operator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Description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Example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 rowSpan="4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&amp;&amp;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and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y=3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 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0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(x &lt; 10 &amp;&amp; y &gt; 1) returns true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 rowSpan="4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||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y=3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 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0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(x==5 || y==5) returns false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3213">
                <a:tc rowSpan="4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!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not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y=3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 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0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!(x==y) returns true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Conditional Statements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dirty="0" smtClean="0"/>
              <a:t>In </a:t>
            </a:r>
            <a:r>
              <a:rPr lang="tr-TR" sz="2000" dirty="0"/>
              <a:t>JavaScript we have the following conditional statements:</a:t>
            </a:r>
          </a:p>
          <a:p>
            <a:pPr>
              <a:lnSpc>
                <a:spcPct val="80000"/>
              </a:lnSpc>
            </a:pPr>
            <a:r>
              <a:rPr lang="tr-TR" sz="2000" b="1" dirty="0"/>
              <a:t>if statement</a:t>
            </a:r>
            <a:r>
              <a:rPr lang="tr-TR" sz="2000" dirty="0"/>
              <a:t> - use this statement if you want to execute some code only if a specified condition is true </a:t>
            </a:r>
          </a:p>
          <a:p>
            <a:pPr>
              <a:lnSpc>
                <a:spcPct val="80000"/>
              </a:lnSpc>
            </a:pPr>
            <a:r>
              <a:rPr lang="tr-TR" sz="2000" b="1" dirty="0"/>
              <a:t>if...else statement</a:t>
            </a:r>
            <a:r>
              <a:rPr lang="tr-TR" sz="2000" dirty="0"/>
              <a:t> - use this statement if you want to execute some code if the condition is true and another code if the condition is false </a:t>
            </a:r>
          </a:p>
          <a:p>
            <a:pPr>
              <a:lnSpc>
                <a:spcPct val="80000"/>
              </a:lnSpc>
            </a:pPr>
            <a:r>
              <a:rPr lang="tr-TR" sz="2000" b="1" dirty="0"/>
              <a:t>if...else if....else statement</a:t>
            </a:r>
            <a:r>
              <a:rPr lang="tr-TR" sz="2000" dirty="0"/>
              <a:t> - use this statement if you want to select one of many blocks of code to be executed </a:t>
            </a:r>
          </a:p>
          <a:p>
            <a:pPr>
              <a:lnSpc>
                <a:spcPct val="80000"/>
              </a:lnSpc>
            </a:pPr>
            <a:r>
              <a:rPr lang="tr-TR" sz="2000" b="1" dirty="0"/>
              <a:t>switch statement</a:t>
            </a:r>
            <a:r>
              <a:rPr lang="tr-TR" sz="2000" dirty="0"/>
              <a:t> - use this statement if you want to select one of many blocks of code to be executed </a:t>
            </a:r>
          </a:p>
          <a:p>
            <a:pPr>
              <a:lnSpc>
                <a:spcPct val="80000"/>
              </a:lnSpc>
            </a:pP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Conditional Statements - 2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1800"/>
              <a:t>if (</a:t>
            </a:r>
            <a:r>
              <a:rPr lang="tr-TR" sz="1800" i="1"/>
              <a:t>condition</a:t>
            </a:r>
            <a:r>
              <a:rPr lang="tr-TR" sz="1800"/>
              <a:t>)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1800"/>
              <a:t>{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1800" i="1"/>
              <a:t>code to be executed if condition is true</a:t>
            </a:r>
            <a:endParaRPr lang="tr-TR" sz="180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1800"/>
              <a:t>}</a:t>
            </a:r>
            <a:r>
              <a:rPr lang="tr-TR" sz="2800"/>
              <a:t> 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tr-TR" sz="280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tr-TR" sz="200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/>
              <a:t>if (</a:t>
            </a:r>
            <a:r>
              <a:rPr lang="tr-TR" sz="2000" i="1"/>
              <a:t>condition</a:t>
            </a:r>
            <a:r>
              <a:rPr lang="tr-TR" sz="2000"/>
              <a:t>)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/>
              <a:t>{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i="1"/>
              <a:t>code to be executed if condition is true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/>
              <a:t>}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/>
              <a:t>else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/>
              <a:t>{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i="1"/>
              <a:t>code to be executed if condition is not true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/>
              <a:t>} 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Conditional Statements Examples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822450"/>
            <a:ext cx="8540750" cy="434975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&lt;script&gt;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x=3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if(x&lt;0)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dirty="0" smtClean="0">
                <a:latin typeface="Courier New" pitchFamily="49" charset="0"/>
              </a:rPr>
              <a:t>alert ("negatif")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dirty="0" smtClean="0">
                <a:latin typeface="Courier New" pitchFamily="49" charset="0"/>
              </a:rPr>
              <a:t>}</a:t>
            </a:r>
            <a:endParaRPr lang="tr-TR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else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alert </a:t>
            </a:r>
            <a:r>
              <a:rPr lang="tr-TR" sz="2000" dirty="0" smtClean="0">
                <a:latin typeface="Courier New" pitchFamily="49" charset="0"/>
              </a:rPr>
              <a:t>("pozitif")</a:t>
            </a:r>
            <a:endParaRPr lang="tr-TR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&lt;/script&gt;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Conditional Statements Examples - 2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819275"/>
            <a:ext cx="8540750" cy="427672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latin typeface="Courier New" pitchFamily="49" charset="0"/>
              </a:rPr>
              <a:t>&lt;script&gt;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latin typeface="Courier New" pitchFamily="49" charset="0"/>
              </a:rPr>
              <a:t>c=confirm("Are you sure you like COMP205?")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latin typeface="Courier New" pitchFamily="49" charset="0"/>
              </a:rPr>
              <a:t>if(c)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latin typeface="Courier New" pitchFamily="49" charset="0"/>
              </a:rPr>
              <a:t>alert ("</a:t>
            </a:r>
            <a:r>
              <a:rPr lang="en-US" sz="2000" dirty="0" err="1" smtClean="0">
                <a:latin typeface="Courier New" pitchFamily="49" charset="0"/>
              </a:rPr>
              <a:t>Yay</a:t>
            </a:r>
            <a:r>
              <a:rPr lang="en-US" sz="2000" dirty="0" smtClean="0">
                <a:latin typeface="Courier New" pitchFamily="49" charset="0"/>
              </a:rPr>
              <a:t>!")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latin typeface="Courier New" pitchFamily="49" charset="0"/>
              </a:rPr>
              <a:t>else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latin typeface="Courier New" pitchFamily="49" charset="0"/>
              </a:rPr>
              <a:t>alert (":(")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latin typeface="Courier New" pitchFamily="49" charset="0"/>
              </a:rPr>
              <a:t>&lt;/script&gt;</a:t>
            </a:r>
            <a:endParaRPr lang="tr-TR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and JavaScript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r>
              <a:rPr lang="en-US" dirty="0" smtClean="0"/>
              <a:t>NOT the same!</a:t>
            </a:r>
          </a:p>
          <a:p>
            <a:r>
              <a:rPr lang="en-US" dirty="0" smtClean="0"/>
              <a:t>JavaScript’s real name is </a:t>
            </a:r>
            <a:r>
              <a:rPr lang="en-US" b="1" dirty="0" err="1" smtClean="0"/>
              <a:t>ECMAScript</a:t>
            </a:r>
            <a:endParaRPr lang="en-US" b="1" dirty="0" smtClean="0"/>
          </a:p>
          <a:p>
            <a:r>
              <a:rPr lang="en-US" dirty="0" smtClean="0"/>
              <a:t>Java and JavaScript are two completely different languages in both concept and design!</a:t>
            </a:r>
          </a:p>
          <a:p>
            <a:r>
              <a:rPr lang="en-US" dirty="0" smtClean="0"/>
              <a:t>Java (developed by Sun Microsystems) is a powerful and much more complex programming language - in the same category as C and C++.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Conditional Statements Examples - 3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&lt;script&gt;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p=prompt</a:t>
            </a:r>
            <a:r>
              <a:rPr lang="tr-TR" sz="2000" dirty="0" smtClean="0">
                <a:latin typeface="Courier New" pitchFamily="49" charset="0"/>
              </a:rPr>
              <a:t>("</a:t>
            </a:r>
            <a:r>
              <a:rPr lang="en-US" sz="2000" dirty="0" smtClean="0">
                <a:latin typeface="Courier New" pitchFamily="49" charset="0"/>
              </a:rPr>
              <a:t>What’s the time</a:t>
            </a:r>
            <a:r>
              <a:rPr lang="tr-TR" sz="2000" dirty="0" smtClean="0">
                <a:latin typeface="Courier New" pitchFamily="49" charset="0"/>
              </a:rPr>
              <a:t>?", </a:t>
            </a:r>
            <a:r>
              <a:rPr lang="tr-TR" sz="2000" dirty="0">
                <a:latin typeface="Courier New" pitchFamily="49" charset="0"/>
              </a:rPr>
              <a:t>" ")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if(p</a:t>
            </a:r>
            <a:r>
              <a:rPr lang="tr-TR" sz="2000" dirty="0" smtClean="0">
                <a:latin typeface="Courier New" pitchFamily="49" charset="0"/>
              </a:rPr>
              <a:t>=="</a:t>
            </a:r>
            <a:r>
              <a:rPr lang="en-US" sz="2000" dirty="0" smtClean="0">
                <a:latin typeface="Courier New" pitchFamily="49" charset="0"/>
              </a:rPr>
              <a:t>12</a:t>
            </a:r>
            <a:r>
              <a:rPr lang="tr-TR" sz="2000" dirty="0" smtClean="0">
                <a:latin typeface="Courier New" pitchFamily="49" charset="0"/>
              </a:rPr>
              <a:t>")</a:t>
            </a:r>
            <a:endParaRPr lang="tr-TR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alert</a:t>
            </a:r>
            <a:r>
              <a:rPr lang="tr-TR" sz="2000" dirty="0" smtClean="0">
                <a:latin typeface="Courier New" pitchFamily="49" charset="0"/>
              </a:rPr>
              <a:t>("</a:t>
            </a:r>
            <a:r>
              <a:rPr lang="en-US" sz="2000" dirty="0" smtClean="0">
                <a:latin typeface="Courier New" pitchFamily="49" charset="0"/>
              </a:rPr>
              <a:t>Time for Lunch!</a:t>
            </a:r>
            <a:r>
              <a:rPr lang="tr-TR" sz="2000" dirty="0" smtClean="0">
                <a:latin typeface="Courier New" pitchFamily="49" charset="0"/>
              </a:rPr>
              <a:t>")</a:t>
            </a:r>
            <a:endParaRPr lang="tr-TR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else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alert</a:t>
            </a:r>
            <a:r>
              <a:rPr lang="tr-TR" sz="2000" dirty="0" smtClean="0">
                <a:latin typeface="Courier New" pitchFamily="49" charset="0"/>
              </a:rPr>
              <a:t>("</a:t>
            </a:r>
            <a:r>
              <a:rPr lang="en-US" sz="2000" dirty="0" smtClean="0">
                <a:latin typeface="Courier New" pitchFamily="49" charset="0"/>
              </a:rPr>
              <a:t>Sorry..</a:t>
            </a:r>
            <a:r>
              <a:rPr lang="tr-TR" sz="2000" dirty="0" smtClean="0">
                <a:latin typeface="Courier New" pitchFamily="49" charset="0"/>
              </a:rPr>
              <a:t>")</a:t>
            </a:r>
            <a:endParaRPr lang="tr-TR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sz="2000" dirty="0">
                <a:latin typeface="Courier New" pitchFamily="49" charset="0"/>
              </a:rPr>
              <a:t>&lt;/script&gt;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Source File</a:t>
            </a:r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JavaScript </a:t>
            </a:r>
            <a:r>
              <a:rPr lang="en-US" dirty="0"/>
              <a:t>programs can be used in two ways:</a:t>
            </a:r>
          </a:p>
          <a:p>
            <a:pPr lvl="1"/>
            <a:r>
              <a:rPr lang="en-US" dirty="0"/>
              <a:t>Incorporated directly into an HTML file</a:t>
            </a:r>
          </a:p>
          <a:p>
            <a:pPr lvl="2"/>
            <a:r>
              <a:rPr lang="en-US" dirty="0"/>
              <a:t>Using &lt;script&gt; tag</a:t>
            </a:r>
          </a:p>
          <a:p>
            <a:pPr lvl="1"/>
            <a:r>
              <a:rPr lang="en-US" dirty="0"/>
              <a:t>Placed in an external (source) file</a:t>
            </a:r>
          </a:p>
          <a:p>
            <a:pPr lvl="2"/>
            <a:r>
              <a:rPr lang="en-US" dirty="0"/>
              <a:t>Has file extension .</a:t>
            </a:r>
            <a:r>
              <a:rPr lang="en-US" dirty="0" err="1"/>
              <a:t>js</a:t>
            </a:r>
            <a:endParaRPr lang="en-US" dirty="0"/>
          </a:p>
          <a:p>
            <a:pPr lvl="2"/>
            <a:r>
              <a:rPr lang="en-US" dirty="0"/>
              <a:t>Contains only JavaScript statements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Source File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 </a:t>
            </a:r>
            <a:r>
              <a:rPr lang="en-US" dirty="0"/>
              <a:t>of JavaScript source files</a:t>
            </a:r>
          </a:p>
          <a:p>
            <a:pPr lvl="1"/>
            <a:r>
              <a:rPr lang="en-US" dirty="0"/>
              <a:t>Makes HTML document neater (less confusing)</a:t>
            </a:r>
          </a:p>
          <a:p>
            <a:pPr lvl="1"/>
            <a:r>
              <a:rPr lang="en-US" dirty="0"/>
              <a:t>JavaScript can be shared among multiple HTML files</a:t>
            </a:r>
          </a:p>
          <a:p>
            <a:pPr lvl="1"/>
            <a:r>
              <a:rPr lang="en-US" dirty="0"/>
              <a:t>Hides JavaScript code from incompatible </a:t>
            </a:r>
            <a:r>
              <a:rPr lang="en-US" dirty="0" smtClean="0"/>
              <a:t>browsers</a:t>
            </a:r>
          </a:p>
          <a:p>
            <a:pPr lvl="1"/>
            <a:r>
              <a:rPr lang="en-US" dirty="0" smtClean="0"/>
              <a:t>Can use a combination of embedded and non–embedded code</a:t>
            </a:r>
          </a:p>
          <a:p>
            <a:pPr lvl="2"/>
            <a:r>
              <a:rPr lang="en-US" dirty="0" smtClean="0"/>
              <a:t>Allows finer granularity in coding functionality</a:t>
            </a:r>
          </a:p>
          <a:p>
            <a:pPr lvl="2"/>
            <a:r>
              <a:rPr lang="en-US" dirty="0" smtClean="0"/>
              <a:t>JavaScript sections executed in order of location within HTML document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Source File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Use </a:t>
            </a:r>
            <a:r>
              <a:rPr lang="en-US" dirty="0" err="1" smtClean="0">
                <a:latin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attribute </a:t>
            </a:r>
            <a:r>
              <a:rPr lang="en-US" dirty="0"/>
              <a:t>of &lt;script&gt; tag to denote source of JavaScript statements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Browser will ignore any JavaScript statements inside &lt;script&gt; and &lt;/script&gt; if </a:t>
            </a:r>
            <a:r>
              <a:rPr lang="en-US" sz="2700" dirty="0" err="1" smtClean="0">
                <a:latin typeface="Courier New" pitchFamily="49" charset="0"/>
              </a:rPr>
              <a:t>src</a:t>
            </a:r>
            <a:r>
              <a:rPr lang="en-US" sz="2700" dirty="0" smtClean="0">
                <a:latin typeface="Courier New" pitchFamily="49" charset="0"/>
              </a:rPr>
              <a:t> </a:t>
            </a:r>
            <a:r>
              <a:rPr lang="en-US" dirty="0" smtClean="0"/>
              <a:t>attribute </a:t>
            </a:r>
            <a:r>
              <a:rPr lang="en-US" dirty="0"/>
              <a:t>is used</a:t>
            </a:r>
          </a:p>
          <a:p>
            <a:pPr>
              <a:lnSpc>
                <a:spcPct val="90000"/>
              </a:lnSpc>
            </a:pPr>
            <a:r>
              <a:rPr lang="en-US" dirty="0"/>
              <a:t>Cannot include HTML tags in source file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&lt;script language</a:t>
            </a:r>
            <a:r>
              <a:rPr lang="en-US" sz="2000" dirty="0" smtClean="0">
                <a:latin typeface="Courier New" pitchFamily="49" charset="0"/>
              </a:rPr>
              <a:t>=“text/JavaScript</a:t>
            </a:r>
            <a:r>
              <a:rPr lang="en-US" sz="2000" dirty="0">
                <a:latin typeface="Courier New" pitchFamily="49" charset="0"/>
              </a:rPr>
              <a:t>” </a:t>
            </a:r>
            <a:r>
              <a:rPr lang="en-US" sz="2000" dirty="0" err="1">
                <a:latin typeface="Courier New" pitchFamily="49" charset="0"/>
              </a:rPr>
              <a:t>src</a:t>
            </a:r>
            <a:r>
              <a:rPr lang="en-US" sz="2000" dirty="0">
                <a:latin typeface="Courier New" pitchFamily="49" charset="0"/>
              </a:rPr>
              <a:t>=“c:\source.js”&gt;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&lt;/script&gt;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38175"/>
            <a:ext cx="7797800" cy="1038225"/>
          </a:xfrm>
        </p:spPr>
        <p:txBody>
          <a:bodyPr/>
          <a:lstStyle/>
          <a:p>
            <a:r>
              <a:rPr lang="en-US" dirty="0"/>
              <a:t>Functions: why should we?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39624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/>
              <a:t>You don't have frequently used JavaScript code repeated all over your page (or web site). </a:t>
            </a:r>
          </a:p>
          <a:p>
            <a:pPr>
              <a:lnSpc>
                <a:spcPct val="85000"/>
              </a:lnSpc>
            </a:pPr>
            <a:r>
              <a:rPr lang="en-US" dirty="0"/>
              <a:t>You enter the code in one place and refer to it from anywhere in the document </a:t>
            </a:r>
          </a:p>
          <a:p>
            <a:pPr>
              <a:lnSpc>
                <a:spcPct val="85000"/>
              </a:lnSpc>
            </a:pPr>
            <a:r>
              <a:rPr lang="en-US" dirty="0"/>
              <a:t>Should the code need changing later, you only need to change it once.</a:t>
            </a:r>
          </a:p>
          <a:p>
            <a:pPr>
              <a:lnSpc>
                <a:spcPct val="85000"/>
              </a:lnSpc>
            </a:pPr>
            <a:r>
              <a:rPr lang="en-US" dirty="0"/>
              <a:t>When a browser reads a JavaScript function, the code is NOT executed until a call is made to run that function.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Functions in JavaScript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267200"/>
          </a:xfrm>
        </p:spPr>
        <p:txBody>
          <a:bodyPr>
            <a:normAutofit fontScale="92500"/>
          </a:bodyPr>
          <a:lstStyle/>
          <a:p>
            <a:r>
              <a:rPr lang="en-US" dirty="0"/>
              <a:t>A Function is a group of methods (actions) joined together to undertake a complex task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Executed by an event or by a call to the function.</a:t>
            </a:r>
            <a:endParaRPr lang="en-US" dirty="0"/>
          </a:p>
          <a:p>
            <a:r>
              <a:rPr lang="en-US" dirty="0"/>
              <a:t>In JavaScript functions must be defined. </a:t>
            </a:r>
            <a:br>
              <a:rPr lang="en-US" dirty="0"/>
            </a:br>
            <a:r>
              <a:rPr lang="en-US" dirty="0"/>
              <a:t>EXAMPLE: </a:t>
            </a:r>
            <a:br>
              <a:rPr lang="en-US" dirty="0"/>
            </a:br>
            <a:r>
              <a:rPr lang="en-US" sz="2000" dirty="0">
                <a:latin typeface="Courier New" pitchFamily="49" charset="0"/>
              </a:rPr>
              <a:t>function display( ) {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>
                <a:latin typeface="Courier New" pitchFamily="49" charset="0"/>
              </a:rPr>
              <a:t>     alert(“Have a great day”)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>
                <a:latin typeface="Courier New" pitchFamily="49" charset="0"/>
              </a:rPr>
              <a:t>}</a:t>
            </a:r>
          </a:p>
          <a:p>
            <a:r>
              <a:rPr lang="en-US" dirty="0"/>
              <a:t>Once defined functions can be called at need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be defined both in the &lt;head&gt; and in the &lt;body&gt; section</a:t>
            </a:r>
          </a:p>
          <a:p>
            <a:r>
              <a:rPr lang="en-US" dirty="0" smtClean="0"/>
              <a:t>It could be wise to put functions in the &lt;head&gt; section. Why?</a:t>
            </a:r>
            <a:endParaRPr lang="en-US" dirty="0">
              <a:hlinkClick r:id="rId3" action="ppaction://hlinkfile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Note: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No type information in function signature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Can declare a function with </a:t>
            </a:r>
            <a:r>
              <a:rPr lang="en-GB" sz="2000" smtClean="0"/>
              <a:t>no arguments, </a:t>
            </a:r>
            <a:r>
              <a:rPr lang="en-GB" sz="2000" dirty="0" smtClean="0"/>
              <a:t>then pass it some!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and access with arguments array within function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HTML Forms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Forms allow us to have the user enter information into our webpage</a:t>
            </a:r>
          </a:p>
          <a:p>
            <a:pPr lvl="1"/>
            <a:r>
              <a:rPr lang="en-US" dirty="0" smtClean="0"/>
              <a:t>e.g.: </a:t>
            </a:r>
            <a:r>
              <a:rPr lang="en-US" dirty="0"/>
              <a:t>username and password, etc</a:t>
            </a:r>
          </a:p>
          <a:p>
            <a:r>
              <a:rPr lang="en-US" dirty="0"/>
              <a:t>They are indicated with the &lt;FORM&gt; tag, combined with (typically) many &lt;INPUT&gt; </a:t>
            </a:r>
            <a:r>
              <a:rPr lang="en-US" dirty="0" smtClean="0"/>
              <a:t>tags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an interactive page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of event programming.</a:t>
            </a:r>
          </a:p>
          <a:p>
            <a:r>
              <a:rPr lang="en-US"/>
              <a:t>An event is anything that happens to an object or element of an object.</a:t>
            </a:r>
          </a:p>
          <a:p>
            <a:pPr lvl="1"/>
            <a:r>
              <a:rPr lang="en-US"/>
              <a:t>Click on a button: click event</a:t>
            </a:r>
          </a:p>
          <a:p>
            <a:pPr lvl="1"/>
            <a:r>
              <a:rPr lang="en-US"/>
              <a:t>Select some text: select event</a:t>
            </a:r>
          </a:p>
          <a:p>
            <a:pPr lvl="1"/>
            <a:r>
              <a:rPr lang="en-US"/>
              <a:t>Mouse hovering over: mouseover event</a:t>
            </a:r>
          </a:p>
          <a:p>
            <a:r>
              <a:rPr lang="en-US"/>
              <a:t>When an event happen, we need to have an event handler.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12800"/>
            <a:ext cx="7772400" cy="608013"/>
          </a:xfrm>
        </p:spPr>
        <p:txBody>
          <a:bodyPr>
            <a:normAutofit fontScale="90000"/>
          </a:bodyPr>
          <a:lstStyle/>
          <a:p>
            <a:r>
              <a:rPr lang="en-US"/>
              <a:t>Let us create a simple button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620000" cy="4038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&lt;html&gt;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&lt;body&gt;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&lt;h1&gt; Hey you are in luck. Do you need a date for valentine’s day? &lt;/h1&gt;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&lt;form&gt;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&lt;input type=</a:t>
            </a:r>
            <a:r>
              <a:rPr lang="en-US" sz="1800" dirty="0">
                <a:latin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</a:rPr>
              <a:t>button</a:t>
            </a:r>
            <a:r>
              <a:rPr lang="en-US" sz="1800" dirty="0">
                <a:latin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</a:rPr>
              <a:t> name=</a:t>
            </a:r>
            <a:r>
              <a:rPr lang="en-US" sz="1800" dirty="0">
                <a:latin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</a:rPr>
              <a:t>button1</a:t>
            </a:r>
            <a:r>
              <a:rPr lang="en-US" sz="1800" dirty="0">
                <a:latin typeface="Courier New" pitchFamily="49" charset="0"/>
              </a:rPr>
              <a:t>"</a:t>
            </a: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value=</a:t>
            </a:r>
            <a:r>
              <a:rPr lang="en-US" sz="1800" dirty="0">
                <a:latin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</a:rPr>
              <a:t>Yes! I need a date</a:t>
            </a:r>
            <a:r>
              <a:rPr lang="en-US" sz="1800" dirty="0">
                <a:latin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</a:rPr>
              <a:t>/&gt;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&lt;/form&gt;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&lt;/body&gt;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&lt;/html&gt;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64872" name="AutoShape 8"/>
          <p:cNvSpPr>
            <a:spLocks noChangeArrowheads="1"/>
          </p:cNvSpPr>
          <p:nvPr/>
        </p:nvSpPr>
        <p:spPr bwMode="auto">
          <a:xfrm>
            <a:off x="4114800" y="2971800"/>
            <a:ext cx="1752600" cy="457200"/>
          </a:xfrm>
          <a:prstGeom prst="wedgeRectCallout">
            <a:avLst>
              <a:gd name="adj1" fmla="val -70019"/>
              <a:gd name="adj2" fmla="val 105903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 eaLnBrk="0" hangingPunct="0"/>
            <a:r>
              <a:rPr lang="en-US" dirty="0">
                <a:latin typeface="Tahoma" pitchFamily="34" charset="0"/>
              </a:rPr>
              <a:t>Type of GUI</a:t>
            </a:r>
          </a:p>
        </p:txBody>
      </p:sp>
      <p:sp>
        <p:nvSpPr>
          <p:cNvPr id="164873" name="AutoShape 9"/>
          <p:cNvSpPr>
            <a:spLocks noChangeArrowheads="1"/>
          </p:cNvSpPr>
          <p:nvPr/>
        </p:nvSpPr>
        <p:spPr bwMode="auto">
          <a:xfrm>
            <a:off x="5334000" y="4343400"/>
            <a:ext cx="2286000" cy="685800"/>
          </a:xfrm>
          <a:prstGeom prst="wedgeRectCallout">
            <a:avLst>
              <a:gd name="adj1" fmla="val -100139"/>
              <a:gd name="adj2" fmla="val -82639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 eaLnBrk="0" hangingPunct="0"/>
            <a:r>
              <a:rPr lang="en-US" dirty="0">
                <a:latin typeface="Tahoma" pitchFamily="34" charset="0"/>
              </a:rPr>
              <a:t>The text that appear </a:t>
            </a:r>
          </a:p>
          <a:p>
            <a:pPr algn="r" eaLnBrk="0" hangingPunct="0"/>
            <a:r>
              <a:rPr lang="en-US" dirty="0">
                <a:latin typeface="Tahoma" pitchFamily="34" charset="0"/>
              </a:rPr>
              <a:t>on the button</a:t>
            </a:r>
          </a:p>
        </p:txBody>
      </p:sp>
      <p:sp>
        <p:nvSpPr>
          <p:cNvPr id="164874" name="AutoShape 10"/>
          <p:cNvSpPr>
            <a:spLocks noChangeArrowheads="1"/>
          </p:cNvSpPr>
          <p:nvPr/>
        </p:nvSpPr>
        <p:spPr bwMode="auto">
          <a:xfrm>
            <a:off x="6934200" y="2971800"/>
            <a:ext cx="1905000" cy="381000"/>
          </a:xfrm>
          <a:prstGeom prst="wedgeRectCallout">
            <a:avLst>
              <a:gd name="adj1" fmla="val -97083"/>
              <a:gd name="adj2" fmla="val 129583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 eaLnBrk="0" hangingPunct="0"/>
            <a:r>
              <a:rPr lang="en-US" dirty="0">
                <a:latin typeface="Tahoma" pitchFamily="34" charset="0"/>
              </a:rPr>
              <a:t>Button Identifier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Behavioral Layer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Web pages have 3 layers…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B2B2B2"/>
                </a:solidFill>
              </a:rPr>
              <a:t>Structural/Content Layer</a:t>
            </a:r>
            <a:r>
              <a:rPr lang="en-US" dirty="0" smtClean="0">
                <a:solidFill>
                  <a:srgbClr val="B2B2B2"/>
                </a:solidFill>
              </a:rPr>
              <a:t> (XHTML)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B2B2B2"/>
                </a:solidFill>
              </a:rPr>
              <a:t>The meat and potatoes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808080"/>
                </a:solidFill>
              </a:rPr>
              <a:t>Presentational Layer</a:t>
            </a:r>
            <a:r>
              <a:rPr lang="en-US" dirty="0" smtClean="0">
                <a:solidFill>
                  <a:srgbClr val="808080"/>
                </a:solidFill>
              </a:rPr>
              <a:t> (CSS)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808080"/>
                </a:solidFill>
              </a:rPr>
              <a:t>How things look; garnishing the meat and potatoes on a pretty plate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Behavioral Layer</a:t>
            </a:r>
            <a:r>
              <a:rPr lang="en-US" dirty="0" smtClean="0"/>
              <a:t> (JavaScript and DOM)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 websites behave; the meat can jump off the plate if you want it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12800"/>
            <a:ext cx="7772400" cy="608013"/>
          </a:xfrm>
        </p:spPr>
        <p:txBody>
          <a:bodyPr>
            <a:normAutofit fontScale="90000"/>
          </a:bodyPr>
          <a:lstStyle/>
          <a:p>
            <a:r>
              <a:rPr lang="en-US" dirty="0"/>
              <a:t>Add event programming - </a:t>
            </a: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620000" cy="4038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&lt;body&gt;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&lt;h1&gt; Hey you are in luck.. Do you need a date for valentine’s day? &lt;/h1&gt;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&lt;form&gt;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&lt;input type="button" name="button1"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value="Yes! I need a date"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onclick</a:t>
            </a:r>
            <a:r>
              <a:rPr lang="en-US" sz="2000" b="1" dirty="0">
                <a:latin typeface="Courier New" pitchFamily="49" charset="0"/>
              </a:rPr>
              <a:t>="</a:t>
            </a:r>
            <a:r>
              <a:rPr lang="en-US" sz="2000" b="1" dirty="0" err="1">
                <a:latin typeface="Courier New" pitchFamily="49" charset="0"/>
              </a:rPr>
              <a:t>displayMyMessage</a:t>
            </a:r>
            <a:r>
              <a:rPr lang="en-US" sz="2000" b="1" dirty="0" smtClean="0">
                <a:latin typeface="Courier New" pitchFamily="49" charset="0"/>
              </a:rPr>
              <a:t>()</a:t>
            </a:r>
            <a:r>
              <a:rPr lang="en-US" sz="2000" dirty="0" smtClean="0">
                <a:latin typeface="Courier New" pitchFamily="49" charset="0"/>
              </a:rPr>
              <a:t> "/&gt;</a:t>
            </a: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&lt;/form&gt;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&lt;/BODY&gt;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12800"/>
            <a:ext cx="7772400" cy="608013"/>
          </a:xfrm>
        </p:spPr>
        <p:txBody>
          <a:bodyPr>
            <a:normAutofit fontScale="90000"/>
          </a:bodyPr>
          <a:lstStyle/>
          <a:p>
            <a:r>
              <a:rPr lang="en-US" dirty="0"/>
              <a:t>Add event programming - </a:t>
            </a:r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620000" cy="4038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&lt;HTML&gt;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&lt;HEAD&gt;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&lt;TITLE&gt;Interactive Web </a:t>
            </a:r>
            <a:r>
              <a:rPr lang="en-US" sz="2000" dirty="0">
                <a:latin typeface="Courier New" pitchFamily="49" charset="0"/>
              </a:rPr>
              <a:t>Page&lt;/TITLE&gt;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&lt;script </a:t>
            </a:r>
            <a:r>
              <a:rPr lang="en-US" sz="2000" dirty="0" smtClean="0">
                <a:latin typeface="Courier New" pitchFamily="49" charset="0"/>
              </a:rPr>
              <a:t>type="</a:t>
            </a:r>
            <a:r>
              <a:rPr lang="en-US" sz="2000" dirty="0">
                <a:latin typeface="Courier New" pitchFamily="49" charset="0"/>
              </a:rPr>
              <a:t>text/</a:t>
            </a:r>
            <a:r>
              <a:rPr lang="en-US" sz="2000" dirty="0" err="1">
                <a:latin typeface="Courier New" pitchFamily="49" charset="0"/>
              </a:rPr>
              <a:t>javascript</a:t>
            </a:r>
            <a:r>
              <a:rPr lang="en-US" sz="2000" dirty="0">
                <a:latin typeface="Courier New" pitchFamily="49" charset="0"/>
              </a:rPr>
              <a:t>"&gt;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	</a:t>
            </a:r>
            <a:r>
              <a:rPr lang="en-US" sz="2000" b="1" dirty="0">
                <a:latin typeface="Courier New" pitchFamily="49" charset="0"/>
              </a:rPr>
              <a:t>function </a:t>
            </a:r>
            <a:r>
              <a:rPr lang="en-US" sz="2000" b="1" dirty="0" err="1">
                <a:latin typeface="Courier New" pitchFamily="49" charset="0"/>
              </a:rPr>
              <a:t>displayMyMessage</a:t>
            </a:r>
            <a:r>
              <a:rPr lang="en-US" sz="2000" b="1" dirty="0">
                <a:latin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        alert("Sorry! Can’t help you today!");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	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&lt;/script&gt;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&lt;/HEAD&gt;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Declaring functions in head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event programming handlers activate some form of </a:t>
            </a:r>
            <a:r>
              <a:rPr lang="en-US" dirty="0" smtClean="0"/>
              <a:t>JavaScript </a:t>
            </a:r>
            <a:r>
              <a:rPr lang="en-US" dirty="0"/>
              <a:t>functions that is declared in the “head”</a:t>
            </a:r>
          </a:p>
          <a:p>
            <a:r>
              <a:rPr lang="en-US" dirty="0"/>
              <a:t>We’ll start to do that immediately.</a:t>
            </a:r>
          </a:p>
          <a:p>
            <a:r>
              <a:rPr lang="en-US" dirty="0"/>
              <a:t>Good Practice.</a:t>
            </a:r>
          </a:p>
          <a:p>
            <a:r>
              <a:rPr lang="en-US" dirty="0"/>
              <a:t>You declare the function, and you write a series of instructions of “what to do”</a:t>
            </a:r>
          </a:p>
          <a:p>
            <a:r>
              <a:rPr lang="en-US" dirty="0"/>
              <a:t>In this case, we are just “displaying” a message with a “alert” box.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</a:t>
            </a:r>
            <a:endParaRPr lang="en-US" dirty="0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Make a page that have two buttons.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It also has two </a:t>
            </a:r>
            <a:r>
              <a:rPr lang="en-US" sz="2400" dirty="0" smtClean="0"/>
              <a:t>JavaScript </a:t>
            </a:r>
            <a:r>
              <a:rPr lang="en-US" sz="2400" dirty="0"/>
              <a:t>functions declared.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If you press on one button, one of the functions will be called (activated). If you press the other button, the other function will be called instead.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00200"/>
            <a:ext cx="40386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&lt;head&gt;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&lt;title&gt;Interactive Web Page&lt;/title&gt;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&lt;script type="text/</a:t>
            </a:r>
            <a:r>
              <a:rPr lang="en-US" sz="2000" dirty="0" err="1">
                <a:latin typeface="Courier New" pitchFamily="49" charset="0"/>
              </a:rPr>
              <a:t>javascript</a:t>
            </a:r>
            <a:r>
              <a:rPr lang="en-US" sz="2000" dirty="0">
                <a:latin typeface="Courier New" pitchFamily="49" charset="0"/>
              </a:rPr>
              <a:t>"&gt;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function displayMyMessage1(){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function displayMyMessage2(){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&lt;/script&gt;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&lt;/HEAD&gt;</a:t>
            </a:r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 Oriented Programming (OOP)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 object is a unique programming entity that has attributes to describe it and methods to retrieve/set attribute values.</a:t>
            </a:r>
          </a:p>
          <a:p>
            <a:r>
              <a:rPr lang="en-US" sz="2800" dirty="0" smtClean="0"/>
              <a:t>We can create a blueprint of an object called a class.</a:t>
            </a:r>
          </a:p>
          <a:p>
            <a:r>
              <a:rPr lang="en-US" sz="2800" dirty="0" smtClean="0"/>
              <a:t>We can create a usable instance of a class through instantiation.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and the ways to get at that data are wrapped in a single package, a class. </a:t>
            </a:r>
          </a:p>
          <a:p>
            <a:r>
              <a:rPr lang="en-US" dirty="0" smtClean="0"/>
              <a:t>The only way to access such data is through that package. This idea translates to information hiding.</a:t>
            </a:r>
          </a:p>
          <a:p>
            <a:r>
              <a:rPr lang="en-US" dirty="0" smtClean="0"/>
              <a:t>Other OOP concepts:</a:t>
            </a:r>
          </a:p>
          <a:p>
            <a:pPr lvl="1"/>
            <a:r>
              <a:rPr lang="en-US" dirty="0" smtClean="0"/>
              <a:t>Inheritance</a:t>
            </a:r>
          </a:p>
          <a:p>
            <a:pPr lvl="1"/>
            <a:r>
              <a:rPr lang="en-US" dirty="0" smtClean="0"/>
              <a:t>Polymorphism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JavaScript “Object-Oriented?”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call it “Object-Based</a:t>
            </a:r>
            <a:r>
              <a:rPr lang="en-US" dirty="0"/>
              <a:t>” instead …</a:t>
            </a:r>
          </a:p>
          <a:p>
            <a:r>
              <a:rPr lang="en-US" dirty="0"/>
              <a:t>JavaScript uses objects by way of supporting inheritance and encapsulation, but it doesn't really provide support for polymorphism</a:t>
            </a:r>
            <a:r>
              <a:rPr lang="en-US" dirty="0" smtClean="0"/>
              <a:t>.</a:t>
            </a:r>
          </a:p>
          <a:p>
            <a:r>
              <a:rPr lang="en-US" sz="2800" dirty="0" smtClean="0"/>
              <a:t>We can create new, custom, re-usable objects in JavaScript that include their own methods, properties and events.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0D3D-1507-480F-A62C-A4708ED8AC28}" type="slidenum">
              <a:rPr lang="en-US"/>
              <a:pPr/>
              <a:t>57</a:t>
            </a:fld>
            <a:endParaRPr 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Key Objects in JavaScript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Key objects</a:t>
            </a:r>
          </a:p>
          <a:p>
            <a:pPr lvl="1"/>
            <a:r>
              <a:rPr lang="en-CA" dirty="0">
                <a:hlinkClick r:id="rId3"/>
              </a:rPr>
              <a:t>http://www.w3schools.com/jsref/default.asp</a:t>
            </a:r>
            <a:endParaRPr lang="en-CA" dirty="0"/>
          </a:p>
          <a:p>
            <a:r>
              <a:rPr lang="en-CA" dirty="0"/>
              <a:t>Exhaustive list</a:t>
            </a:r>
          </a:p>
          <a:p>
            <a:pPr lvl="1"/>
            <a:r>
              <a:rPr lang="en-CA" sz="1600" dirty="0">
                <a:hlinkClick r:id="rId4"/>
              </a:rPr>
              <a:t>http://www.devguru.com/Technologies/ecmascript/quickref/js_objects.html</a:t>
            </a:r>
            <a:endParaRPr lang="en-CA" sz="1400" dirty="0"/>
          </a:p>
          <a:p>
            <a:r>
              <a:rPr lang="en-CA" dirty="0"/>
              <a:t>String</a:t>
            </a:r>
          </a:p>
          <a:p>
            <a:r>
              <a:rPr lang="en-CA" dirty="0" smtClean="0"/>
              <a:t>Date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14A8-D2CC-4BC5-B298-4857DBA84AD1}" type="slidenum">
              <a:rPr lang="en-US"/>
              <a:pPr/>
              <a:t>58</a:t>
            </a:fld>
            <a:endParaRPr 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onsole" pitchFamily="49" charset="0"/>
                <a:cs typeface="Times New Roman" pitchFamily="18" charset="0"/>
              </a:rPr>
              <a:t>String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Object</a:t>
            </a:r>
            <a:r>
              <a:rPr lang="en-US" dirty="0"/>
              <a:t> 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JavaScript’s string and character-processing capabilities</a:t>
            </a:r>
          </a:p>
          <a:p>
            <a:r>
              <a:rPr lang="en-US" dirty="0"/>
              <a:t>Appropriate for processing names, addresses, credit card information, etc.</a:t>
            </a:r>
          </a:p>
          <a:p>
            <a:r>
              <a:rPr lang="en-US" dirty="0" smtClean="0">
                <a:cs typeface="Times New Roman" pitchFamily="18" charset="0"/>
              </a:rPr>
              <a:t>Fundamentals </a:t>
            </a:r>
            <a:r>
              <a:rPr lang="en-US" dirty="0">
                <a:cs typeface="Times New Roman" pitchFamily="18" charset="0"/>
              </a:rPr>
              <a:t>of Characters and Strings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Characters</a:t>
            </a:r>
          </a:p>
          <a:p>
            <a:pPr lvl="2"/>
            <a:r>
              <a:rPr lang="en-US" dirty="0"/>
              <a:t>Fundamental building blocks of JavaScript programs</a:t>
            </a:r>
          </a:p>
          <a:p>
            <a:pPr lvl="1"/>
            <a:r>
              <a:rPr lang="en-US" dirty="0"/>
              <a:t>String</a:t>
            </a:r>
          </a:p>
          <a:p>
            <a:pPr lvl="2"/>
            <a:r>
              <a:rPr lang="en-US" dirty="0"/>
              <a:t>Series of characters treated as a single 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Strings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create a string object, we use a </a:t>
            </a:r>
            <a:r>
              <a:rPr lang="en-US" i="1" dirty="0"/>
              <a:t>constructor method</a:t>
            </a:r>
            <a:r>
              <a:rPr lang="en-US" dirty="0"/>
              <a:t>:</a:t>
            </a:r>
            <a:br>
              <a:rPr lang="en-US" dirty="0"/>
            </a:br>
            <a:r>
              <a:rPr lang="en-US" sz="2400" dirty="0" err="1" smtClean="0">
                <a:latin typeface="Courier New" pitchFamily="49" charset="0"/>
              </a:rPr>
              <a:t>var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strMyName</a:t>
            </a:r>
            <a:r>
              <a:rPr lang="en-US" sz="2400" dirty="0" smtClean="0">
                <a:latin typeface="Courier New" pitchFamily="49" charset="0"/>
              </a:rPr>
              <a:t> = new String(“”);</a:t>
            </a:r>
            <a:endParaRPr lang="en-US" sz="320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Client-side Languages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User-agent (web browser) requests a web page</a:t>
            </a:r>
          </a:p>
        </p:txBody>
      </p:sp>
      <p:pic>
        <p:nvPicPr>
          <p:cNvPr id="18436" name="Picture 4" descr="BD1825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343400"/>
            <a:ext cx="1009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BD1825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362200"/>
            <a:ext cx="9906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BD18215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667000"/>
            <a:ext cx="18954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05000" y="3124200"/>
            <a:ext cx="4419600" cy="685800"/>
            <a:chOff x="1200" y="2208"/>
            <a:chExt cx="2784" cy="432"/>
          </a:xfrm>
        </p:grpSpPr>
        <p:sp>
          <p:nvSpPr>
            <p:cNvPr id="18449" name="AutoShape 7"/>
            <p:cNvSpPr>
              <a:spLocks noChangeArrowheads="1"/>
            </p:cNvSpPr>
            <p:nvPr/>
          </p:nvSpPr>
          <p:spPr bwMode="auto">
            <a:xfrm>
              <a:off x="1200" y="2208"/>
              <a:ext cx="2784" cy="432"/>
            </a:xfrm>
            <a:prstGeom prst="leftArrow">
              <a:avLst>
                <a:gd name="adj1" fmla="val 46296"/>
                <a:gd name="adj2" fmla="val 867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Text Box 8"/>
            <p:cNvSpPr txBox="1">
              <a:spLocks noChangeArrowheads="1"/>
            </p:cNvSpPr>
            <p:nvPr/>
          </p:nvSpPr>
          <p:spPr bwMode="auto">
            <a:xfrm>
              <a:off x="2208" y="230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http request</a:t>
              </a:r>
            </a:p>
          </p:txBody>
        </p:sp>
      </p:grpSp>
      <p:pic>
        <p:nvPicPr>
          <p:cNvPr id="18440" name="Picture 9" descr="BD1825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468813"/>
            <a:ext cx="10096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0" descr="BD1825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4648200"/>
            <a:ext cx="1009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981200" y="4114800"/>
            <a:ext cx="5081588" cy="1066800"/>
            <a:chOff x="1248" y="2832"/>
            <a:chExt cx="3201" cy="672"/>
          </a:xfrm>
        </p:grpSpPr>
        <p:sp>
          <p:nvSpPr>
            <p:cNvPr id="18446" name="AutoShape 13"/>
            <p:cNvSpPr>
              <a:spLocks noChangeArrowheads="1"/>
            </p:cNvSpPr>
            <p:nvPr/>
          </p:nvSpPr>
          <p:spPr bwMode="auto">
            <a:xfrm>
              <a:off x="1248" y="2928"/>
              <a:ext cx="2688" cy="432"/>
            </a:xfrm>
            <a:prstGeom prst="rightArrow">
              <a:avLst>
                <a:gd name="adj1" fmla="val 52917"/>
                <a:gd name="adj2" fmla="val 1009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8447" name="Picture 14" descr="BD18257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36" y="2832"/>
              <a:ext cx="513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8" name="Text Box 15"/>
            <p:cNvSpPr txBox="1">
              <a:spLocks noChangeArrowheads="1"/>
            </p:cNvSpPr>
            <p:nvPr/>
          </p:nvSpPr>
          <p:spPr bwMode="auto">
            <a:xfrm>
              <a:off x="2064" y="302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http response</a:t>
              </a:r>
            </a:p>
          </p:txBody>
        </p:sp>
      </p:grp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1752600" y="5410200"/>
            <a:ext cx="7239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Web page (with JavaScript) is sent to PC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1676400" y="2362200"/>
            <a:ext cx="6858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2400"/>
              <a:t>JavaScript is executed on PC</a:t>
            </a:r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900"/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2400"/>
              <a:t>Can affect the Browser and the page itself</a:t>
            </a:r>
          </a:p>
        </p:txBody>
      </p:sp>
      <p:pic>
        <p:nvPicPr>
          <p:cNvPr id="35859" name="Picture 19" descr="BD1825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114800"/>
            <a:ext cx="1009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56" grpId="0"/>
      <p:bldP spid="35856" grpId="1"/>
      <p:bldP spid="35858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String Methods &amp; Attributes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we create a new string object, it </a:t>
            </a:r>
            <a:r>
              <a:rPr lang="en-US" i="1"/>
              <a:t>inherits</a:t>
            </a:r>
            <a:r>
              <a:rPr lang="en-US"/>
              <a:t> a number of useful methods and attributes from the String.</a:t>
            </a:r>
          </a:p>
          <a:p>
            <a:r>
              <a:rPr lang="en-US"/>
              <a:t>We can use these methods and attributes via our new object (</a:t>
            </a:r>
            <a:r>
              <a:rPr lang="en-US" i="1"/>
              <a:t>encapsulation</a:t>
            </a:r>
            <a:r>
              <a:rPr lang="en-US"/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We can use the </a:t>
            </a:r>
            <a:r>
              <a:rPr lang="en-US" sz="2400" dirty="0" err="1" smtClean="0">
                <a:latin typeface="Courier New" pitchFamily="49" charset="0"/>
              </a:rPr>
              <a:t>String.length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800" dirty="0"/>
              <a:t>attribute to determine the number of characters a string object uses. When code calls the </a:t>
            </a:r>
            <a:r>
              <a:rPr lang="en-US" sz="2400" dirty="0" err="1" smtClean="0">
                <a:latin typeface="Courier New" pitchFamily="49" charset="0"/>
              </a:rPr>
              <a:t>String.length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800" dirty="0"/>
              <a:t>attribute, it returns an integer value.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Syntax:</a:t>
            </a:r>
            <a:br>
              <a:rPr lang="en-US" sz="2800" dirty="0"/>
            </a:br>
            <a:r>
              <a:rPr lang="en-US" sz="2400" dirty="0" err="1" smtClean="0">
                <a:latin typeface="Courier New" pitchFamily="49" charset="0"/>
              </a:rPr>
              <a:t>String.length</a:t>
            </a:r>
            <a:endParaRPr lang="en-US" sz="24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Example:</a:t>
            </a:r>
          </a:p>
          <a:p>
            <a:pPr lvl="1">
              <a:lnSpc>
                <a:spcPct val="95000"/>
              </a:lnSpc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dirty="0" err="1" smtClean="0">
                <a:solidFill>
                  <a:srgbClr val="000000"/>
                </a:solidFill>
                <a:latin typeface="Courier New" pitchFamily="49" charset="0"/>
              </a:rPr>
              <a:t>var</a:t>
            </a: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</a:rPr>
              <a:t> greeting = "Hello World";</a:t>
            </a:r>
          </a:p>
          <a:p>
            <a:pPr lvl="1">
              <a:lnSpc>
                <a:spcPct val="95000"/>
              </a:lnSpc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</a:rPr>
              <a:t>alert(</a:t>
            </a:r>
            <a:r>
              <a:rPr lang="en-US" sz="2200" dirty="0" err="1" smtClean="0">
                <a:solidFill>
                  <a:srgbClr val="000000"/>
                </a:solidFill>
                <a:latin typeface="Courier New" pitchFamily="49" charset="0"/>
              </a:rPr>
              <a:t>greeting.length</a:t>
            </a: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</a:rPr>
              <a:t>); //outputs 11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9550" y="457200"/>
            <a:ext cx="8716963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String Methods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143375"/>
            <a:ext cx="8153400" cy="1190625"/>
          </a:xfrm>
        </p:spPr>
        <p:txBody>
          <a:bodyPr/>
          <a:lstStyle/>
          <a:p>
            <a:pPr marL="358775" indent="-352425">
              <a:lnSpc>
                <a:spcPct val="95000"/>
              </a:lnSpc>
              <a:spcBef>
                <a:spcPts val="2400"/>
              </a:spcBef>
              <a:buNone/>
              <a:tabLst>
                <a:tab pos="501650" algn="l"/>
                <a:tab pos="958850" algn="l"/>
                <a:tab pos="1416050" algn="l"/>
                <a:tab pos="1873250" algn="l"/>
                <a:tab pos="2330450" algn="l"/>
                <a:tab pos="2787650" algn="l"/>
                <a:tab pos="3244850" algn="l"/>
                <a:tab pos="3702050" algn="l"/>
                <a:tab pos="4159250" algn="l"/>
                <a:tab pos="4616450" algn="l"/>
                <a:tab pos="5073650" algn="l"/>
                <a:tab pos="5530850" algn="l"/>
                <a:tab pos="5988050" algn="l"/>
                <a:tab pos="6445250" algn="l"/>
                <a:tab pos="6902450" algn="l"/>
                <a:tab pos="7359650" algn="l"/>
                <a:tab pos="7816850" algn="l"/>
                <a:tab pos="8274050" algn="l"/>
                <a:tab pos="8731250" algn="l"/>
                <a:tab pos="9188450" algn="l"/>
              </a:tabLst>
            </a:pPr>
            <a:r>
              <a:rPr lang="en-GB" sz="2800" dirty="0" smtClean="0"/>
              <a:t>replace()</a:t>
            </a:r>
          </a:p>
          <a:p>
            <a:pPr lvl="1" eaLnBrk="1" hangingPunct="1">
              <a:lnSpc>
                <a:spcPct val="95000"/>
              </a:lnSpc>
              <a:spcBef>
                <a:spcPts val="600"/>
              </a:spcBef>
              <a:buNone/>
              <a:tabLst>
                <a:tab pos="501650" algn="l"/>
                <a:tab pos="958850" algn="l"/>
                <a:tab pos="1416050" algn="l"/>
                <a:tab pos="1873250" algn="l"/>
                <a:tab pos="2330450" algn="l"/>
                <a:tab pos="2787650" algn="l"/>
                <a:tab pos="3244850" algn="l"/>
                <a:tab pos="3702050" algn="l"/>
                <a:tab pos="4159250" algn="l"/>
                <a:tab pos="4616450" algn="l"/>
                <a:tab pos="5073650" algn="l"/>
                <a:tab pos="5530850" algn="l"/>
                <a:tab pos="5988050" algn="l"/>
                <a:tab pos="6445250" algn="l"/>
                <a:tab pos="6902450" algn="l"/>
                <a:tab pos="7359650" algn="l"/>
                <a:tab pos="7816850" algn="l"/>
                <a:tab pos="8274050" algn="l"/>
                <a:tab pos="8731250" algn="l"/>
                <a:tab pos="9188450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Replaces some characters with other characters</a:t>
            </a:r>
          </a:p>
        </p:txBody>
      </p:sp>
      <p:sp>
        <p:nvSpPr>
          <p:cNvPr id="10245" name="Text Box 4"/>
          <p:cNvSpPr txBox="1">
            <a:spLocks/>
          </p:cNvSpPr>
          <p:nvPr/>
        </p:nvSpPr>
        <p:spPr bwMode="auto">
          <a:xfrm>
            <a:off x="1219200" y="5000625"/>
            <a:ext cx="6443663" cy="1066800"/>
          </a:xfrm>
          <a:prstGeom prst="rect">
            <a:avLst/>
          </a:prstGeom>
          <a:solidFill>
            <a:srgbClr val="FFFFFF"/>
          </a:solidFill>
          <a:ln w="18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164880" tIns="164880" rIns="164880" bIns="164880"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greeting = "Hello World";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nn-NO" sz="1400" dirty="0">
                <a:solidFill>
                  <a:srgbClr val="000000"/>
                </a:solidFill>
                <a:latin typeface="Courier New" pitchFamily="49" charset="0"/>
              </a:rPr>
              <a:t>alert(greeting.replace("Hello","Hi")); 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nn-NO" sz="1400" dirty="0">
                <a:solidFill>
                  <a:srgbClr val="000000"/>
                </a:solidFill>
                <a:latin typeface="Courier New" pitchFamily="49" charset="0"/>
              </a:rPr>
              <a:t>//output is Hi World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2009775"/>
            <a:ext cx="8153400" cy="149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58775" indent="-352425">
              <a:lnSpc>
                <a:spcPct val="95000"/>
              </a:lnSpc>
              <a:spcBef>
                <a:spcPts val="2400"/>
              </a:spcBef>
              <a:tabLst>
                <a:tab pos="501650" algn="l"/>
                <a:tab pos="958850" algn="l"/>
                <a:tab pos="1416050" algn="l"/>
                <a:tab pos="1873250" algn="l"/>
                <a:tab pos="2330450" algn="l"/>
                <a:tab pos="2787650" algn="l"/>
                <a:tab pos="3244850" algn="l"/>
                <a:tab pos="3702050" algn="l"/>
                <a:tab pos="4159250" algn="l"/>
                <a:tab pos="4616450" algn="l"/>
                <a:tab pos="5073650" algn="l"/>
                <a:tab pos="5530850" algn="l"/>
                <a:tab pos="5988050" algn="l"/>
                <a:tab pos="6445250" algn="l"/>
                <a:tab pos="6902450" algn="l"/>
                <a:tab pos="7359650" algn="l"/>
                <a:tab pos="7816850" algn="l"/>
                <a:tab pos="8274050" algn="l"/>
                <a:tab pos="8731250" algn="l"/>
                <a:tab pos="9188450" algn="l"/>
              </a:tabLst>
            </a:pPr>
            <a:r>
              <a:rPr lang="en-GB" sz="2800" dirty="0"/>
              <a:t>match()</a:t>
            </a:r>
          </a:p>
          <a:p>
            <a:pPr marL="711200" lvl="1" indent="-254000">
              <a:lnSpc>
                <a:spcPct val="95000"/>
              </a:lnSpc>
              <a:spcBef>
                <a:spcPts val="600"/>
              </a:spcBef>
              <a:buSzPct val="80000"/>
              <a:tabLst>
                <a:tab pos="501650" algn="l"/>
                <a:tab pos="958850" algn="l"/>
                <a:tab pos="1416050" algn="l"/>
                <a:tab pos="1873250" algn="l"/>
                <a:tab pos="2330450" algn="l"/>
                <a:tab pos="2787650" algn="l"/>
                <a:tab pos="3244850" algn="l"/>
                <a:tab pos="3702050" algn="l"/>
                <a:tab pos="4159250" algn="l"/>
                <a:tab pos="4616450" algn="l"/>
                <a:tab pos="5073650" algn="l"/>
                <a:tab pos="5530850" algn="l"/>
                <a:tab pos="5988050" algn="l"/>
                <a:tab pos="6445250" algn="l"/>
                <a:tab pos="6902450" algn="l"/>
                <a:tab pos="7359650" algn="l"/>
                <a:tab pos="7816850" algn="l"/>
                <a:tab pos="8274050" algn="l"/>
                <a:tab pos="8731250" algn="l"/>
                <a:tab pos="9188450" algn="l"/>
              </a:tabLst>
            </a:pPr>
            <a:r>
              <a:rPr lang="en-GB" sz="2000" dirty="0">
                <a:solidFill>
                  <a:schemeClr val="tx1"/>
                </a:solidFill>
              </a:rPr>
              <a:t>Looks for the string in the argument and returns its value, or returns null if it’s not present</a:t>
            </a:r>
          </a:p>
        </p:txBody>
      </p:sp>
      <p:sp>
        <p:nvSpPr>
          <p:cNvPr id="10248" name="Text Box 4"/>
          <p:cNvSpPr txBox="1">
            <a:spLocks/>
          </p:cNvSpPr>
          <p:nvPr/>
        </p:nvSpPr>
        <p:spPr bwMode="auto">
          <a:xfrm>
            <a:off x="1176337" y="3200400"/>
            <a:ext cx="6443663" cy="762000"/>
          </a:xfrm>
          <a:prstGeom prst="rect">
            <a:avLst/>
          </a:prstGeom>
          <a:solidFill>
            <a:srgbClr val="FFFFFF"/>
          </a:solidFill>
          <a:ln w="18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164880" tIns="164880" rIns="164880" bIns="164880"/>
          <a:lstStyle/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var greeting = "Hello World";</a:t>
            </a:r>
          </a:p>
          <a:p>
            <a: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alert(greeting.match("World")); //outputs World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Times New Roman" pitchFamily="18" charset="0"/>
              </a:rPr>
              <a:t>Methods </a:t>
            </a:r>
            <a:r>
              <a:rPr lang="en-US" dirty="0">
                <a:cs typeface="Times New Roman" pitchFamily="18" charset="0"/>
              </a:rPr>
              <a:t>of the </a:t>
            </a:r>
            <a:r>
              <a:rPr lang="en-US" dirty="0">
                <a:latin typeface="Lucida Console" pitchFamily="49" charset="0"/>
                <a:cs typeface="Times New Roman" pitchFamily="18" charset="0"/>
              </a:rPr>
              <a:t>String</a:t>
            </a:r>
            <a:r>
              <a:rPr lang="en-US" dirty="0">
                <a:cs typeface="Times New Roman" pitchFamily="18" charset="0"/>
              </a:rPr>
              <a:t> Object</a:t>
            </a:r>
            <a:r>
              <a:rPr lang="en-US" dirty="0"/>
              <a:t> </a:t>
            </a:r>
          </a:p>
        </p:txBody>
      </p:sp>
      <p:graphicFrame>
        <p:nvGraphicFramePr>
          <p:cNvPr id="356355" name="Object 3"/>
          <p:cNvGraphicFramePr>
            <a:graphicFrameLocks noChangeAspect="1"/>
          </p:cNvGraphicFramePr>
          <p:nvPr/>
        </p:nvGraphicFramePr>
        <p:xfrm>
          <a:off x="381000" y="1600200"/>
          <a:ext cx="8358188" cy="4978400"/>
        </p:xfrm>
        <a:graphic>
          <a:graphicData uri="http://schemas.openxmlformats.org/presentationml/2006/ole">
            <p:oleObj spid="_x0000_s30722" name="Document" r:id="rId4" imgW="8357400" imgH="49791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Exercise: JavaScript String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the user to input his first name and last name;</a:t>
            </a:r>
          </a:p>
          <a:p>
            <a:r>
              <a:rPr lang="en-US" dirty="0" smtClean="0"/>
              <a:t>Write a function which:</a:t>
            </a:r>
          </a:p>
          <a:p>
            <a:pPr lvl="1"/>
            <a:r>
              <a:rPr lang="en-US" dirty="0" smtClean="0"/>
              <a:t>Show the length of his full name;</a:t>
            </a:r>
          </a:p>
          <a:p>
            <a:pPr lvl="1"/>
            <a:r>
              <a:rPr lang="en-US" dirty="0" smtClean="0"/>
              <a:t>If the length is less than 4, pop up an alert message;</a:t>
            </a:r>
          </a:p>
          <a:p>
            <a:pPr lvl="1"/>
            <a:r>
              <a:rPr lang="en-US" dirty="0" smtClean="0"/>
              <a:t>Otherwise, show his full name in upper case.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DOM: Overview</a:t>
            </a:r>
            <a:endParaRPr lang="en-GB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350" y="1820863"/>
            <a:ext cx="7654925" cy="4551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The Document Object Model (DOM)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Element Access in JavaScript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Events and Event Handling </a:t>
            </a:r>
          </a:p>
          <a:p>
            <a:pPr lvl="1">
              <a:lnSpc>
                <a:spcPct val="80000"/>
              </a:lnSpc>
            </a:pPr>
            <a:r>
              <a:rPr lang="en-GB" sz="2400" dirty="0"/>
              <a:t>Handling events from Body Elements</a:t>
            </a:r>
          </a:p>
          <a:p>
            <a:pPr lvl="1">
              <a:lnSpc>
                <a:spcPct val="80000"/>
              </a:lnSpc>
            </a:pPr>
            <a:r>
              <a:rPr lang="en-GB" sz="2400" dirty="0"/>
              <a:t>Handling events from Button Elements</a:t>
            </a:r>
          </a:p>
          <a:p>
            <a:pPr lvl="1">
              <a:lnSpc>
                <a:spcPct val="80000"/>
              </a:lnSpc>
            </a:pPr>
            <a:r>
              <a:rPr lang="en-GB" sz="2400" dirty="0"/>
              <a:t>Handling events from Text Box and Password Elements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Dynamic XHTML</a:t>
            </a:r>
          </a:p>
          <a:p>
            <a:pPr lvl="1">
              <a:lnSpc>
                <a:spcPct val="80000"/>
              </a:lnSpc>
            </a:pPr>
            <a:r>
              <a:rPr lang="en-GB" sz="2400" dirty="0"/>
              <a:t>Element positioning and moving</a:t>
            </a:r>
          </a:p>
          <a:p>
            <a:pPr lvl="1">
              <a:lnSpc>
                <a:spcPct val="80000"/>
              </a:lnSpc>
            </a:pPr>
            <a:r>
              <a:rPr lang="en-GB" sz="2400" dirty="0"/>
              <a:t>Changing Colours and Fonts </a:t>
            </a:r>
          </a:p>
          <a:p>
            <a:pPr lvl="1">
              <a:lnSpc>
                <a:spcPct val="80000"/>
              </a:lnSpc>
            </a:pPr>
            <a:r>
              <a:rPr lang="en-GB" sz="2400" dirty="0"/>
              <a:t>Dynamic Content</a:t>
            </a:r>
          </a:p>
          <a:p>
            <a:pPr lvl="1">
              <a:lnSpc>
                <a:spcPct val="80000"/>
              </a:lnSpc>
            </a:pPr>
            <a:r>
              <a:rPr lang="en-GB" sz="2400" dirty="0"/>
              <a:t>Reacting to a Mouse Click</a:t>
            </a:r>
            <a:r>
              <a:rPr lang="en-GB" sz="2400" dirty="0">
                <a:solidFill>
                  <a:schemeClr val="tx1"/>
                </a:solidFill>
              </a:rPr>
              <a:t>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Document Object Model (DOM)</a:t>
            </a:r>
            <a:endParaRPr lang="zh-TW" altLang="en-US" smtClean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What is model?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Prototype or plan for the organization of objects on a page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Defined by the World Wide Web Consortium (W3C)</a:t>
            </a:r>
          </a:p>
          <a:p>
            <a:r>
              <a:rPr lang="en-US" dirty="0" smtClean="0"/>
              <a:t>The HTML DOM defines a standard way for accessing and manipulating HTML documents.</a:t>
            </a:r>
          </a:p>
          <a:p>
            <a:r>
              <a:rPr lang="en-US" dirty="0" smtClean="0"/>
              <a:t>The DOM presents an HTML document as a tree-structure.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DOM focuses primarily on the HTML document and the content nested inside it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C944D-285F-4B79-9D75-734F0BDDCD42}" type="slidenum">
              <a:rPr lang="zh-TW" altLang="en-US"/>
              <a:pPr>
                <a:defRPr/>
              </a:pPr>
              <a:t>66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Element Hierarchy of an Empty HTML Document</a:t>
            </a:r>
            <a:endParaRPr lang="zh-TW" altLang="en-US" dirty="0" smtClean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68D49-852D-4AC2-9A7D-6CEE1D2ABBA7}" type="slidenum">
              <a:rPr lang="zh-TW" altLang="en-US"/>
              <a:pPr>
                <a:defRPr/>
              </a:pPr>
              <a:t>67</a:t>
            </a:fld>
            <a:endParaRPr lang="zh-TW" altLang="en-US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5288" y="2647950"/>
            <a:ext cx="32146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2362200"/>
            <a:ext cx="43529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DOM in a Browser Window</a:t>
            </a:r>
            <a:endParaRPr lang="zh-TW" altLang="en-US" smtClean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EA4E6-C866-4AA1-A926-A17EE7745467}" type="slidenum">
              <a:rPr lang="zh-TW" altLang="en-US"/>
              <a:pPr>
                <a:defRPr/>
              </a:pPr>
              <a:t>68</a:t>
            </a:fld>
            <a:endParaRPr lang="zh-TW" altLang="en-US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363" y="2000250"/>
            <a:ext cx="892968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DOM in a Browser Window</a:t>
            </a:r>
            <a:endParaRPr lang="zh-TW" altLang="en-US" smtClean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GB" dirty="0" smtClean="0">
                <a:latin typeface="Courier New" pitchFamily="49" charset="0"/>
              </a:rPr>
              <a:t>window</a:t>
            </a:r>
            <a:r>
              <a:rPr lang="en-GB" dirty="0" smtClean="0"/>
              <a:t> </a:t>
            </a:r>
            <a:r>
              <a:rPr lang="en-US" altLang="zh-TW" dirty="0" smtClean="0"/>
              <a:t>object: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Represents the content area of the browser window where HTML documents appear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In a multiple-frame environment, each frame is also a window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The outermost element of the object hierarchy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latin typeface="Courier New" pitchFamily="49" charset="0"/>
              </a:rPr>
              <a:t>navigator</a:t>
            </a:r>
            <a:r>
              <a:rPr lang="en-US" altLang="zh-TW" dirty="0" smtClean="0"/>
              <a:t> object: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read-only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primarily to read the brand and version of browser</a:t>
            </a:r>
            <a:endParaRPr lang="zh-TW" altLang="en-US" dirty="0" smtClean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36749-08EC-4A49-80DB-BFA11418DC51}" type="slidenum">
              <a:rPr lang="zh-TW" altLang="en-US"/>
              <a:pPr>
                <a:defRPr/>
              </a:pPr>
              <a:t>69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Client-side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What kind of things can you do with JavaScript?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Validating Form information,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i.e., making sure all the fields are complete before submitting data back to the server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Modifying a web page based on Mouse Events.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Can turn a web page into a user interface with interactive buttons and controls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DOM in a Browser Window</a:t>
            </a:r>
            <a:endParaRPr lang="zh-TW" altLang="en-US" smtClean="0"/>
          </a:p>
        </p:txBody>
      </p:sp>
      <p:sp>
        <p:nvSpPr>
          <p:cNvPr id="7171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latin typeface="Courier New" pitchFamily="49" charset="0"/>
              </a:rPr>
              <a:t>screen</a:t>
            </a:r>
            <a:r>
              <a:rPr lang="en-US" altLang="zh-TW" dirty="0" smtClean="0"/>
              <a:t> object: </a:t>
            </a:r>
          </a:p>
          <a:p>
            <a:pPr lvl="1" eaLnBrk="1" hangingPunct="1"/>
            <a:r>
              <a:rPr lang="en-US" altLang="zh-TW" dirty="0" smtClean="0"/>
              <a:t>read-only</a:t>
            </a:r>
          </a:p>
          <a:p>
            <a:pPr lvl="1" eaLnBrk="1" hangingPunct="1"/>
            <a:r>
              <a:rPr lang="en-US" altLang="zh-TW" dirty="0" smtClean="0"/>
              <a:t>about the physical environment</a:t>
            </a:r>
          </a:p>
          <a:p>
            <a:pPr lvl="2" eaLnBrk="1" hangingPunct="1"/>
            <a:r>
              <a:rPr lang="en-US" altLang="zh-TW" dirty="0" smtClean="0"/>
              <a:t>the number of pixels high and wide available in the monitor</a:t>
            </a:r>
          </a:p>
          <a:p>
            <a:pPr eaLnBrk="1" hangingPunct="1"/>
            <a:r>
              <a:rPr lang="en-US" altLang="zh-TW" dirty="0" smtClean="0">
                <a:latin typeface="Courier New" pitchFamily="49" charset="0"/>
              </a:rPr>
              <a:t>history</a:t>
            </a:r>
            <a:r>
              <a:rPr lang="en-US" altLang="zh-TW" dirty="0" smtClean="0"/>
              <a:t> object:</a:t>
            </a:r>
          </a:p>
          <a:p>
            <a:pPr lvl="1" eaLnBrk="1" hangingPunct="1"/>
            <a:r>
              <a:rPr lang="en-US" altLang="zh-TW" dirty="0" smtClean="0"/>
              <a:t>this object assists a script in simulating a click of the Back or Forward button</a:t>
            </a:r>
            <a:endParaRPr lang="zh-TW" altLang="en-US" dirty="0" smtClean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F3B1B-73CA-4823-9E2B-52A63CECC228}" type="slidenum">
              <a:rPr lang="zh-TW" altLang="en-US"/>
              <a:pPr>
                <a:defRPr/>
              </a:pPr>
              <a:t>70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DOM in a Browser Window</a:t>
            </a:r>
            <a:endParaRPr lang="zh-TW" altLang="en-US" smtClean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latin typeface="Courier New" pitchFamily="49" charset="0"/>
              </a:rPr>
              <a:t>location</a:t>
            </a:r>
            <a:r>
              <a:rPr lang="en-US" altLang="zh-TW" dirty="0" smtClean="0"/>
              <a:t> object:</a:t>
            </a:r>
          </a:p>
          <a:p>
            <a:pPr lvl="1" eaLnBrk="1" hangingPunct="1"/>
            <a:r>
              <a:rPr lang="en-US" altLang="zh-TW" dirty="0" smtClean="0"/>
              <a:t>This object is the primary avenue to loading a different page into the current window or frame</a:t>
            </a:r>
          </a:p>
          <a:p>
            <a:pPr eaLnBrk="1" hangingPunct="1"/>
            <a:r>
              <a:rPr lang="en-US" altLang="zh-TW" dirty="0" smtClean="0">
                <a:latin typeface="Courier New" pitchFamily="49" charset="0"/>
              </a:rPr>
              <a:t>document</a:t>
            </a:r>
            <a:r>
              <a:rPr lang="en-US" altLang="zh-TW" dirty="0" smtClean="0"/>
              <a:t> object:</a:t>
            </a:r>
          </a:p>
          <a:p>
            <a:pPr lvl="1" eaLnBrk="1" hangingPunct="1"/>
            <a:r>
              <a:rPr lang="en-US" altLang="zh-TW" dirty="0" smtClean="0"/>
              <a:t>Each HTML document that gets loaded into a window becomes a document object</a:t>
            </a:r>
          </a:p>
          <a:p>
            <a:pPr lvl="1" eaLnBrk="1" hangingPunct="1"/>
            <a:r>
              <a:rPr lang="en-US" altLang="zh-TW" dirty="0" smtClean="0"/>
              <a:t>Contains the content that you are likely to script</a:t>
            </a:r>
          </a:p>
          <a:p>
            <a:pPr lvl="2" eaLnBrk="1" hangingPunct="1"/>
            <a:r>
              <a:rPr lang="en-US" altLang="zh-TW" dirty="0" smtClean="0"/>
              <a:t>Except for the html, head, and body element objects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ECB36-2BDE-49B7-98E2-5503DFE2F00A}" type="slidenum">
              <a:rPr lang="zh-TW" altLang="en-US"/>
              <a:pPr>
                <a:defRPr/>
              </a:pPr>
              <a:t>71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Document Object Model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/>
              <a:t>DOM 0 is supported by all JavaScript-enabled browsers (no written specification)</a:t>
            </a:r>
          </a:p>
          <a:p>
            <a:pPr>
              <a:lnSpc>
                <a:spcPct val="90000"/>
              </a:lnSpc>
            </a:pPr>
            <a:r>
              <a:rPr lang="en-GB" sz="2600"/>
              <a:t>DOM 1 was released in 1998</a:t>
            </a:r>
          </a:p>
          <a:p>
            <a:pPr>
              <a:lnSpc>
                <a:spcPct val="90000"/>
              </a:lnSpc>
            </a:pPr>
            <a:r>
              <a:rPr lang="en-GB" sz="2600"/>
              <a:t>DOM 2 issued in 2000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Nearly completely supported by NS7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IE6’s support is lacking some important things</a:t>
            </a:r>
          </a:p>
          <a:p>
            <a:pPr>
              <a:lnSpc>
                <a:spcPct val="90000"/>
              </a:lnSpc>
            </a:pPr>
            <a:r>
              <a:rPr lang="en-GB" sz="2600"/>
              <a:t>DOM 3 is the latest W3C specification </a:t>
            </a:r>
          </a:p>
          <a:p>
            <a:pPr>
              <a:lnSpc>
                <a:spcPct val="90000"/>
              </a:lnSpc>
            </a:pPr>
            <a:r>
              <a:rPr lang="en-GB" sz="2600"/>
              <a:t>The DOM is an abstract model that defines the interface between HTML documents and  application programs—an API</a:t>
            </a:r>
          </a:p>
          <a:p>
            <a:pPr>
              <a:lnSpc>
                <a:spcPct val="90000"/>
              </a:lnSpc>
            </a:pPr>
            <a:endParaRPr lang="en-GB" sz="2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Document Object Model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8075" y="1849438"/>
            <a:ext cx="7531100" cy="4170362"/>
          </a:xfrm>
        </p:spPr>
        <p:txBody>
          <a:bodyPr/>
          <a:lstStyle/>
          <a:p>
            <a:r>
              <a:rPr lang="en-GB" sz="2600" dirty="0"/>
              <a:t>A language that supports the DOM must have a binding to the DOM constructs</a:t>
            </a:r>
          </a:p>
          <a:p>
            <a:r>
              <a:rPr lang="en-GB" sz="2600" dirty="0"/>
              <a:t>In the JavaScript binding, XHTML elements are represented as objects and element attributes are represented as properties</a:t>
            </a:r>
          </a:p>
          <a:p>
            <a:r>
              <a:rPr lang="en-GB" sz="2600" dirty="0"/>
              <a:t>e.g.,  </a:t>
            </a:r>
            <a:r>
              <a:rPr lang="en-GB" sz="2100" dirty="0">
                <a:latin typeface="Courier New" pitchFamily="49" charset="0"/>
              </a:rPr>
              <a:t>&lt;input type = "text" name = "address"&gt;</a:t>
            </a:r>
          </a:p>
          <a:p>
            <a:pPr lvl="1"/>
            <a:r>
              <a:rPr lang="en-GB" sz="2400" dirty="0"/>
              <a:t>would be represented as an object with two properties, </a:t>
            </a:r>
            <a:r>
              <a:rPr lang="en-GB" sz="2400" dirty="0">
                <a:latin typeface="Courier New" pitchFamily="49" charset="0"/>
              </a:rPr>
              <a:t>type</a:t>
            </a:r>
            <a:r>
              <a:rPr lang="en-GB" sz="2400" dirty="0"/>
              <a:t> and </a:t>
            </a:r>
            <a:r>
              <a:rPr lang="en-GB" sz="2400" dirty="0">
                <a:latin typeface="Courier New" pitchFamily="49" charset="0"/>
              </a:rPr>
              <a:t>name</a:t>
            </a:r>
            <a:r>
              <a:rPr lang="en-GB" sz="2400" dirty="0"/>
              <a:t>, with the values </a:t>
            </a:r>
            <a:r>
              <a:rPr lang="en-GB" sz="2400" dirty="0">
                <a:latin typeface="Courier New" pitchFamily="49" charset="0"/>
              </a:rPr>
              <a:t>"text"</a:t>
            </a:r>
            <a:r>
              <a:rPr lang="en-GB" sz="2400" dirty="0"/>
              <a:t> and </a:t>
            </a:r>
            <a:r>
              <a:rPr lang="en-GB" sz="2400" dirty="0">
                <a:latin typeface="Courier New" pitchFamily="49" charset="0"/>
              </a:rPr>
              <a:t>"address"</a:t>
            </a:r>
            <a:r>
              <a:rPr lang="en-GB" sz="2400" dirty="0"/>
              <a:t>   </a:t>
            </a:r>
          </a:p>
          <a:p>
            <a:endParaRPr lang="en-GB" sz="2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DOM Structure </a:t>
            </a:r>
          </a:p>
        </p:txBody>
      </p:sp>
      <p:pic>
        <p:nvPicPr>
          <p:cNvPr id="338948" name="Picture 4" descr="Sebesta_c05f01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414588" y="3046413"/>
            <a:ext cx="6729412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950" name="Text Box 6"/>
          <p:cNvSpPr txBox="1">
            <a:spLocks noChangeArrowheads="1"/>
          </p:cNvSpPr>
          <p:nvPr/>
        </p:nvSpPr>
        <p:spPr bwMode="auto">
          <a:xfrm>
            <a:off x="57150" y="1831975"/>
            <a:ext cx="4819650" cy="4492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GB" sz="1600" dirty="0"/>
              <a:t>&lt;html </a:t>
            </a:r>
            <a:r>
              <a:rPr lang="en-GB" sz="1600" dirty="0" err="1"/>
              <a:t>xmlns</a:t>
            </a:r>
            <a:r>
              <a:rPr lang="en-GB" sz="1600" dirty="0"/>
              <a:t> = "http://www.w3.org/1999/xhtml"&gt;</a:t>
            </a:r>
          </a:p>
          <a:p>
            <a:r>
              <a:rPr lang="en-GB" sz="1600" dirty="0"/>
              <a:t>  &lt;head&gt; &lt;title&gt; A simple document &lt;/title&gt;</a:t>
            </a:r>
          </a:p>
          <a:p>
            <a:r>
              <a:rPr lang="en-GB" sz="1600" dirty="0"/>
              <a:t>  &lt;/head&gt;</a:t>
            </a:r>
          </a:p>
          <a:p>
            <a:r>
              <a:rPr lang="en-GB" sz="1600" dirty="0"/>
              <a:t>  &lt;body&gt;</a:t>
            </a:r>
          </a:p>
          <a:p>
            <a:r>
              <a:rPr lang="en-GB" sz="1600" dirty="0"/>
              <a:t>    &lt;table&gt;</a:t>
            </a:r>
          </a:p>
          <a:p>
            <a:r>
              <a:rPr lang="en-GB" sz="1600" dirty="0"/>
              <a:t>        &lt;</a:t>
            </a:r>
            <a:r>
              <a:rPr lang="en-GB" sz="1600" dirty="0" err="1"/>
              <a:t>tr</a:t>
            </a:r>
            <a:r>
              <a:rPr lang="en-GB" sz="1600" dirty="0"/>
              <a:t>&gt;</a:t>
            </a:r>
          </a:p>
          <a:p>
            <a:r>
              <a:rPr lang="en-GB" sz="1600" dirty="0"/>
              <a:t>           &lt;</a:t>
            </a:r>
            <a:r>
              <a:rPr lang="en-GB" sz="1600" dirty="0" err="1"/>
              <a:t>th</a:t>
            </a:r>
            <a:r>
              <a:rPr lang="en-GB" sz="1600" dirty="0"/>
              <a:t>&gt;Breakfast&lt;/</a:t>
            </a:r>
            <a:r>
              <a:rPr lang="en-GB" sz="1600" dirty="0" err="1"/>
              <a:t>th</a:t>
            </a:r>
            <a:r>
              <a:rPr lang="en-GB" sz="1600" dirty="0"/>
              <a:t>&gt;</a:t>
            </a:r>
          </a:p>
          <a:p>
            <a:r>
              <a:rPr lang="en-GB" sz="1600" dirty="0"/>
              <a:t>           &lt;td&gt;0&lt;/td&gt;</a:t>
            </a:r>
          </a:p>
          <a:p>
            <a:r>
              <a:rPr lang="en-GB" sz="1600" dirty="0"/>
              <a:t>           &lt;td&gt;1&lt;/td&gt;</a:t>
            </a:r>
          </a:p>
          <a:p>
            <a:r>
              <a:rPr lang="en-GB" sz="1600" dirty="0"/>
              <a:t>        &lt;/</a:t>
            </a:r>
            <a:r>
              <a:rPr lang="en-GB" sz="1600" dirty="0" err="1"/>
              <a:t>tr</a:t>
            </a:r>
            <a:r>
              <a:rPr lang="en-GB" sz="1600" dirty="0"/>
              <a:t>&gt;</a:t>
            </a:r>
          </a:p>
          <a:p>
            <a:r>
              <a:rPr lang="en-GB" sz="1600" dirty="0"/>
              <a:t>        &lt;</a:t>
            </a:r>
            <a:r>
              <a:rPr lang="en-GB" sz="1600" dirty="0" err="1"/>
              <a:t>tr</a:t>
            </a:r>
            <a:r>
              <a:rPr lang="en-GB" sz="1600" dirty="0"/>
              <a:t>&gt;</a:t>
            </a:r>
          </a:p>
          <a:p>
            <a:r>
              <a:rPr lang="en-GB" sz="1600" dirty="0"/>
              <a:t>           &lt;</a:t>
            </a:r>
            <a:r>
              <a:rPr lang="en-GB" sz="1600" dirty="0" err="1"/>
              <a:t>th</a:t>
            </a:r>
            <a:r>
              <a:rPr lang="en-GB" sz="1600" dirty="0"/>
              <a:t>&gt;Lunch&lt;/</a:t>
            </a:r>
            <a:r>
              <a:rPr lang="en-GB" sz="1600" dirty="0" err="1"/>
              <a:t>th</a:t>
            </a:r>
            <a:r>
              <a:rPr lang="en-GB" sz="1600" dirty="0"/>
              <a:t>&gt;</a:t>
            </a:r>
          </a:p>
          <a:p>
            <a:r>
              <a:rPr lang="en-GB" sz="1600" dirty="0"/>
              <a:t>            &lt;td&gt;1&lt;/td&gt;</a:t>
            </a:r>
          </a:p>
          <a:p>
            <a:r>
              <a:rPr lang="en-GB" sz="1600" dirty="0"/>
              <a:t>            &lt;td&gt;0&lt;/td&gt;</a:t>
            </a:r>
          </a:p>
          <a:p>
            <a:r>
              <a:rPr lang="en-GB" sz="1600" dirty="0"/>
              <a:t>        &lt;/</a:t>
            </a:r>
            <a:r>
              <a:rPr lang="en-GB" sz="1600" dirty="0" err="1"/>
              <a:t>tr</a:t>
            </a:r>
            <a:r>
              <a:rPr lang="en-GB" sz="1600" dirty="0"/>
              <a:t>&gt;</a:t>
            </a:r>
          </a:p>
          <a:p>
            <a:r>
              <a:rPr lang="en-GB" sz="1600" dirty="0"/>
              <a:t>    &lt;/table&gt; </a:t>
            </a:r>
          </a:p>
          <a:p>
            <a:r>
              <a:rPr lang="en-GB" sz="1600" dirty="0"/>
              <a:t>  &lt;/body&gt;</a:t>
            </a:r>
          </a:p>
          <a:p>
            <a:r>
              <a:rPr lang="en-GB" sz="1600" dirty="0"/>
              <a:t>&lt;/html&gt;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210425" cy="1527175"/>
          </a:xfrm>
        </p:spPr>
        <p:txBody>
          <a:bodyPr>
            <a:normAutofit fontScale="90000"/>
          </a:bodyPr>
          <a:lstStyle/>
          <a:p>
            <a:r>
              <a:rPr lang="en-GB"/>
              <a:t>Element Access in JavaScript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1820863"/>
            <a:ext cx="7931150" cy="4198937"/>
          </a:xfrm>
        </p:spPr>
        <p:txBody>
          <a:bodyPr/>
          <a:lstStyle/>
          <a:p>
            <a:r>
              <a:rPr lang="en-GB" sz="2600" dirty="0"/>
              <a:t>There are several ways to do it</a:t>
            </a:r>
          </a:p>
          <a:p>
            <a:pPr>
              <a:buFont typeface="Wingdings" pitchFamily="2" charset="2"/>
              <a:buNone/>
            </a:pPr>
            <a:r>
              <a:rPr lang="en-GB" sz="2600" b="1" dirty="0">
                <a:solidFill>
                  <a:schemeClr val="tx1"/>
                </a:solidFill>
              </a:rPr>
              <a:t>1. DOM address</a:t>
            </a:r>
          </a:p>
          <a:p>
            <a:pPr lvl="1"/>
            <a:r>
              <a:rPr lang="en-GB" sz="2400" dirty="0"/>
              <a:t>Example (a document with just one form and one widget):</a:t>
            </a:r>
          </a:p>
          <a:p>
            <a:pPr lvl="1">
              <a:buFontTx/>
              <a:buNone/>
            </a:pPr>
            <a:r>
              <a:rPr lang="en-GB" sz="2200" dirty="0">
                <a:latin typeface="Courier New" pitchFamily="49" charset="0"/>
              </a:rPr>
              <a:t> &lt;form action = ""&gt;</a:t>
            </a:r>
          </a:p>
          <a:p>
            <a:pPr lvl="1">
              <a:buFontTx/>
              <a:buNone/>
            </a:pPr>
            <a:r>
              <a:rPr lang="en-GB" sz="2200" dirty="0">
                <a:latin typeface="Courier New" pitchFamily="49" charset="0"/>
              </a:rPr>
              <a:t>    &lt;input type = "button" name = "</a:t>
            </a:r>
            <a:r>
              <a:rPr lang="en-GB" sz="2200" dirty="0" err="1">
                <a:latin typeface="Courier New" pitchFamily="49" charset="0"/>
              </a:rPr>
              <a:t>pushMe</a:t>
            </a:r>
            <a:r>
              <a:rPr lang="en-GB" sz="2200" dirty="0">
                <a:latin typeface="Courier New" pitchFamily="49" charset="0"/>
              </a:rPr>
              <a:t>"&gt;</a:t>
            </a:r>
          </a:p>
          <a:p>
            <a:pPr lvl="1">
              <a:buFontTx/>
              <a:buNone/>
            </a:pPr>
            <a:r>
              <a:rPr lang="en-GB" sz="2200" dirty="0">
                <a:latin typeface="Courier New" pitchFamily="49" charset="0"/>
              </a:rPr>
              <a:t> &lt;/form&gt;</a:t>
            </a:r>
          </a:p>
          <a:p>
            <a:pPr lvl="1"/>
            <a:r>
              <a:rPr lang="en-GB" sz="2400" dirty="0" err="1">
                <a:latin typeface="Courier New" pitchFamily="49" charset="0"/>
              </a:rPr>
              <a:t>document.forms</a:t>
            </a:r>
            <a:r>
              <a:rPr lang="en-GB" sz="2400" dirty="0">
                <a:latin typeface="Courier New" pitchFamily="49" charset="0"/>
              </a:rPr>
              <a:t>[0].elements[0]</a:t>
            </a:r>
          </a:p>
          <a:p>
            <a:pPr lvl="1"/>
            <a:r>
              <a:rPr lang="en-GB" sz="2400" dirty="0"/>
              <a:t>Problem: document changes</a:t>
            </a:r>
          </a:p>
          <a:p>
            <a:endParaRPr lang="en-GB" sz="2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48550" cy="1527175"/>
          </a:xfrm>
        </p:spPr>
        <p:txBody>
          <a:bodyPr/>
          <a:lstStyle/>
          <a:p>
            <a:r>
              <a:rPr lang="en-GB" dirty="0"/>
              <a:t>Element Access in JavaScript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1820863"/>
            <a:ext cx="7921625" cy="4198937"/>
          </a:xfrm>
        </p:spPr>
        <p:txBody>
          <a:bodyPr/>
          <a:lstStyle/>
          <a:p>
            <a:pPr marL="400050" indent="-40005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GB" sz="2100" b="1" dirty="0">
                <a:solidFill>
                  <a:schemeClr val="tx1"/>
                </a:solidFill>
              </a:rPr>
              <a:t>2.  </a:t>
            </a:r>
            <a:r>
              <a:rPr lang="en-GB" sz="2600" b="1" dirty="0">
                <a:solidFill>
                  <a:schemeClr val="tx1"/>
                </a:solidFill>
              </a:rPr>
              <a:t>Element names</a:t>
            </a:r>
            <a:r>
              <a:rPr lang="en-GB" sz="2600" dirty="0"/>
              <a:t> </a:t>
            </a:r>
          </a:p>
          <a:p>
            <a:pPr marL="838200" lvl="1" indent="-381000">
              <a:lnSpc>
                <a:spcPct val="90000"/>
              </a:lnSpc>
            </a:pPr>
            <a:r>
              <a:rPr lang="en-GB" dirty="0"/>
              <a:t>R</a:t>
            </a:r>
            <a:r>
              <a:rPr lang="en-GB" sz="2400" dirty="0" smtClean="0"/>
              <a:t>equires </a:t>
            </a:r>
            <a:r>
              <a:rPr lang="en-GB" sz="2400" dirty="0"/>
              <a:t>the element and all of its ancestors (except body) to have </a:t>
            </a:r>
            <a:r>
              <a:rPr lang="en-GB" sz="2400" dirty="0">
                <a:latin typeface="Courier New" pitchFamily="49" charset="0"/>
              </a:rPr>
              <a:t>name</a:t>
            </a:r>
            <a:r>
              <a:rPr lang="en-GB" sz="2400" dirty="0"/>
              <a:t> attributes</a:t>
            </a:r>
          </a:p>
          <a:p>
            <a:pPr marL="838200" lvl="1" indent="-381000">
              <a:lnSpc>
                <a:spcPct val="90000"/>
              </a:lnSpc>
            </a:pPr>
            <a:r>
              <a:rPr lang="en-GB" sz="2400" dirty="0"/>
              <a:t>Example:</a:t>
            </a:r>
          </a:p>
          <a:p>
            <a:pPr marL="400050" indent="-400050">
              <a:lnSpc>
                <a:spcPct val="90000"/>
              </a:lnSpc>
              <a:buFont typeface="Wingdings" pitchFamily="2" charset="2"/>
              <a:buNone/>
            </a:pPr>
            <a:r>
              <a:rPr lang="en-GB" sz="2100" dirty="0">
                <a:latin typeface="Courier New" pitchFamily="49" charset="0"/>
              </a:rPr>
              <a:t>      &lt;form name = "</a:t>
            </a:r>
            <a:r>
              <a:rPr lang="en-GB" sz="2100" dirty="0" err="1">
                <a:latin typeface="Courier New" pitchFamily="49" charset="0"/>
              </a:rPr>
              <a:t>myForm</a:t>
            </a:r>
            <a:r>
              <a:rPr lang="en-GB" sz="2100" dirty="0">
                <a:latin typeface="Courier New" pitchFamily="49" charset="0"/>
              </a:rPr>
              <a:t>"  action = ""&gt;</a:t>
            </a:r>
          </a:p>
          <a:p>
            <a:pPr marL="400050" indent="-400050">
              <a:lnSpc>
                <a:spcPct val="90000"/>
              </a:lnSpc>
              <a:buFont typeface="Wingdings" pitchFamily="2" charset="2"/>
              <a:buNone/>
            </a:pPr>
            <a:r>
              <a:rPr lang="en-GB" sz="2100" dirty="0">
                <a:latin typeface="Courier New" pitchFamily="49" charset="0"/>
              </a:rPr>
              <a:t>         &lt;input type = "button" name = "</a:t>
            </a:r>
            <a:r>
              <a:rPr lang="en-GB" sz="2100" dirty="0" err="1">
                <a:latin typeface="Courier New" pitchFamily="49" charset="0"/>
              </a:rPr>
              <a:t>pushMe</a:t>
            </a:r>
            <a:r>
              <a:rPr lang="en-GB" sz="2100" dirty="0">
                <a:latin typeface="Courier New" pitchFamily="49" charset="0"/>
              </a:rPr>
              <a:t>"&gt;</a:t>
            </a:r>
          </a:p>
          <a:p>
            <a:pPr marL="400050" indent="-400050">
              <a:lnSpc>
                <a:spcPct val="90000"/>
              </a:lnSpc>
              <a:buFont typeface="Wingdings" pitchFamily="2" charset="2"/>
              <a:buNone/>
            </a:pPr>
            <a:r>
              <a:rPr lang="en-GB" sz="2100" dirty="0">
                <a:latin typeface="Courier New" pitchFamily="49" charset="0"/>
              </a:rPr>
              <a:t>      &lt;/form&gt;</a:t>
            </a:r>
          </a:p>
          <a:p>
            <a:pPr marL="838200" lvl="1" indent="-381000">
              <a:lnSpc>
                <a:spcPct val="90000"/>
              </a:lnSpc>
            </a:pPr>
            <a:r>
              <a:rPr lang="en-GB" sz="2200" dirty="0" err="1">
                <a:latin typeface="Courier New" pitchFamily="49" charset="0"/>
              </a:rPr>
              <a:t>document.myForm.pushMe</a:t>
            </a:r>
            <a:endParaRPr lang="en-GB" sz="2000" dirty="0"/>
          </a:p>
          <a:p>
            <a:pPr marL="838200" lvl="1" indent="-381000">
              <a:lnSpc>
                <a:spcPct val="90000"/>
              </a:lnSpc>
            </a:pPr>
            <a:r>
              <a:rPr lang="en-GB" sz="2400" dirty="0"/>
              <a:t>Problem: XHTML 1.1 spec doesn’t allow the </a:t>
            </a:r>
            <a:r>
              <a:rPr lang="en-GB" sz="2400" dirty="0">
                <a:latin typeface="Courier New" pitchFamily="49" charset="0"/>
              </a:rPr>
              <a:t>name</a:t>
            </a:r>
            <a:r>
              <a:rPr lang="en-GB" sz="2400" dirty="0"/>
              <a:t> attribute in form elements</a:t>
            </a:r>
          </a:p>
          <a:p>
            <a:pPr marL="1257300" lvl="2" indent="-342900">
              <a:lnSpc>
                <a:spcPct val="90000"/>
              </a:lnSpc>
            </a:pPr>
            <a:r>
              <a:rPr lang="en-GB" sz="2200" dirty="0"/>
              <a:t>Only validation problem, no difficulty for browsers </a:t>
            </a:r>
          </a:p>
          <a:p>
            <a:pPr marL="400050" indent="-400050">
              <a:lnSpc>
                <a:spcPct val="90000"/>
              </a:lnSpc>
            </a:pPr>
            <a:endParaRPr lang="en-GB" sz="2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343775" cy="1527175"/>
          </a:xfrm>
        </p:spPr>
        <p:txBody>
          <a:bodyPr/>
          <a:lstStyle/>
          <a:p>
            <a:r>
              <a:rPr lang="en-GB"/>
              <a:t>Element Access in JavaScript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6175" y="1801813"/>
            <a:ext cx="7464425" cy="42179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600" b="1" dirty="0">
                <a:solidFill>
                  <a:schemeClr val="tx1"/>
                </a:solidFill>
              </a:rPr>
              <a:t>3. </a:t>
            </a:r>
            <a:r>
              <a:rPr lang="en-GB" sz="2600" b="1" dirty="0" err="1">
                <a:solidFill>
                  <a:schemeClr val="tx1"/>
                </a:solidFill>
              </a:rPr>
              <a:t>getElementById</a:t>
            </a:r>
            <a:r>
              <a:rPr lang="en-GB" sz="2600" dirty="0"/>
              <a:t> Method (defined in DOM 1)</a:t>
            </a:r>
          </a:p>
          <a:p>
            <a:pPr lvl="1"/>
            <a:r>
              <a:rPr lang="en-GB" sz="2400" dirty="0"/>
              <a:t>Example:</a:t>
            </a:r>
          </a:p>
          <a:p>
            <a:pPr>
              <a:buFont typeface="Wingdings" pitchFamily="2" charset="2"/>
              <a:buNone/>
            </a:pPr>
            <a:r>
              <a:rPr lang="en-GB" sz="2200" dirty="0">
                <a:latin typeface="Courier New" pitchFamily="49" charset="0"/>
              </a:rPr>
              <a:t>   &lt;form action = ""&gt;</a:t>
            </a:r>
          </a:p>
          <a:p>
            <a:pPr>
              <a:buFont typeface="Wingdings" pitchFamily="2" charset="2"/>
              <a:buNone/>
            </a:pPr>
            <a:r>
              <a:rPr lang="en-GB" sz="2200" dirty="0">
                <a:latin typeface="Courier New" pitchFamily="49" charset="0"/>
              </a:rPr>
              <a:t>     &lt;input type = "button"  </a:t>
            </a:r>
            <a:r>
              <a:rPr lang="en-GB" sz="2200" b="1" dirty="0">
                <a:latin typeface="Courier New" pitchFamily="49" charset="0"/>
              </a:rPr>
              <a:t>id</a:t>
            </a:r>
            <a:r>
              <a:rPr lang="en-GB" sz="2200" dirty="0">
                <a:latin typeface="Courier New" pitchFamily="49" charset="0"/>
              </a:rPr>
              <a:t> = "</a:t>
            </a:r>
            <a:r>
              <a:rPr lang="en-GB" sz="2200" dirty="0" err="1">
                <a:latin typeface="Courier New" pitchFamily="49" charset="0"/>
              </a:rPr>
              <a:t>pushMe</a:t>
            </a:r>
            <a:r>
              <a:rPr lang="en-GB" sz="2200" dirty="0">
                <a:latin typeface="Courier New" pitchFamily="49" charset="0"/>
              </a:rPr>
              <a:t>"&gt;</a:t>
            </a:r>
          </a:p>
          <a:p>
            <a:pPr>
              <a:buFont typeface="Wingdings" pitchFamily="2" charset="2"/>
              <a:buNone/>
            </a:pPr>
            <a:r>
              <a:rPr lang="en-GB" sz="2200" dirty="0">
                <a:latin typeface="Courier New" pitchFamily="49" charset="0"/>
              </a:rPr>
              <a:t>   &lt;/form&gt;</a:t>
            </a:r>
            <a:endParaRPr lang="en-GB" sz="2600" dirty="0">
              <a:latin typeface="Courier New" pitchFamily="49" charset="0"/>
            </a:endParaRPr>
          </a:p>
          <a:p>
            <a:pPr lvl="1"/>
            <a:r>
              <a:rPr lang="en-GB" sz="2400" dirty="0" err="1">
                <a:latin typeface="Courier New" pitchFamily="49" charset="0"/>
              </a:rPr>
              <a:t>document.getElementById</a:t>
            </a:r>
            <a:r>
              <a:rPr lang="en-GB" sz="2400" dirty="0">
                <a:latin typeface="Courier New" pitchFamily="49" charset="0"/>
              </a:rPr>
              <a:t>("</a:t>
            </a:r>
            <a:r>
              <a:rPr lang="en-GB" sz="2400" dirty="0" err="1">
                <a:latin typeface="Courier New" pitchFamily="49" charset="0"/>
              </a:rPr>
              <a:t>pushMe</a:t>
            </a:r>
            <a:r>
              <a:rPr lang="en-GB" sz="2400" dirty="0">
                <a:latin typeface="Courier New" pitchFamily="49" charset="0"/>
              </a:rPr>
              <a:t>")</a:t>
            </a:r>
            <a:endParaRPr lang="en-GB" sz="2400" dirty="0"/>
          </a:p>
          <a:p>
            <a:r>
              <a:rPr lang="en-GB" sz="2600" dirty="0"/>
              <a:t>Form elements often have </a:t>
            </a:r>
            <a:r>
              <a:rPr lang="en-GB" sz="2600" dirty="0">
                <a:latin typeface="Courier New" pitchFamily="49" charset="0"/>
              </a:rPr>
              <a:t>id</a:t>
            </a:r>
            <a:r>
              <a:rPr lang="en-GB" sz="2600" dirty="0"/>
              <a:t>s and </a:t>
            </a:r>
            <a:r>
              <a:rPr lang="en-GB" sz="2600" dirty="0">
                <a:latin typeface="Courier New" pitchFamily="49" charset="0"/>
              </a:rPr>
              <a:t>name</a:t>
            </a:r>
            <a:r>
              <a:rPr lang="en-GB" sz="2600" dirty="0"/>
              <a:t>s both set to the same value </a:t>
            </a:r>
          </a:p>
          <a:p>
            <a:endParaRPr lang="en-GB" sz="2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48550" cy="1527175"/>
          </a:xfrm>
        </p:spPr>
        <p:txBody>
          <a:bodyPr/>
          <a:lstStyle/>
          <a:p>
            <a:r>
              <a:rPr lang="en-GB"/>
              <a:t>Element Access in JavaScript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450" y="1839913"/>
            <a:ext cx="7731125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Checkboxes and radio button have an implicit array, which has their name</a:t>
            </a:r>
            <a:r>
              <a:rPr lang="en-GB" sz="15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ourier New" pitchFamily="49" charset="0"/>
              </a:rPr>
              <a:t>&lt;form id = "toppingGroup"&gt;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ourier New" pitchFamily="49" charset="0"/>
              </a:rPr>
              <a:t>   &lt;input type = "checkbox" name = "toppings"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ourier New" pitchFamily="49" charset="0"/>
              </a:rPr>
              <a:t>         value = "olives" /&gt;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ourier New" pitchFamily="49" charset="0"/>
              </a:rPr>
              <a:t>   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ourier New" pitchFamily="49" charset="0"/>
              </a:rPr>
              <a:t>   &lt;input type = "checkbox"  name = "toppings"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ourier New" pitchFamily="49" charset="0"/>
              </a:rPr>
              <a:t>         value = "tomatoes" /&gt;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ourier New" pitchFamily="49" charset="0"/>
              </a:rPr>
              <a:t> &lt;/form&gt;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ourier New" pitchFamily="49" charset="0"/>
              </a:rPr>
              <a:t> 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ourier New" pitchFamily="49" charset="0"/>
              </a:rPr>
              <a:t> var numChecked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ourier New" pitchFamily="49" charset="0"/>
              </a:rPr>
              <a:t> var dom = document.getElementById("toppingGroup");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ourier New" pitchFamily="49" charset="0"/>
              </a:rPr>
              <a:t> for (index = 0; index &lt; dom.toppings.length; index++)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ourier New" pitchFamily="49" charset="0"/>
              </a:rPr>
              <a:t>   if (dom.toppings[index].checked]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>
                <a:latin typeface="Courier New" pitchFamily="49" charset="0"/>
              </a:rPr>
              <a:t>     numChecked++;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Events and Event Handling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600"/>
              <a:t>An </a:t>
            </a:r>
            <a:r>
              <a:rPr lang="en-GB" sz="2600" i="1">
                <a:solidFill>
                  <a:schemeClr val="tx1"/>
                </a:solidFill>
              </a:rPr>
              <a:t>event</a:t>
            </a:r>
            <a:r>
              <a:rPr lang="en-GB" sz="2600"/>
              <a:t> is a notification that something specific has occurred, either with the browser or an action of the browser user</a:t>
            </a:r>
          </a:p>
          <a:p>
            <a:pPr>
              <a:lnSpc>
                <a:spcPct val="80000"/>
              </a:lnSpc>
            </a:pPr>
            <a:r>
              <a:rPr lang="en-GB" sz="2600"/>
              <a:t>An </a:t>
            </a:r>
            <a:r>
              <a:rPr lang="en-GB" sz="2600" i="1">
                <a:solidFill>
                  <a:schemeClr val="tx1"/>
                </a:solidFill>
              </a:rPr>
              <a:t>event handler</a:t>
            </a:r>
            <a:r>
              <a:rPr lang="en-GB" sz="2600"/>
              <a:t> is a script that is implicitly executed in response to the appearance of an event</a:t>
            </a:r>
          </a:p>
          <a:p>
            <a:pPr>
              <a:lnSpc>
                <a:spcPct val="80000"/>
              </a:lnSpc>
            </a:pPr>
            <a:r>
              <a:rPr lang="en-GB" sz="2600"/>
              <a:t>The process of connecting an event handler to an event is called </a:t>
            </a:r>
            <a:r>
              <a:rPr lang="en-GB" sz="2600">
                <a:solidFill>
                  <a:schemeClr val="tx1"/>
                </a:solidFill>
              </a:rPr>
              <a:t>registration</a:t>
            </a:r>
          </a:p>
          <a:p>
            <a:pPr>
              <a:lnSpc>
                <a:spcPct val="80000"/>
              </a:lnSpc>
            </a:pPr>
            <a:r>
              <a:rPr lang="en-GB" sz="2600"/>
              <a:t>Don’t use </a:t>
            </a:r>
            <a:r>
              <a:rPr lang="en-GB" sz="2600">
                <a:latin typeface="Courier New" pitchFamily="49" charset="0"/>
              </a:rPr>
              <a:t>document.write</a:t>
            </a:r>
            <a:r>
              <a:rPr lang="en-GB" sz="2600"/>
              <a:t> in an event handler, because the output may go on top of the display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Server-side Languages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User-agent (web browser) requests a web page</a:t>
            </a:r>
          </a:p>
        </p:txBody>
      </p:sp>
      <p:pic>
        <p:nvPicPr>
          <p:cNvPr id="22532" name="Picture 4" descr="BD1825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343400"/>
            <a:ext cx="1009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BD1825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362200"/>
            <a:ext cx="9906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BD18215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667000"/>
            <a:ext cx="18954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5000" y="3124200"/>
            <a:ext cx="4419600" cy="685800"/>
            <a:chOff x="1200" y="2208"/>
            <a:chExt cx="2784" cy="432"/>
          </a:xfrm>
        </p:grpSpPr>
        <p:sp>
          <p:nvSpPr>
            <p:cNvPr id="22547" name="AutoShape 8"/>
            <p:cNvSpPr>
              <a:spLocks noChangeArrowheads="1"/>
            </p:cNvSpPr>
            <p:nvPr/>
          </p:nvSpPr>
          <p:spPr bwMode="auto">
            <a:xfrm>
              <a:off x="1200" y="2208"/>
              <a:ext cx="2784" cy="432"/>
            </a:xfrm>
            <a:prstGeom prst="leftArrow">
              <a:avLst>
                <a:gd name="adj1" fmla="val 46296"/>
                <a:gd name="adj2" fmla="val 867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Text Box 9"/>
            <p:cNvSpPr txBox="1">
              <a:spLocks noChangeArrowheads="1"/>
            </p:cNvSpPr>
            <p:nvPr/>
          </p:nvSpPr>
          <p:spPr bwMode="auto">
            <a:xfrm>
              <a:off x="2208" y="230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http request</a:t>
              </a:r>
            </a:p>
          </p:txBody>
        </p:sp>
      </p:grpSp>
      <p:pic>
        <p:nvPicPr>
          <p:cNvPr id="22536" name="Picture 10" descr="BD1825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468813"/>
            <a:ext cx="10096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11" descr="BD1825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4648200"/>
            <a:ext cx="1009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752600" y="4953000"/>
            <a:ext cx="4952962" cy="1066800"/>
            <a:chOff x="1104" y="2544"/>
            <a:chExt cx="4442" cy="1248"/>
          </a:xfrm>
        </p:grpSpPr>
        <p:pic>
          <p:nvPicPr>
            <p:cNvPr id="22545" name="Picture 12" descr="BD18257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04" y="2544"/>
              <a:ext cx="880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46" name="Rectangle 13"/>
            <p:cNvSpPr>
              <a:spLocks noChangeArrowheads="1"/>
            </p:cNvSpPr>
            <p:nvPr/>
          </p:nvSpPr>
          <p:spPr bwMode="auto">
            <a:xfrm>
              <a:off x="1706" y="2544"/>
              <a:ext cx="3840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l" eaLnBrk="1" hangingPunct="1">
                <a:spcBef>
                  <a:spcPct val="20000"/>
                </a:spcBef>
                <a:buFontTx/>
                <a:buChar char="•"/>
              </a:pPr>
              <a:r>
                <a:rPr lang="en-US" sz="1400" dirty="0"/>
                <a:t>Server detects PHP code in page, executes the code, and sends the output to the user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133600" y="4191000"/>
            <a:ext cx="5081588" cy="1066800"/>
            <a:chOff x="1248" y="2832"/>
            <a:chExt cx="3201" cy="672"/>
          </a:xfrm>
        </p:grpSpPr>
        <p:sp>
          <p:nvSpPr>
            <p:cNvPr id="22542" name="AutoShape 21"/>
            <p:cNvSpPr>
              <a:spLocks noChangeArrowheads="1"/>
            </p:cNvSpPr>
            <p:nvPr/>
          </p:nvSpPr>
          <p:spPr bwMode="auto">
            <a:xfrm>
              <a:off x="1248" y="2928"/>
              <a:ext cx="2688" cy="432"/>
            </a:xfrm>
            <a:prstGeom prst="rightArrow">
              <a:avLst>
                <a:gd name="adj1" fmla="val 52917"/>
                <a:gd name="adj2" fmla="val 1009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2543" name="Picture 22" descr="BD18257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36" y="2832"/>
              <a:ext cx="513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44" name="Text Box 23"/>
            <p:cNvSpPr txBox="1">
              <a:spLocks noChangeArrowheads="1"/>
            </p:cNvSpPr>
            <p:nvPr/>
          </p:nvSpPr>
          <p:spPr bwMode="auto">
            <a:xfrm>
              <a:off x="2064" y="302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http response</a:t>
              </a:r>
            </a:p>
          </p:txBody>
        </p:sp>
      </p:grp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1752600" y="5943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Web page (with PHP Output) sent to PC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1676400" y="2209800"/>
            <a:ext cx="7239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/>
              <a:t>User never sees the PHP, only the output</a:t>
            </a:r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/>
              <a:t>Cannot affect the browser or client PC</a:t>
            </a:r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36888" grpId="0"/>
      <p:bldP spid="36888" grpId="1"/>
      <p:bldP spid="36889" grpId="0"/>
      <p:bldP spid="36889" grpId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0500"/>
            <a:ext cx="7315200" cy="1527175"/>
          </a:xfrm>
        </p:spPr>
        <p:txBody>
          <a:bodyPr/>
          <a:lstStyle/>
          <a:p>
            <a:r>
              <a:rPr lang="en-GB" sz="4000" dirty="0"/>
              <a:t>Events and their Tag Attributes</a:t>
            </a:r>
          </a:p>
        </p:txBody>
      </p:sp>
      <p:sp>
        <p:nvSpPr>
          <p:cNvPr id="3481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84250" y="1849438"/>
            <a:ext cx="7369175" cy="46466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 dirty="0"/>
              <a:t>	 </a:t>
            </a:r>
            <a:r>
              <a:rPr lang="en-GB" sz="2100" b="1" dirty="0">
                <a:solidFill>
                  <a:schemeClr val="tx1"/>
                </a:solidFill>
              </a:rPr>
              <a:t>Event                    	Tag Attribute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 dirty="0"/>
              <a:t>      blur             	</a:t>
            </a:r>
            <a:r>
              <a:rPr lang="en-GB" sz="2100" dirty="0" smtClean="0"/>
              <a:t>	</a:t>
            </a:r>
            <a:r>
              <a:rPr lang="en-GB" sz="2100" dirty="0" err="1" smtClean="0"/>
              <a:t>onblur</a:t>
            </a:r>
            <a:endParaRPr lang="en-GB" sz="2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 dirty="0"/>
              <a:t>      change          	</a:t>
            </a:r>
            <a:r>
              <a:rPr lang="en-GB" sz="2100" dirty="0" err="1"/>
              <a:t>onchange</a:t>
            </a:r>
            <a:endParaRPr lang="en-GB" sz="2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 dirty="0"/>
              <a:t>      click           		</a:t>
            </a:r>
            <a:r>
              <a:rPr lang="en-GB" sz="2100" dirty="0" err="1"/>
              <a:t>onclick</a:t>
            </a:r>
            <a:endParaRPr lang="en-GB" sz="2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 dirty="0"/>
              <a:t>      focus           	</a:t>
            </a:r>
            <a:r>
              <a:rPr lang="en-GB" sz="2100" dirty="0" smtClean="0"/>
              <a:t>	</a:t>
            </a:r>
            <a:r>
              <a:rPr lang="en-GB" sz="2100" dirty="0" err="1" smtClean="0"/>
              <a:t>onfocus</a:t>
            </a:r>
            <a:endParaRPr lang="en-GB" sz="2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 dirty="0"/>
              <a:t>      load            	</a:t>
            </a:r>
            <a:r>
              <a:rPr lang="en-GB" sz="2100" dirty="0" smtClean="0"/>
              <a:t>	</a:t>
            </a:r>
            <a:r>
              <a:rPr lang="en-GB" sz="2100" dirty="0" err="1" smtClean="0"/>
              <a:t>onload</a:t>
            </a:r>
            <a:endParaRPr lang="en-GB" sz="2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 dirty="0"/>
              <a:t>      </a:t>
            </a:r>
            <a:r>
              <a:rPr lang="en-GB" sz="2100" dirty="0" err="1"/>
              <a:t>mousedown</a:t>
            </a:r>
            <a:r>
              <a:rPr lang="en-GB" sz="2100" dirty="0"/>
              <a:t>	</a:t>
            </a:r>
            <a:r>
              <a:rPr lang="en-GB" sz="2100" dirty="0" smtClean="0"/>
              <a:t>	</a:t>
            </a:r>
            <a:r>
              <a:rPr lang="en-GB" sz="2100" dirty="0" err="1" smtClean="0"/>
              <a:t>onmousedown</a:t>
            </a:r>
            <a:endParaRPr lang="en-GB" sz="2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 dirty="0"/>
              <a:t>      </a:t>
            </a:r>
            <a:r>
              <a:rPr lang="en-GB" sz="2100" dirty="0" err="1"/>
              <a:t>mousemove</a:t>
            </a:r>
            <a:r>
              <a:rPr lang="en-GB" sz="2100" dirty="0"/>
              <a:t>	</a:t>
            </a:r>
            <a:r>
              <a:rPr lang="en-GB" sz="2100" dirty="0" smtClean="0"/>
              <a:t>	</a:t>
            </a:r>
            <a:r>
              <a:rPr lang="en-GB" sz="2100" dirty="0" err="1" smtClean="0"/>
              <a:t>onmousemove</a:t>
            </a:r>
            <a:endParaRPr lang="en-GB" sz="2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 dirty="0"/>
              <a:t>      </a:t>
            </a:r>
            <a:r>
              <a:rPr lang="en-GB" sz="2100" dirty="0" err="1"/>
              <a:t>mouseout</a:t>
            </a:r>
            <a:r>
              <a:rPr lang="en-GB" sz="2100" dirty="0"/>
              <a:t>        	</a:t>
            </a:r>
            <a:r>
              <a:rPr lang="en-GB" sz="2100" dirty="0" err="1"/>
              <a:t>onmouseout</a:t>
            </a:r>
            <a:endParaRPr lang="en-GB" sz="2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 dirty="0"/>
              <a:t>      </a:t>
            </a:r>
            <a:r>
              <a:rPr lang="en-GB" sz="2100" dirty="0" err="1"/>
              <a:t>mouseover</a:t>
            </a:r>
            <a:r>
              <a:rPr lang="en-GB" sz="2100" dirty="0"/>
              <a:t>       	</a:t>
            </a:r>
            <a:r>
              <a:rPr lang="en-GB" sz="2100" dirty="0" err="1"/>
              <a:t>onmouseover</a:t>
            </a:r>
            <a:endParaRPr lang="en-GB" sz="2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 dirty="0"/>
              <a:t>      </a:t>
            </a:r>
            <a:r>
              <a:rPr lang="en-GB" sz="2100" dirty="0" err="1"/>
              <a:t>mouseup</a:t>
            </a:r>
            <a:r>
              <a:rPr lang="en-GB" sz="2100" dirty="0"/>
              <a:t>		</a:t>
            </a:r>
            <a:r>
              <a:rPr lang="en-GB" sz="2100" dirty="0" err="1"/>
              <a:t>onmouseup</a:t>
            </a:r>
            <a:endParaRPr lang="en-GB" sz="2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 dirty="0"/>
              <a:t>      select          	</a:t>
            </a:r>
            <a:r>
              <a:rPr lang="en-GB" sz="2100" dirty="0" smtClean="0"/>
              <a:t>	</a:t>
            </a:r>
            <a:r>
              <a:rPr lang="en-GB" sz="2100" dirty="0" err="1" smtClean="0"/>
              <a:t>onselect</a:t>
            </a:r>
            <a:endParaRPr lang="en-GB" sz="2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 dirty="0"/>
              <a:t>      submit          	</a:t>
            </a:r>
            <a:r>
              <a:rPr lang="en-GB" sz="2100" dirty="0" err="1"/>
              <a:t>onsubmit</a:t>
            </a:r>
            <a:endParaRPr lang="en-GB" sz="2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 dirty="0"/>
              <a:t>      unload          	</a:t>
            </a:r>
            <a:r>
              <a:rPr lang="en-GB" sz="2100" dirty="0" err="1"/>
              <a:t>onunload</a:t>
            </a:r>
            <a:endParaRPr lang="en-GB" sz="2100" dirty="0"/>
          </a:p>
          <a:p>
            <a:pPr>
              <a:lnSpc>
                <a:spcPct val="80000"/>
              </a:lnSpc>
            </a:pPr>
            <a:endParaRPr lang="en-GB" sz="21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Events, Attributes and Tags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/>
            <a:r>
              <a:rPr lang="en-GB" sz="2600"/>
              <a:t>The same attribute can appear in several different tags</a:t>
            </a:r>
          </a:p>
          <a:p>
            <a:pPr marL="914400" lvl="1" indent="-457200"/>
            <a:r>
              <a:rPr lang="en-GB" sz="2400"/>
              <a:t>e.g., The </a:t>
            </a:r>
            <a:r>
              <a:rPr lang="en-GB" sz="2400">
                <a:latin typeface="Courier New" pitchFamily="49" charset="0"/>
              </a:rPr>
              <a:t>onclick</a:t>
            </a:r>
            <a:r>
              <a:rPr lang="en-GB" sz="2400"/>
              <a:t> attribute can be in </a:t>
            </a:r>
            <a:r>
              <a:rPr lang="en-GB" sz="2400">
                <a:latin typeface="Courier New" pitchFamily="49" charset="0"/>
              </a:rPr>
              <a:t>&lt;a&gt;</a:t>
            </a:r>
            <a:r>
              <a:rPr lang="en-GB" sz="2400"/>
              <a:t> and </a:t>
            </a:r>
            <a:r>
              <a:rPr lang="en-GB" sz="2400">
                <a:latin typeface="Courier New" pitchFamily="49" charset="0"/>
              </a:rPr>
              <a:t>&lt;input&gt;</a:t>
            </a:r>
            <a:endParaRPr lang="en-GB" sz="2400"/>
          </a:p>
          <a:p>
            <a:pPr marL="495300" indent="-495300"/>
            <a:r>
              <a:rPr lang="en-GB" sz="2600"/>
              <a:t>A text element gets focus in three ways: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sz="2400"/>
              <a:t>When the user puts the mouse cursor over it  and presses the left button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sz="2400"/>
              <a:t>When the user tabs to the element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sz="2400"/>
              <a:t>By executing the </a:t>
            </a:r>
            <a:r>
              <a:rPr lang="en-GB" sz="2400">
                <a:latin typeface="Courier New" pitchFamily="49" charset="0"/>
              </a:rPr>
              <a:t>focus</a:t>
            </a:r>
            <a:r>
              <a:rPr lang="en-GB" sz="2400"/>
              <a:t> method</a:t>
            </a:r>
          </a:p>
          <a:p>
            <a:pPr marL="495300" indent="-495300"/>
            <a:endParaRPr lang="en-GB" sz="2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2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5863" y="1887538"/>
            <a:ext cx="6119812" cy="4875212"/>
          </a:xfrm>
          <a:prstGeom prst="rect">
            <a:avLst/>
          </a:prstGeom>
          <a:noFill/>
        </p:spPr>
      </p:pic>
      <p:pic>
        <p:nvPicPr>
          <p:cNvPr id="350213" name="Picture 5" descr="Sebesta_c05T02_1of2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028700" y="49213"/>
            <a:ext cx="64008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381875" cy="1498600"/>
          </a:xfrm>
        </p:spPr>
        <p:txBody>
          <a:bodyPr>
            <a:normAutofit fontScale="90000"/>
          </a:bodyPr>
          <a:lstStyle/>
          <a:p>
            <a:r>
              <a:rPr lang="en-GB"/>
              <a:t>Registration of Event Handler 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0000"/>
              </a:spcAft>
            </a:pPr>
            <a:r>
              <a:rPr lang="en-GB"/>
              <a:t>By assigning the event handler script to an event tag attribute</a:t>
            </a:r>
          </a:p>
          <a:p>
            <a:pPr>
              <a:buFont typeface="Wingdings" pitchFamily="2" charset="2"/>
              <a:buNone/>
            </a:pPr>
            <a:r>
              <a:rPr lang="en-GB" sz="2200">
                <a:latin typeface="Courier New" pitchFamily="49" charset="0"/>
              </a:rPr>
              <a:t>  &lt;input type “button” name = “myButton” 	onclick = "alert('Mouse click!');“ /&gt;</a:t>
            </a:r>
          </a:p>
          <a:p>
            <a:pPr>
              <a:buFont typeface="Wingdings" pitchFamily="2" charset="2"/>
              <a:buNone/>
            </a:pPr>
            <a:r>
              <a:rPr lang="en-GB" sz="1000">
                <a:latin typeface="Courier New" pitchFamily="49" charset="0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en-GB" sz="2200">
                <a:latin typeface="Courier New" pitchFamily="49" charset="0"/>
              </a:rPr>
              <a:t>	&lt;input type “button” name = “myButton” 	onclick = "myHandler();"</a:t>
            </a:r>
            <a:r>
              <a:rPr lang="en-GB" sz="2200"/>
              <a:t> </a:t>
            </a:r>
            <a:r>
              <a:rPr lang="en-GB" sz="2200">
                <a:latin typeface="Courier New" pitchFamily="49" charset="0"/>
              </a:rPr>
              <a:t>/&gt;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686675" cy="765175"/>
          </a:xfrm>
        </p:spPr>
        <p:txBody>
          <a:bodyPr/>
          <a:lstStyle/>
          <a:p>
            <a:r>
              <a:rPr lang="en-GB" sz="4000" dirty="0"/>
              <a:t>Handling Events from Body Elements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Events most often created by body elements are </a:t>
            </a:r>
            <a:r>
              <a:rPr lang="en-GB" sz="2600" dirty="0">
                <a:latin typeface="Courier New" pitchFamily="49" charset="0"/>
              </a:rPr>
              <a:t>load</a:t>
            </a:r>
            <a:r>
              <a:rPr lang="en-GB" sz="2600" dirty="0"/>
              <a:t> and </a:t>
            </a:r>
            <a:r>
              <a:rPr lang="en-GB" sz="2600" dirty="0">
                <a:latin typeface="Courier New" pitchFamily="49" charset="0"/>
              </a:rPr>
              <a:t>unload</a:t>
            </a:r>
            <a:r>
              <a:rPr lang="en-GB" dirty="0"/>
              <a:t>  </a:t>
            </a:r>
          </a:p>
          <a:p>
            <a:r>
              <a:rPr lang="en-GB" sz="2600" dirty="0"/>
              <a:t>Example:</a:t>
            </a:r>
          </a:p>
          <a:p>
            <a:pPr lvl="1"/>
            <a:r>
              <a:rPr lang="en-GB" sz="2400" dirty="0"/>
              <a:t>the </a:t>
            </a:r>
            <a:r>
              <a:rPr lang="en-GB" sz="2400" dirty="0">
                <a:latin typeface="Courier New" pitchFamily="49" charset="0"/>
              </a:rPr>
              <a:t>load</a:t>
            </a:r>
            <a:r>
              <a:rPr lang="en-GB" sz="2400" dirty="0"/>
              <a:t> event - triggered when the loading of a document is completed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sz="2400" dirty="0"/>
              <a:t>	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GB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4700" dirty="0" smtClean="0">
                <a:latin typeface="Courier New" pitchFamily="49" charset="0"/>
              </a:rPr>
              <a:t>&lt;html </a:t>
            </a:r>
            <a:r>
              <a:rPr lang="en-US" sz="4700" dirty="0" err="1" smtClean="0">
                <a:latin typeface="Courier New" pitchFamily="49" charset="0"/>
              </a:rPr>
              <a:t>xmlns</a:t>
            </a:r>
            <a:r>
              <a:rPr lang="en-US" sz="4700" dirty="0" smtClean="0">
                <a:latin typeface="Courier New" pitchFamily="49" charset="0"/>
              </a:rPr>
              <a:t> = "http://www.w3.org/1999/xhtml"&gt;</a:t>
            </a:r>
          </a:p>
          <a:p>
            <a:pPr>
              <a:buNone/>
            </a:pPr>
            <a:r>
              <a:rPr lang="en-US" sz="4700" dirty="0" smtClean="0">
                <a:latin typeface="Courier New" pitchFamily="49" charset="0"/>
              </a:rPr>
              <a:t>  &lt;head&gt; &lt;title&gt; </a:t>
            </a:r>
            <a:r>
              <a:rPr lang="en-US" sz="4700" dirty="0" err="1" smtClean="0">
                <a:latin typeface="Courier New" pitchFamily="49" charset="0"/>
              </a:rPr>
              <a:t>onLoad</a:t>
            </a:r>
            <a:r>
              <a:rPr lang="en-US" sz="4700" dirty="0" smtClean="0">
                <a:latin typeface="Courier New" pitchFamily="49" charset="0"/>
              </a:rPr>
              <a:t> event handler &lt;/title&gt;</a:t>
            </a:r>
          </a:p>
          <a:p>
            <a:pPr>
              <a:buNone/>
            </a:pPr>
            <a:r>
              <a:rPr lang="en-US" sz="4700" dirty="0" smtClean="0">
                <a:latin typeface="Courier New" pitchFamily="49" charset="0"/>
              </a:rPr>
              <a:t>    &lt;script type = "text/</a:t>
            </a:r>
            <a:r>
              <a:rPr lang="en-US" sz="4700" dirty="0" err="1" smtClean="0">
                <a:latin typeface="Courier New" pitchFamily="49" charset="0"/>
              </a:rPr>
              <a:t>javascript</a:t>
            </a:r>
            <a:r>
              <a:rPr lang="en-US" sz="4700" dirty="0" smtClean="0">
                <a:latin typeface="Courier New" pitchFamily="49" charset="0"/>
              </a:rPr>
              <a:t>"&gt;</a:t>
            </a:r>
          </a:p>
          <a:p>
            <a:pPr>
              <a:buNone/>
            </a:pPr>
            <a:r>
              <a:rPr lang="en-US" sz="4700" dirty="0" smtClean="0">
                <a:latin typeface="Courier New" pitchFamily="49" charset="0"/>
              </a:rPr>
              <a:t>// The </a:t>
            </a:r>
            <a:r>
              <a:rPr lang="en-US" sz="4700" dirty="0" err="1" smtClean="0">
                <a:latin typeface="Courier New" pitchFamily="49" charset="0"/>
              </a:rPr>
              <a:t>onload</a:t>
            </a:r>
            <a:r>
              <a:rPr lang="en-US" sz="4700" dirty="0" smtClean="0">
                <a:latin typeface="Courier New" pitchFamily="49" charset="0"/>
              </a:rPr>
              <a:t> event handler</a:t>
            </a:r>
          </a:p>
          <a:p>
            <a:pPr>
              <a:buNone/>
            </a:pPr>
            <a:endParaRPr lang="en-US" sz="4700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4700" dirty="0" smtClean="0">
                <a:latin typeface="Courier New" pitchFamily="49" charset="0"/>
              </a:rPr>
              <a:t>      function </a:t>
            </a:r>
            <a:r>
              <a:rPr lang="en-US" sz="4700" dirty="0" err="1" smtClean="0">
                <a:latin typeface="Courier New" pitchFamily="49" charset="0"/>
              </a:rPr>
              <a:t>load_greeting</a:t>
            </a:r>
            <a:r>
              <a:rPr lang="en-US" sz="4700" dirty="0" smtClean="0">
                <a:latin typeface="Courier New" pitchFamily="49" charset="0"/>
              </a:rPr>
              <a:t> () {</a:t>
            </a:r>
          </a:p>
          <a:p>
            <a:pPr>
              <a:buNone/>
            </a:pPr>
            <a:r>
              <a:rPr lang="en-US" sz="4700" dirty="0" smtClean="0">
                <a:latin typeface="Courier New" pitchFamily="49" charset="0"/>
              </a:rPr>
              <a:t>        alert("You are visiting the home page of \n" +</a:t>
            </a:r>
          </a:p>
          <a:p>
            <a:pPr>
              <a:buNone/>
            </a:pPr>
            <a:r>
              <a:rPr lang="en-US" sz="4700" dirty="0" smtClean="0">
                <a:latin typeface="Courier New" pitchFamily="49" charset="0"/>
              </a:rPr>
              <a:t>              “COMP205\n" +</a:t>
            </a:r>
          </a:p>
          <a:p>
            <a:pPr>
              <a:buNone/>
            </a:pPr>
            <a:r>
              <a:rPr lang="en-US" sz="4700" dirty="0" smtClean="0">
                <a:latin typeface="Courier New" pitchFamily="49" charset="0"/>
              </a:rPr>
              <a:t>              "WELCOME!!!");</a:t>
            </a:r>
          </a:p>
          <a:p>
            <a:pPr>
              <a:buNone/>
            </a:pPr>
            <a:r>
              <a:rPr lang="en-US" sz="4700" dirty="0" smtClean="0">
                <a:latin typeface="Courier New" pitchFamily="49" charset="0"/>
              </a:rPr>
              <a:t>      }</a:t>
            </a:r>
          </a:p>
          <a:p>
            <a:pPr>
              <a:buNone/>
            </a:pPr>
            <a:r>
              <a:rPr lang="en-US" sz="4700" dirty="0" smtClean="0">
                <a:latin typeface="Courier New" pitchFamily="49" charset="0"/>
              </a:rPr>
              <a:t>&lt;/script&gt;</a:t>
            </a:r>
          </a:p>
          <a:p>
            <a:pPr>
              <a:buNone/>
            </a:pPr>
            <a:r>
              <a:rPr lang="en-US" sz="4700" dirty="0" smtClean="0">
                <a:latin typeface="Courier New" pitchFamily="49" charset="0"/>
              </a:rPr>
              <a:t>  &lt;/head&gt;</a:t>
            </a:r>
          </a:p>
          <a:p>
            <a:pPr>
              <a:buNone/>
            </a:pPr>
            <a:r>
              <a:rPr lang="en-US" sz="4700" dirty="0" smtClean="0">
                <a:latin typeface="Courier New" pitchFamily="49" charset="0"/>
              </a:rPr>
              <a:t>  &lt;body </a:t>
            </a:r>
            <a:r>
              <a:rPr lang="en-US" sz="4700" dirty="0" err="1" smtClean="0">
                <a:latin typeface="Courier New" pitchFamily="49" charset="0"/>
              </a:rPr>
              <a:t>onload</a:t>
            </a:r>
            <a:r>
              <a:rPr lang="en-US" sz="4700" dirty="0" smtClean="0">
                <a:latin typeface="Courier New" pitchFamily="49" charset="0"/>
              </a:rPr>
              <a:t>="</a:t>
            </a:r>
            <a:r>
              <a:rPr lang="en-US" sz="4700" dirty="0" err="1" smtClean="0">
                <a:latin typeface="Courier New" pitchFamily="49" charset="0"/>
              </a:rPr>
              <a:t>load_greeting</a:t>
            </a:r>
            <a:r>
              <a:rPr lang="en-US" sz="4700" dirty="0" smtClean="0">
                <a:latin typeface="Courier New" pitchFamily="49" charset="0"/>
              </a:rPr>
              <a:t>();"&gt;</a:t>
            </a:r>
          </a:p>
          <a:p>
            <a:pPr>
              <a:buNone/>
            </a:pPr>
            <a:r>
              <a:rPr lang="en-US" sz="4700" dirty="0" smtClean="0">
                <a:latin typeface="Courier New" pitchFamily="49" charset="0"/>
              </a:rPr>
              <a:t>    &lt;p /&gt;</a:t>
            </a:r>
          </a:p>
          <a:p>
            <a:pPr>
              <a:buNone/>
            </a:pPr>
            <a:endParaRPr lang="en-US" sz="4700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4700" dirty="0" smtClean="0">
                <a:latin typeface="Courier New" pitchFamily="49" charset="0"/>
              </a:rPr>
              <a:t>  &lt;/body&gt;</a:t>
            </a:r>
          </a:p>
          <a:p>
            <a:pPr>
              <a:buNone/>
            </a:pPr>
            <a:r>
              <a:rPr lang="en-US" sz="4700" dirty="0" smtClean="0">
                <a:latin typeface="Courier New" pitchFamily="49" charset="0"/>
              </a:rPr>
              <a:t>&lt;/html&gt;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Handling Events from Button</a:t>
            </a:r>
            <a:br>
              <a:rPr lang="en-GB" sz="4000"/>
            </a:br>
            <a:r>
              <a:rPr lang="en-GB" sz="4000"/>
              <a:t>Elements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1801813"/>
            <a:ext cx="8016875" cy="4875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Plain Buttons – use the </a:t>
            </a:r>
            <a:r>
              <a:rPr lang="en-GB" sz="2600" dirty="0" err="1">
                <a:latin typeface="Courier New" pitchFamily="49" charset="0"/>
              </a:rPr>
              <a:t>onclick</a:t>
            </a:r>
            <a:r>
              <a:rPr lang="en-GB" sz="2600" dirty="0"/>
              <a:t> property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Radio Buttons 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Example 1: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2200" dirty="0">
                <a:hlinkClick r:id="rId3"/>
              </a:rPr>
              <a:t>http://www.cs.nott.ac.uk/~bnk/WPS/radio_click.html</a:t>
            </a:r>
            <a:endParaRPr lang="en-GB" sz="2200" dirty="0"/>
          </a:p>
          <a:p>
            <a:pPr lvl="2">
              <a:lnSpc>
                <a:spcPct val="90000"/>
              </a:lnSpc>
            </a:pPr>
            <a:r>
              <a:rPr lang="en-GB" sz="2000" dirty="0"/>
              <a:t>The handler is registered in the </a:t>
            </a:r>
            <a:r>
              <a:rPr lang="en-GB" sz="2000" dirty="0" err="1"/>
              <a:t>markup</a:t>
            </a:r>
            <a:r>
              <a:rPr lang="en-GB" sz="2000" dirty="0"/>
              <a:t>, so the particular button that was clicked can be sent to the handler as a parameter</a:t>
            </a:r>
          </a:p>
          <a:p>
            <a:pPr lvl="1">
              <a:lnSpc>
                <a:spcPct val="90000"/>
              </a:lnSpc>
            </a:pPr>
            <a:r>
              <a:rPr lang="en-GB" sz="2400" dirty="0" err="1"/>
              <a:t>Exampe</a:t>
            </a:r>
            <a:r>
              <a:rPr lang="en-GB" sz="2400" dirty="0"/>
              <a:t> 2: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2200" dirty="0">
                <a:hlinkClick r:id="rId4"/>
              </a:rPr>
              <a:t>http://www.cs.nott.ac.uk/~bnk/WPS/radio_click2.html</a:t>
            </a:r>
            <a:endParaRPr lang="en-GB" sz="2400" dirty="0"/>
          </a:p>
          <a:p>
            <a:pPr lvl="2">
              <a:lnSpc>
                <a:spcPct val="90000"/>
              </a:lnSpc>
            </a:pPr>
            <a:r>
              <a:rPr lang="en-GB" sz="2000" dirty="0"/>
              <a:t>The handler is registered by assigning it to a property of the JavaScript objects associated with the XHTML elements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This registration must follow both the handler function and the XHTML form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800"/>
              <a:t>Handling Events from Textbox and Password Elements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3325" y="1849438"/>
            <a:ext cx="7454900" cy="4456112"/>
          </a:xfrm>
        </p:spPr>
        <p:txBody>
          <a:bodyPr/>
          <a:lstStyle/>
          <a:p>
            <a:pPr marL="571500" indent="-571500"/>
            <a:r>
              <a:rPr lang="en-GB" sz="2400" dirty="0"/>
              <a:t>Checking Form Input</a:t>
            </a:r>
          </a:p>
          <a:p>
            <a:pPr marL="990600" lvl="1" indent="-533400"/>
            <a:r>
              <a:rPr lang="en-GB" sz="2000" dirty="0"/>
              <a:t>A good use of JavaScript, because it finds errors in form input before it is sent to the server for processing</a:t>
            </a:r>
          </a:p>
          <a:p>
            <a:pPr marL="571500" indent="-571500"/>
            <a:r>
              <a:rPr lang="en-GB" sz="2400" dirty="0"/>
              <a:t>Things that must be done:</a:t>
            </a:r>
          </a:p>
          <a:p>
            <a:pPr marL="990600" lvl="1" indent="-533400">
              <a:buClr>
                <a:srgbClr val="777777"/>
              </a:buClr>
              <a:buFont typeface="Wingdings" pitchFamily="2" charset="2"/>
              <a:buAutoNum type="arabicPeriod"/>
            </a:pPr>
            <a:r>
              <a:rPr lang="en-GB" sz="2000" dirty="0"/>
              <a:t>Detect the error and produce an alert message</a:t>
            </a:r>
          </a:p>
          <a:p>
            <a:pPr marL="990600" lvl="1" indent="-533400">
              <a:buClr>
                <a:srgbClr val="777777"/>
              </a:buClr>
              <a:buFont typeface="Wingdings" pitchFamily="2" charset="2"/>
              <a:buAutoNum type="arabicPeriod"/>
            </a:pPr>
            <a:r>
              <a:rPr lang="en-GB" sz="2000" dirty="0"/>
              <a:t>Put the element in focus (the focus function) - puts the cursor in the element</a:t>
            </a:r>
          </a:p>
          <a:p>
            <a:pPr marL="990600" lvl="1" indent="-533400">
              <a:buClr>
                <a:srgbClr val="777777"/>
              </a:buClr>
              <a:buFont typeface="Wingdings" pitchFamily="2" charset="2"/>
              <a:buAutoNum type="arabicPeriod"/>
            </a:pPr>
            <a:r>
              <a:rPr lang="en-GB" sz="2000" dirty="0"/>
              <a:t>Select the element (the select function) - highlights the text in the element</a:t>
            </a:r>
          </a:p>
          <a:p>
            <a:pPr marL="571500" indent="-571500">
              <a:buClr>
                <a:srgbClr val="777777"/>
              </a:buClr>
            </a:pPr>
            <a:r>
              <a:rPr lang="en-GB" sz="2400" dirty="0"/>
              <a:t>To keep the form active after the event handler is finished, the handler must return </a:t>
            </a:r>
            <a:r>
              <a:rPr lang="en-GB" sz="2400" dirty="0">
                <a:latin typeface="Courier New" pitchFamily="49" charset="0"/>
              </a:rPr>
              <a:t>false</a:t>
            </a:r>
            <a:endParaRPr lang="en-GB" sz="2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800"/>
              <a:t>Handling Events from Textbox and Password Elements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849438"/>
            <a:ext cx="7654925" cy="4637087"/>
          </a:xfrm>
        </p:spPr>
        <p:txBody>
          <a:bodyPr/>
          <a:lstStyle/>
          <a:p>
            <a:pPr marL="571500" indent="-571500"/>
            <a:r>
              <a:rPr lang="en-GB" sz="2600" dirty="0"/>
              <a:t>Example 1 – comparing passwords</a:t>
            </a:r>
          </a:p>
          <a:p>
            <a:pPr marL="990600" lvl="1" indent="-533400"/>
            <a:r>
              <a:rPr lang="en-GB" sz="2200" dirty="0"/>
              <a:t>The form just has two password input boxes and Reset and Submit buttons</a:t>
            </a:r>
          </a:p>
          <a:p>
            <a:pPr marL="990600" lvl="1" indent="-533400"/>
            <a:r>
              <a:rPr lang="en-GB" sz="2200" dirty="0"/>
              <a:t>The event handler is triggered by the Submit button</a:t>
            </a:r>
          </a:p>
          <a:p>
            <a:pPr marL="990600" lvl="1" indent="-533400">
              <a:spcBef>
                <a:spcPct val="0"/>
              </a:spcBef>
              <a:buFontTx/>
              <a:buNone/>
            </a:pPr>
            <a:r>
              <a:rPr lang="en-GB" dirty="0"/>
              <a:t> </a:t>
            </a:r>
            <a:r>
              <a:rPr lang="en-GB" sz="2200" dirty="0">
                <a:hlinkClick r:id="rId3"/>
              </a:rPr>
              <a:t>http://www.cs.nott.ac.uk/~bnk/WPS/pswd_chk.html</a:t>
            </a:r>
            <a:endParaRPr lang="en-GB" sz="2200" dirty="0"/>
          </a:p>
          <a:p>
            <a:pPr marL="571500" indent="-571500">
              <a:spcBef>
                <a:spcPct val="40000"/>
              </a:spcBef>
            </a:pPr>
            <a:r>
              <a:rPr lang="en-GB" sz="2600" dirty="0"/>
              <a:t>Example 2 –  checking the format of a name and phone number</a:t>
            </a:r>
          </a:p>
          <a:p>
            <a:pPr marL="990600" lvl="1" indent="-533400"/>
            <a:r>
              <a:rPr lang="en-GB" sz="2200" dirty="0"/>
              <a:t>The event handler will be triggered by the </a:t>
            </a:r>
            <a:r>
              <a:rPr lang="en-GB" sz="2200" dirty="0">
                <a:latin typeface="Courier New" pitchFamily="49" charset="0"/>
              </a:rPr>
              <a:t>change</a:t>
            </a:r>
            <a:r>
              <a:rPr lang="en-GB" sz="2200" dirty="0"/>
              <a:t> event of the text boxes for the name and phone number </a:t>
            </a:r>
          </a:p>
          <a:p>
            <a:pPr marL="990600" lvl="1" indent="-533400">
              <a:buFontTx/>
              <a:buNone/>
            </a:pPr>
            <a:r>
              <a:rPr lang="en-GB" sz="2200" dirty="0">
                <a:hlinkClick r:id="rId4"/>
              </a:rPr>
              <a:t>http://www.cs.nott.ac.uk/~bnk/WPS/validator.html</a:t>
            </a:r>
            <a:endParaRPr lang="en-GB" sz="2400" dirty="0"/>
          </a:p>
          <a:p>
            <a:pPr marL="990600" lvl="1" indent="-533400"/>
            <a:endParaRPr lang="en-GB" dirty="0"/>
          </a:p>
        </p:txBody>
      </p:sp>
    </p:spTree>
    <p:custDataLst>
      <p:tags r:id="rId1"/>
    </p:custData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Dynamic XHTML 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/>
              <a:t>A XHTML document whose tag attributes, tag contents, or element style  properties can be changed after the document has been and is still being displayed by a browser</a:t>
            </a:r>
          </a:p>
          <a:p>
            <a:r>
              <a:rPr lang="en-GB" sz="2600"/>
              <a:t>Such changes are made with an embedded script (JavaScript) that accesses the elements of the document as objects in the associated DOM structure </a:t>
            </a:r>
          </a:p>
          <a:p>
            <a:endParaRPr lang="en-GB" sz="260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/>
              <a:t>What it is?</a:t>
            </a:r>
          </a:p>
          <a:p>
            <a:pPr lvl="1"/>
            <a:r>
              <a:rPr lang="en-US" sz="2200" dirty="0"/>
              <a:t>It is </a:t>
            </a:r>
            <a:r>
              <a:rPr lang="en-US" sz="2200" b="1" dirty="0"/>
              <a:t>NOT</a:t>
            </a:r>
            <a:r>
              <a:rPr lang="en-US" sz="2200" dirty="0"/>
              <a:t> Java</a:t>
            </a:r>
          </a:p>
          <a:p>
            <a:pPr lvl="1"/>
            <a:r>
              <a:rPr lang="en-US" sz="2200" dirty="0"/>
              <a:t>It is </a:t>
            </a:r>
            <a:r>
              <a:rPr lang="en-US" sz="2200" b="1" dirty="0"/>
              <a:t>NOT</a:t>
            </a:r>
            <a:r>
              <a:rPr lang="en-US" sz="2200" dirty="0"/>
              <a:t> Server-side programming</a:t>
            </a:r>
          </a:p>
          <a:p>
            <a:pPr lvl="2"/>
            <a:r>
              <a:rPr lang="en-US" sz="2100" dirty="0"/>
              <a:t>Users can see code</a:t>
            </a:r>
          </a:p>
          <a:p>
            <a:pPr lvl="1"/>
            <a:r>
              <a:rPr lang="en-US" sz="2200" dirty="0"/>
              <a:t>It is a client-side programming tool</a:t>
            </a:r>
          </a:p>
          <a:p>
            <a:pPr lvl="1"/>
            <a:r>
              <a:rPr lang="en-US" sz="2200" dirty="0"/>
              <a:t>It is embedded within an HTML page</a:t>
            </a:r>
          </a:p>
          <a:p>
            <a:pPr lvl="1"/>
            <a:r>
              <a:rPr lang="en-US" sz="2200" dirty="0"/>
              <a:t>JavaScript </a:t>
            </a:r>
            <a:r>
              <a:rPr lang="en-US" sz="2200" b="1" dirty="0"/>
              <a:t>is</a:t>
            </a:r>
            <a:r>
              <a:rPr lang="en-US" sz="2200" dirty="0"/>
              <a:t> case-sensitive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000" dirty="0"/>
              <a:t>What it does?</a:t>
            </a:r>
          </a:p>
          <a:p>
            <a:pPr lvl="1"/>
            <a:r>
              <a:rPr lang="en-US" sz="2200" dirty="0"/>
              <a:t>Allows interactive computing </a:t>
            </a:r>
            <a:r>
              <a:rPr lang="en-US" sz="2200" b="1" dirty="0"/>
              <a:t>at the client level</a:t>
            </a:r>
          </a:p>
          <a:p>
            <a:pPr lvl="1"/>
            <a:r>
              <a:rPr lang="en-US" sz="2200" dirty="0"/>
              <a:t>Supported by IE, Netscape, </a:t>
            </a:r>
            <a:r>
              <a:rPr lang="en-US" sz="2200" dirty="0" smtClean="0"/>
              <a:t>Firefox, </a:t>
            </a:r>
            <a:r>
              <a:rPr lang="en-US" sz="2200" dirty="0"/>
              <a:t>etc.</a:t>
            </a:r>
          </a:p>
          <a:p>
            <a:pPr lvl="1"/>
            <a:r>
              <a:rPr lang="en-US" sz="2200" dirty="0"/>
              <a:t>Dynamically changes HTML</a:t>
            </a:r>
          </a:p>
          <a:p>
            <a:pPr lvl="1"/>
            <a:r>
              <a:rPr lang="en-US" sz="2200" dirty="0"/>
              <a:t>Reacts to events</a:t>
            </a:r>
          </a:p>
          <a:p>
            <a:pPr lvl="1"/>
            <a:r>
              <a:rPr lang="en-US" sz="2200" dirty="0"/>
              <a:t>Read and write HTML elements </a:t>
            </a:r>
          </a:p>
          <a:p>
            <a:pPr lvl="1"/>
            <a:r>
              <a:rPr lang="en-US" sz="2200" dirty="0"/>
              <a:t>Validates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Element Positioning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01813"/>
            <a:ext cx="7978775" cy="4370387"/>
          </a:xfrm>
        </p:spPr>
        <p:txBody>
          <a:bodyPr/>
          <a:lstStyle/>
          <a:p>
            <a:r>
              <a:rPr lang="en-GB" sz="2400" dirty="0"/>
              <a:t>The position of any element is dictated by the three style properties: </a:t>
            </a:r>
            <a:r>
              <a:rPr lang="en-GB" sz="2400" dirty="0">
                <a:latin typeface="Courier New" pitchFamily="49" charset="0"/>
              </a:rPr>
              <a:t>position</a:t>
            </a:r>
            <a:r>
              <a:rPr lang="en-GB" sz="2400" dirty="0"/>
              <a:t>,</a:t>
            </a:r>
            <a:r>
              <a:rPr lang="en-GB" sz="2400" dirty="0">
                <a:latin typeface="Courier New" pitchFamily="49" charset="0"/>
              </a:rPr>
              <a:t> left</a:t>
            </a:r>
            <a:r>
              <a:rPr lang="en-GB" sz="2400" dirty="0"/>
              <a:t>, and </a:t>
            </a:r>
            <a:r>
              <a:rPr lang="en-GB" sz="2400" dirty="0">
                <a:latin typeface="Courier New" pitchFamily="49" charset="0"/>
              </a:rPr>
              <a:t>top</a:t>
            </a:r>
          </a:p>
          <a:p>
            <a:pPr lvl="1"/>
            <a:r>
              <a:rPr lang="en-GB" sz="2000" dirty="0"/>
              <a:t>The three possible values of position are </a:t>
            </a:r>
            <a:r>
              <a:rPr lang="en-GB" sz="2000" dirty="0">
                <a:latin typeface="Courier New" pitchFamily="49" charset="0"/>
              </a:rPr>
              <a:t>absolute</a:t>
            </a:r>
            <a:r>
              <a:rPr lang="en-GB" sz="2000" dirty="0"/>
              <a:t>, </a:t>
            </a:r>
            <a:r>
              <a:rPr lang="en-GB" sz="2000" dirty="0">
                <a:latin typeface="Courier New" pitchFamily="49" charset="0"/>
              </a:rPr>
              <a:t>relative</a:t>
            </a:r>
            <a:r>
              <a:rPr lang="en-GB" sz="2000" dirty="0"/>
              <a:t>, and </a:t>
            </a:r>
            <a:r>
              <a:rPr lang="en-GB" sz="2000" dirty="0">
                <a:latin typeface="Courier New" pitchFamily="49" charset="0"/>
              </a:rPr>
              <a:t>static</a:t>
            </a:r>
            <a:r>
              <a:rPr lang="en-GB" sz="2400" dirty="0"/>
              <a:t> </a:t>
            </a:r>
          </a:p>
          <a:p>
            <a:pPr lvl="1">
              <a:buFontTx/>
              <a:buNone/>
            </a:pPr>
            <a:r>
              <a:rPr lang="en-GB" sz="2200" dirty="0">
                <a:latin typeface="Courier New" pitchFamily="49" charset="0"/>
              </a:rPr>
              <a:t>&lt;p style = "position: absolute; left: 50px; </a:t>
            </a:r>
          </a:p>
          <a:p>
            <a:pPr lvl="1">
              <a:buFontTx/>
              <a:buNone/>
            </a:pPr>
            <a:r>
              <a:rPr lang="en-GB" sz="2200" dirty="0">
                <a:latin typeface="Courier New" pitchFamily="49" charset="0"/>
              </a:rPr>
              <a:t>               top: 100px;"&gt;</a:t>
            </a:r>
          </a:p>
          <a:p>
            <a:r>
              <a:rPr lang="en-GB" sz="2400" dirty="0"/>
              <a:t>If </a:t>
            </a:r>
            <a:r>
              <a:rPr lang="en-GB" sz="2400" dirty="0">
                <a:latin typeface="Courier New" pitchFamily="49" charset="0"/>
              </a:rPr>
              <a:t>position</a:t>
            </a:r>
            <a:r>
              <a:rPr lang="en-GB" sz="2400" dirty="0"/>
              <a:t> is set to either </a:t>
            </a:r>
            <a:r>
              <a:rPr lang="en-GB" sz="2400" dirty="0">
                <a:latin typeface="Courier New" pitchFamily="49" charset="0"/>
              </a:rPr>
              <a:t>absolute</a:t>
            </a:r>
            <a:r>
              <a:rPr lang="en-GB" sz="2400" dirty="0"/>
              <a:t> or </a:t>
            </a:r>
            <a:r>
              <a:rPr lang="en-GB" sz="2400" dirty="0">
                <a:latin typeface="Courier New" pitchFamily="49" charset="0"/>
              </a:rPr>
              <a:t>relative</a:t>
            </a:r>
            <a:r>
              <a:rPr lang="en-GB" sz="2400" dirty="0"/>
              <a:t>, the element can be moved after it is displayed</a:t>
            </a:r>
          </a:p>
          <a:p>
            <a:pPr lvl="1"/>
            <a:r>
              <a:rPr lang="en-GB" sz="2000" dirty="0"/>
              <a:t>Just change the </a:t>
            </a:r>
            <a:r>
              <a:rPr lang="en-GB" sz="2000" dirty="0">
                <a:latin typeface="Courier New" pitchFamily="49" charset="0"/>
              </a:rPr>
              <a:t>top</a:t>
            </a:r>
            <a:r>
              <a:rPr lang="en-GB" sz="2000" dirty="0"/>
              <a:t> and </a:t>
            </a:r>
            <a:r>
              <a:rPr lang="en-GB" sz="2000" dirty="0">
                <a:latin typeface="Courier New" pitchFamily="49" charset="0"/>
              </a:rPr>
              <a:t>left</a:t>
            </a:r>
            <a:r>
              <a:rPr lang="en-GB" sz="2000" dirty="0"/>
              <a:t> property values with a script</a:t>
            </a:r>
          </a:p>
          <a:p>
            <a:pPr lvl="1">
              <a:buFontTx/>
              <a:buNone/>
            </a:pPr>
            <a:r>
              <a:rPr lang="en-GB" sz="2000" dirty="0">
                <a:hlinkClick r:id="rId3"/>
              </a:rPr>
              <a:t>http://www.cs.nott.ac.uk/~bnk/WPS/mover.html</a:t>
            </a:r>
            <a:endParaRPr lang="en-GB" sz="2000" dirty="0"/>
          </a:p>
          <a:p>
            <a:pPr>
              <a:buFont typeface="Wingdings" pitchFamily="2" charset="2"/>
              <a:buNone/>
            </a:pPr>
            <a:endParaRPr lang="en-GB" sz="2000" dirty="0"/>
          </a:p>
        </p:txBody>
      </p:sp>
    </p:spTree>
    <p:custDataLst>
      <p:tags r:id="rId1"/>
    </p:custData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Changing Colours and Fonts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Colour example: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>
                <a:hlinkClick r:id="rId3"/>
              </a:rPr>
              <a:t>http://www.cs.nott.ac.uk/~bnk/WPS/dynColors.html</a:t>
            </a:r>
            <a:endParaRPr lang="en-GB" sz="2400" dirty="0"/>
          </a:p>
          <a:p>
            <a:pPr lvl="1">
              <a:lnSpc>
                <a:spcPct val="90000"/>
              </a:lnSpc>
            </a:pPr>
            <a:r>
              <a:rPr lang="en-GB" sz="2200" dirty="0"/>
              <a:t>The actual parameter </a:t>
            </a:r>
            <a:r>
              <a:rPr lang="en-GB" sz="2200" dirty="0" err="1">
                <a:latin typeface="Courier New" pitchFamily="49" charset="0"/>
              </a:rPr>
              <a:t>this.value</a:t>
            </a:r>
            <a:r>
              <a:rPr lang="en-GB" sz="2200" dirty="0"/>
              <a:t> works because at the time of the call, </a:t>
            </a:r>
            <a:r>
              <a:rPr lang="en-GB" sz="2200" dirty="0">
                <a:latin typeface="Courier New" pitchFamily="49" charset="0"/>
              </a:rPr>
              <a:t>this</a:t>
            </a:r>
            <a:r>
              <a:rPr lang="en-GB" sz="2200" dirty="0"/>
              <a:t> is a reference to the text box (the element in which the call is made)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So, </a:t>
            </a:r>
            <a:r>
              <a:rPr lang="en-GB" sz="2000" dirty="0" err="1">
                <a:latin typeface="Courier New" pitchFamily="49" charset="0"/>
              </a:rPr>
              <a:t>this.value</a:t>
            </a:r>
            <a:r>
              <a:rPr lang="en-GB" sz="2000" dirty="0"/>
              <a:t> is the name of the new colour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Changing fonts example</a:t>
            </a:r>
            <a:r>
              <a:rPr lang="en-GB" sz="24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>
                <a:hlinkClick r:id="rId4"/>
              </a:rPr>
              <a:t>http://www.cs.nott.ac.uk/~bnk/WPS/dynLink.html</a:t>
            </a:r>
            <a:endParaRPr lang="en-GB" sz="2400" dirty="0"/>
          </a:p>
          <a:p>
            <a:pPr lvl="1">
              <a:lnSpc>
                <a:spcPct val="90000"/>
              </a:lnSpc>
            </a:pPr>
            <a:r>
              <a:rPr lang="en-GB" sz="2200" dirty="0"/>
              <a:t>We can change the font properties of a link by using the </a:t>
            </a:r>
            <a:r>
              <a:rPr lang="en-GB" sz="2200" dirty="0" err="1">
                <a:latin typeface="Courier New" pitchFamily="49" charset="0"/>
              </a:rPr>
              <a:t>mouseover</a:t>
            </a:r>
            <a:r>
              <a:rPr lang="en-GB" sz="2200" dirty="0"/>
              <a:t> and </a:t>
            </a:r>
            <a:r>
              <a:rPr lang="en-GB" sz="2200" dirty="0" err="1">
                <a:latin typeface="Courier New" pitchFamily="49" charset="0"/>
              </a:rPr>
              <a:t>mouseout</a:t>
            </a:r>
            <a:r>
              <a:rPr lang="en-GB" sz="2200" dirty="0"/>
              <a:t> events to trigger a script that makes the changes</a:t>
            </a:r>
          </a:p>
          <a:p>
            <a:pPr lvl="1">
              <a:lnSpc>
                <a:spcPct val="90000"/>
              </a:lnSpc>
            </a:pPr>
            <a:endParaRPr lang="en-GB" sz="2200" dirty="0"/>
          </a:p>
        </p:txBody>
      </p:sp>
    </p:spTree>
    <p:custDataLst>
      <p:tags r:id="rId1"/>
    </p:custData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Dynamic Content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content of an XHTML element is addressed with the </a:t>
            </a:r>
            <a:r>
              <a:rPr lang="en-GB" dirty="0">
                <a:latin typeface="Courier New" pitchFamily="49" charset="0"/>
              </a:rPr>
              <a:t>value</a:t>
            </a:r>
            <a:r>
              <a:rPr lang="en-GB" dirty="0"/>
              <a:t> property of its associated JavaScript object</a:t>
            </a:r>
          </a:p>
          <a:p>
            <a:pPr>
              <a:buFont typeface="Wingdings" pitchFamily="2" charset="2"/>
              <a:buNone/>
            </a:pPr>
            <a:r>
              <a:rPr lang="en-GB" sz="2400" dirty="0"/>
              <a:t>    </a:t>
            </a:r>
            <a:r>
              <a:rPr lang="en-GB" sz="2400" dirty="0">
                <a:hlinkClick r:id="rId3"/>
              </a:rPr>
              <a:t>http://www.cs.nott.ac.uk/~bnk/WPS/dynValue.html</a:t>
            </a:r>
            <a:endParaRPr lang="en-GB" dirty="0"/>
          </a:p>
          <a:p>
            <a:endParaRPr lang="en-GB" dirty="0"/>
          </a:p>
        </p:txBody>
      </p:sp>
    </p:spTree>
    <p:custDataLst>
      <p:tags r:id="rId1"/>
    </p:custData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Reacting to a Mouse Click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A mouse click can be used to trigger an action, no matter where the mouse cursor is in the display</a:t>
            </a:r>
          </a:p>
          <a:p>
            <a:pPr>
              <a:buFont typeface="Wingdings" pitchFamily="2" charset="2"/>
              <a:buNone/>
            </a:pPr>
            <a:r>
              <a:rPr lang="en-GB" sz="2400" dirty="0"/>
              <a:t>   </a:t>
            </a:r>
            <a:r>
              <a:rPr lang="en-GB" sz="2400" dirty="0">
                <a:hlinkClick r:id="rId3"/>
              </a:rPr>
              <a:t>http://www.cs.nott.ac.uk/~bnk/WPS/anywhere.html</a:t>
            </a:r>
            <a:endParaRPr lang="en-GB" dirty="0"/>
          </a:p>
          <a:p>
            <a:pPr lvl="1"/>
            <a:r>
              <a:rPr lang="en-GB" sz="2400" dirty="0"/>
              <a:t>Uses event handlers for </a:t>
            </a:r>
            <a:r>
              <a:rPr lang="en-GB" sz="2400" dirty="0" err="1">
                <a:latin typeface="Courier New" pitchFamily="49" charset="0"/>
              </a:rPr>
              <a:t>onmousedown</a:t>
            </a:r>
            <a:r>
              <a:rPr lang="en-GB" sz="2400" dirty="0"/>
              <a:t> and </a:t>
            </a:r>
            <a:r>
              <a:rPr lang="en-GB" sz="2400" dirty="0" err="1">
                <a:latin typeface="Courier New" pitchFamily="49" charset="0"/>
              </a:rPr>
              <a:t>onmouseup</a:t>
            </a:r>
            <a:r>
              <a:rPr lang="en-GB" sz="2400" dirty="0">
                <a:latin typeface="Courier New" pitchFamily="49" charset="0"/>
              </a:rPr>
              <a:t> </a:t>
            </a:r>
            <a:r>
              <a:rPr lang="en-GB" sz="2400" dirty="0"/>
              <a:t>to change the visibility attribute of the message</a:t>
            </a:r>
            <a:endParaRPr lang="en-GB" sz="2200" dirty="0"/>
          </a:p>
        </p:txBody>
      </p:sp>
    </p:spTree>
    <p:custDataLst>
      <p:tags r:id="rId1"/>
    </p:custData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3325" y="1849438"/>
            <a:ext cx="7369175" cy="45799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/>
              <a:t>The Document Object Model (DOM)</a:t>
            </a:r>
          </a:p>
          <a:p>
            <a:pPr>
              <a:lnSpc>
                <a:spcPct val="80000"/>
              </a:lnSpc>
            </a:pPr>
            <a:r>
              <a:rPr lang="en-GB" sz="2600"/>
              <a:t>Element Access in JavaScript</a:t>
            </a:r>
          </a:p>
          <a:p>
            <a:pPr>
              <a:lnSpc>
                <a:spcPct val="80000"/>
              </a:lnSpc>
            </a:pPr>
            <a:r>
              <a:rPr lang="en-GB" sz="2600"/>
              <a:t>Events and Event Handling 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Handling events from Body Elements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Handling events from Button Elements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Handling events from Text Box and Password Elements</a:t>
            </a:r>
          </a:p>
          <a:p>
            <a:pPr>
              <a:lnSpc>
                <a:spcPct val="80000"/>
              </a:lnSpc>
            </a:pPr>
            <a:r>
              <a:rPr lang="en-GB" sz="2600"/>
              <a:t>Dynamic XHTML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Element positioning and moving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Changing Colours and Fonts 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Dynamic Content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Reacting to a Mouse Click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1006</TotalTime>
  <Words>4436</Words>
  <Application>Microsoft Office PowerPoint</Application>
  <PresentationFormat>On-screen Show (4:3)</PresentationFormat>
  <Paragraphs>849</Paragraphs>
  <Slides>94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96" baseType="lpstr">
      <vt:lpstr>Flow</vt:lpstr>
      <vt:lpstr>Document</vt:lpstr>
      <vt:lpstr>JavaScript: Introduction to Scripting</vt:lpstr>
      <vt:lpstr>Overview</vt:lpstr>
      <vt:lpstr>JavaScript</vt:lpstr>
      <vt:lpstr>Java and JavaScript </vt:lpstr>
      <vt:lpstr>Behavioral Layer</vt:lpstr>
      <vt:lpstr>Client-side Languages</vt:lpstr>
      <vt:lpstr>Client-side</vt:lpstr>
      <vt:lpstr>Server-side Languages</vt:lpstr>
      <vt:lpstr>JavaScript</vt:lpstr>
      <vt:lpstr>The First JavaScript Program</vt:lpstr>
      <vt:lpstr>Where can you put JavaScript?</vt:lpstr>
      <vt:lpstr>Slide 12</vt:lpstr>
      <vt:lpstr>Some common escape sequences</vt:lpstr>
      <vt:lpstr>alert</vt:lpstr>
      <vt:lpstr>confirm</vt:lpstr>
      <vt:lpstr>JavaScript Variables </vt:lpstr>
      <vt:lpstr>Example: Dynamic Welcome Page </vt:lpstr>
      <vt:lpstr>Slide 18</vt:lpstr>
      <vt:lpstr>JavaScript Comments</vt:lpstr>
      <vt:lpstr>JavaScript Comments</vt:lpstr>
      <vt:lpstr>JavaScript Operators</vt:lpstr>
      <vt:lpstr>JavaScript Operators – 2</vt:lpstr>
      <vt:lpstr>The + Operator Used on Strings</vt:lpstr>
      <vt:lpstr> Exercise:</vt:lpstr>
      <vt:lpstr>Slide 25</vt:lpstr>
      <vt:lpstr>Error</vt:lpstr>
      <vt:lpstr>Javascript Data Types</vt:lpstr>
      <vt:lpstr>Display Floating Point Number</vt:lpstr>
      <vt:lpstr>Memory Concepts </vt:lpstr>
      <vt:lpstr>Slide 30</vt:lpstr>
      <vt:lpstr>Slide 31</vt:lpstr>
      <vt:lpstr>Slide 32</vt:lpstr>
      <vt:lpstr>Decision Making: Equality and Relational Operators </vt:lpstr>
      <vt:lpstr>JavaScript Operators - 3</vt:lpstr>
      <vt:lpstr>JavaScript Operators - 4</vt:lpstr>
      <vt:lpstr>Conditional Statements</vt:lpstr>
      <vt:lpstr>Conditional Statements - 2</vt:lpstr>
      <vt:lpstr>Conditional Statements Examples</vt:lpstr>
      <vt:lpstr>Conditional Statements Examples - 2</vt:lpstr>
      <vt:lpstr>Conditional Statements Examples - 3</vt:lpstr>
      <vt:lpstr>JavaScript Source File</vt:lpstr>
      <vt:lpstr>JavaScript Source File</vt:lpstr>
      <vt:lpstr>JavaScript Source File</vt:lpstr>
      <vt:lpstr>Functions: why should we?</vt:lpstr>
      <vt:lpstr>Functions in JavaScript</vt:lpstr>
      <vt:lpstr>Functions in JavaScript</vt:lpstr>
      <vt:lpstr>HTML Forms</vt:lpstr>
      <vt:lpstr>Creating an interactive page</vt:lpstr>
      <vt:lpstr>Let us create a simple button</vt:lpstr>
      <vt:lpstr>Add event programming - body</vt:lpstr>
      <vt:lpstr>Add event programming - head</vt:lpstr>
      <vt:lpstr>Declaring functions in head</vt:lpstr>
      <vt:lpstr>Exercise:</vt:lpstr>
      <vt:lpstr>Object Oriented Programming (OOP)</vt:lpstr>
      <vt:lpstr>Encapsulation</vt:lpstr>
      <vt:lpstr>Is JavaScript “Object-Oriented?”</vt:lpstr>
      <vt:lpstr>Key Objects in JavaScript</vt:lpstr>
      <vt:lpstr>String Object </vt:lpstr>
      <vt:lpstr>Creating Strings</vt:lpstr>
      <vt:lpstr>String Methods &amp; Attributes</vt:lpstr>
      <vt:lpstr>Attributes</vt:lpstr>
      <vt:lpstr>String Methods</vt:lpstr>
      <vt:lpstr>Methods of the String Object </vt:lpstr>
      <vt:lpstr>Exercise: JavaScript String Object</vt:lpstr>
      <vt:lpstr>DOM: Overview</vt:lpstr>
      <vt:lpstr>Document Object Model (DOM)</vt:lpstr>
      <vt:lpstr>Element Hierarchy of an Empty HTML Document</vt:lpstr>
      <vt:lpstr>The DOM in a Browser Window</vt:lpstr>
      <vt:lpstr>The DOM in a Browser Window</vt:lpstr>
      <vt:lpstr>The DOM in a Browser Window</vt:lpstr>
      <vt:lpstr>The DOM in a Browser Window</vt:lpstr>
      <vt:lpstr>The Document Object Model</vt:lpstr>
      <vt:lpstr>The Document Object Model</vt:lpstr>
      <vt:lpstr>DOM Structure </vt:lpstr>
      <vt:lpstr>Element Access in JavaScript</vt:lpstr>
      <vt:lpstr>Element Access in JavaScript</vt:lpstr>
      <vt:lpstr>Element Access in JavaScript</vt:lpstr>
      <vt:lpstr>Element Access in JavaScript</vt:lpstr>
      <vt:lpstr>Events and Event Handling</vt:lpstr>
      <vt:lpstr>Events and their Tag Attributes</vt:lpstr>
      <vt:lpstr>Events, Attributes and Tags</vt:lpstr>
      <vt:lpstr>Slide 82</vt:lpstr>
      <vt:lpstr>Registration of Event Handler </vt:lpstr>
      <vt:lpstr>Handling Events from Body Elements</vt:lpstr>
      <vt:lpstr>Slide 85</vt:lpstr>
      <vt:lpstr>Handling Events from Button Elements</vt:lpstr>
      <vt:lpstr>Handling Events from Textbox and Password Elements</vt:lpstr>
      <vt:lpstr>Handling Events from Textbox and Password Elements</vt:lpstr>
      <vt:lpstr>Dynamic XHTML </vt:lpstr>
      <vt:lpstr>Element Positioning</vt:lpstr>
      <vt:lpstr>Changing Colours and Fonts</vt:lpstr>
      <vt:lpstr>Dynamic Content</vt:lpstr>
      <vt:lpstr>Reacting to a Mouse Click</vt:lpstr>
      <vt:lpstr>Summary</vt:lpstr>
    </vt:vector>
  </TitlesOfParts>
  <Company>Franklin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JavaScript: Introduction to Scripting</dc:title>
  <dc:creator>Franklin University</dc:creator>
  <cp:lastModifiedBy>default</cp:lastModifiedBy>
  <cp:revision>157</cp:revision>
  <dcterms:created xsi:type="dcterms:W3CDTF">2009-05-19T17:42:14Z</dcterms:created>
  <dcterms:modified xsi:type="dcterms:W3CDTF">2009-05-22T01:35:38Z</dcterms:modified>
</cp:coreProperties>
</file>