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3"/>
  </p:notesMasterIdLst>
  <p:sldIdLst>
    <p:sldId id="258" r:id="rId2"/>
    <p:sldId id="322" r:id="rId3"/>
    <p:sldId id="358" r:id="rId4"/>
    <p:sldId id="323" r:id="rId5"/>
    <p:sldId id="324" r:id="rId6"/>
    <p:sldId id="393" r:id="rId7"/>
    <p:sldId id="394" r:id="rId8"/>
    <p:sldId id="395" r:id="rId9"/>
    <p:sldId id="396" r:id="rId10"/>
    <p:sldId id="397" r:id="rId11"/>
    <p:sldId id="398" r:id="rId12"/>
    <p:sldId id="399" r:id="rId13"/>
    <p:sldId id="400" r:id="rId14"/>
    <p:sldId id="379" r:id="rId15"/>
    <p:sldId id="380" r:id="rId16"/>
    <p:sldId id="381" r:id="rId17"/>
    <p:sldId id="382" r:id="rId18"/>
    <p:sldId id="383" r:id="rId19"/>
    <p:sldId id="384" r:id="rId20"/>
    <p:sldId id="385" r:id="rId21"/>
    <p:sldId id="386" r:id="rId22"/>
    <p:sldId id="387" r:id="rId23"/>
    <p:sldId id="325" r:id="rId24"/>
    <p:sldId id="326" r:id="rId25"/>
    <p:sldId id="327" r:id="rId26"/>
    <p:sldId id="328" r:id="rId27"/>
    <p:sldId id="329" r:id="rId28"/>
    <p:sldId id="330" r:id="rId29"/>
    <p:sldId id="331" r:id="rId30"/>
    <p:sldId id="332" r:id="rId31"/>
    <p:sldId id="390" r:id="rId32"/>
    <p:sldId id="401" r:id="rId33"/>
    <p:sldId id="391" r:id="rId34"/>
    <p:sldId id="339" r:id="rId35"/>
    <p:sldId id="340" r:id="rId36"/>
    <p:sldId id="341" r:id="rId37"/>
    <p:sldId id="362" r:id="rId38"/>
    <p:sldId id="363" r:id="rId39"/>
    <p:sldId id="364" r:id="rId40"/>
    <p:sldId id="365" r:id="rId41"/>
    <p:sldId id="366" r:id="rId42"/>
    <p:sldId id="367" r:id="rId43"/>
    <p:sldId id="368" r:id="rId44"/>
    <p:sldId id="369" r:id="rId45"/>
    <p:sldId id="343" r:id="rId46"/>
    <p:sldId id="344" r:id="rId47"/>
    <p:sldId id="351" r:id="rId48"/>
    <p:sldId id="360" r:id="rId49"/>
    <p:sldId id="370" r:id="rId50"/>
    <p:sldId id="371" r:id="rId51"/>
    <p:sldId id="372" r:id="rId52"/>
    <p:sldId id="373" r:id="rId53"/>
    <p:sldId id="352" r:id="rId54"/>
    <p:sldId id="374" r:id="rId55"/>
    <p:sldId id="353" r:id="rId56"/>
    <p:sldId id="375" r:id="rId57"/>
    <p:sldId id="376" r:id="rId58"/>
    <p:sldId id="378" r:id="rId59"/>
    <p:sldId id="377" r:id="rId60"/>
    <p:sldId id="354" r:id="rId61"/>
    <p:sldId id="355" r:id="rId62"/>
    <p:sldId id="356" r:id="rId63"/>
    <p:sldId id="388" r:id="rId64"/>
    <p:sldId id="389" r:id="rId65"/>
    <p:sldId id="392" r:id="rId66"/>
    <p:sldId id="402" r:id="rId67"/>
    <p:sldId id="403" r:id="rId68"/>
    <p:sldId id="404" r:id="rId69"/>
    <p:sldId id="405" r:id="rId70"/>
    <p:sldId id="406" r:id="rId71"/>
    <p:sldId id="407" r:id="rId72"/>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66FF33"/>
    <a:srgbClr val="D20808"/>
    <a:srgbClr val="FCF97F"/>
    <a:srgbClr val="FFFF66"/>
    <a:srgbClr val="000000"/>
  </p:clrMru>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539" autoAdjust="0"/>
    <p:restoredTop sz="87363" autoAdjust="0"/>
  </p:normalViewPr>
  <p:slideViewPr>
    <p:cSldViewPr>
      <p:cViewPr>
        <p:scale>
          <a:sx n="80" d="100"/>
          <a:sy n="80" d="100"/>
        </p:scale>
        <p:origin x="-756"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BF168C-F29E-466B-8CFF-4169D6C27F78}" type="datetimeFigureOut">
              <a:rPr lang="en-US" smtClean="0"/>
              <a:pPr/>
              <a:t>6/4/2009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52B8C6-E32F-4EAC-82F6-03F46D67F8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tiny piece of code will register the user's session with the server, allow you to start saving user information and assign a UID (unique identification number) for that user's session.</a:t>
            </a:r>
            <a:endParaRPr lang="en-US" dirty="0"/>
          </a:p>
        </p:txBody>
      </p:sp>
      <p:sp>
        <p:nvSpPr>
          <p:cNvPr id="4" name="Slide Number Placeholder 3"/>
          <p:cNvSpPr>
            <a:spLocks noGrp="1"/>
          </p:cNvSpPr>
          <p:nvPr>
            <p:ph type="sldNum" sz="quarter" idx="10"/>
          </p:nvPr>
        </p:nvSpPr>
        <p:spPr/>
        <p:txBody>
          <a:bodyPr/>
          <a:lstStyle/>
          <a:p>
            <a:fld id="{5C52B8C6-E32F-4EAC-82F6-03F46D67F849}" type="slidenum">
              <a:rPr lang="en-US" smtClean="0"/>
              <a:pPr/>
              <a:t>55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52B8C6-E32F-4EAC-82F6-03F46D67F849}" type="slidenum">
              <a:rPr lang="en-US" smtClean="0"/>
              <a:pPr/>
              <a:t>62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227E646-3003-4E4C-B3A2-BE29E72409F0}"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D8BE7A-7A81-400E-A0D1-0891CE3A5E4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D4E20A4-0BB7-4A94-98C3-B48FE2199B7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846117-1468-4D91-A135-51C3A22BE28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AEA2260-DA45-450C-9EE4-46C9C1E2396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49D5E6-D63B-494F-879C-6B55E0C2CDF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9D6913D-601B-427A-9817-04FD3AB6DBEC}"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5C516EE-FE8C-46FB-A028-FF5E87ADDB0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39E3A45-59A4-47E8-88C4-6E955155804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D8C9B08-E786-44E5-B54D-0EDCD3F1AD4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F54B2B2F-8E7D-46F4-A0A8-F02E0C09DBCC}"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91E15D1-A876-4BFE-8998-A8EE8D964D6D}"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p:txBody>
          <a:bodyPr/>
          <a:lstStyle/>
          <a:p>
            <a:pPr>
              <a:defRPr/>
            </a:pPr>
            <a:r>
              <a:rPr lang="en-US" sz="4400" dirty="0" smtClean="0"/>
              <a:t>PHP: Hyper-text Preprocessor</a:t>
            </a:r>
          </a:p>
        </p:txBody>
      </p:sp>
      <p:sp>
        <p:nvSpPr>
          <p:cNvPr id="5" name="Subtitle 2"/>
          <p:cNvSpPr txBox="1">
            <a:spLocks/>
          </p:cNvSpPr>
          <p:nvPr/>
        </p:nvSpPr>
        <p:spPr>
          <a:xfrm>
            <a:off x="533400" y="4038600"/>
            <a:ext cx="7854696" cy="942536"/>
          </a:xfrm>
          <a:prstGeom prst="rect">
            <a:avLst/>
          </a:prstGeom>
        </p:spPr>
        <p:txBody>
          <a:bodyPr vert="horz" lIns="0" rIns="18288">
            <a:normAutofit lnSpcReduction="10000"/>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COMP 205  - Week 6</a:t>
            </a:r>
          </a:p>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Dr. </a:t>
            </a:r>
            <a:r>
              <a:rPr kumimoji="0" lang="en-US" sz="2600" b="0" i="0" u="none" strike="noStrike" kern="1200" cap="none" spc="0" normalizeH="0" baseline="0" noProof="0" dirty="0" err="1" smtClean="0">
                <a:ln>
                  <a:noFill/>
                </a:ln>
                <a:solidFill>
                  <a:schemeClr val="tx1"/>
                </a:solidFill>
                <a:effectLst/>
                <a:uLnTx/>
                <a:uFillTx/>
                <a:latin typeface="+mn-lt"/>
                <a:ea typeface="+mn-ea"/>
                <a:cs typeface="+mn-cs"/>
              </a:rPr>
              <a:t>Chunbo</a:t>
            </a:r>
            <a:r>
              <a:rPr kumimoji="0" lang="en-US" sz="2600" b="0" i="0" u="none" strike="noStrike" kern="1200" cap="none" spc="0" normalizeH="0" baseline="0" noProof="0" dirty="0" smtClean="0">
                <a:ln>
                  <a:noFill/>
                </a:ln>
                <a:solidFill>
                  <a:schemeClr val="tx1"/>
                </a:solidFill>
                <a:effectLst/>
                <a:uLnTx/>
                <a:uFillTx/>
                <a:latin typeface="+mn-lt"/>
                <a:ea typeface="+mn-ea"/>
                <a:cs typeface="+mn-cs"/>
              </a:rPr>
              <a:t> Chu</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Formal parameters and local variables</a:t>
            </a:r>
            <a:endParaRPr lang="en-US" dirty="0"/>
          </a:p>
        </p:txBody>
      </p:sp>
      <p:sp>
        <p:nvSpPr>
          <p:cNvPr id="3" name="Content Placeholder 2"/>
          <p:cNvSpPr>
            <a:spLocks noGrp="1"/>
          </p:cNvSpPr>
          <p:nvPr>
            <p:ph idx="1"/>
          </p:nvPr>
        </p:nvSpPr>
        <p:spPr/>
        <p:txBody>
          <a:bodyPr/>
          <a:lstStyle/>
          <a:p>
            <a:r>
              <a:rPr lang="en-US" dirty="0" smtClean="0"/>
              <a:t>A function's </a:t>
            </a:r>
            <a:r>
              <a:rPr lang="en-US" i="1" dirty="0" smtClean="0"/>
              <a:t>formal parameters</a:t>
            </a:r>
            <a:r>
              <a:rPr lang="en-US" dirty="0" smtClean="0"/>
              <a:t> </a:t>
            </a:r>
          </a:p>
          <a:p>
            <a:pPr lvl="1"/>
            <a:r>
              <a:rPr lang="en-US" dirty="0" smtClean="0"/>
              <a:t>as we know, these are created when the function is invoked</a:t>
            </a:r>
          </a:p>
          <a:p>
            <a:pPr lvl="1"/>
            <a:r>
              <a:rPr lang="en-US" dirty="0" smtClean="0"/>
              <a:t>scope: the function's body</a:t>
            </a:r>
          </a:p>
          <a:p>
            <a:r>
              <a:rPr lang="en-US" dirty="0" smtClean="0"/>
              <a:t>A function's </a:t>
            </a:r>
            <a:r>
              <a:rPr lang="en-US" i="1" dirty="0" smtClean="0"/>
              <a:t>local variables</a:t>
            </a:r>
            <a:endParaRPr lang="en-US" dirty="0" smtClean="0"/>
          </a:p>
          <a:p>
            <a:pPr lvl="1"/>
            <a:r>
              <a:rPr lang="en-US" dirty="0" smtClean="0"/>
              <a:t>variables which are created inside a function</a:t>
            </a:r>
          </a:p>
          <a:p>
            <a:pPr lvl="1"/>
            <a:r>
              <a:rPr lang="en-US" dirty="0" smtClean="0"/>
              <a:t>scope: from the statement in which they are created to the end of the function's body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 variables and </a:t>
            </a:r>
            <a:r>
              <a:rPr lang="en-US" dirty="0" err="1" smtClean="0"/>
              <a:t>superglobal</a:t>
            </a:r>
            <a:r>
              <a:rPr lang="en-US" dirty="0" smtClean="0"/>
              <a:t> variables</a:t>
            </a:r>
            <a:endParaRPr lang="en-US" dirty="0"/>
          </a:p>
        </p:txBody>
      </p:sp>
      <p:sp>
        <p:nvSpPr>
          <p:cNvPr id="3" name="Content Placeholder 2"/>
          <p:cNvSpPr>
            <a:spLocks noGrp="1"/>
          </p:cNvSpPr>
          <p:nvPr>
            <p:ph idx="1"/>
          </p:nvPr>
        </p:nvSpPr>
        <p:spPr/>
        <p:txBody>
          <a:bodyPr/>
          <a:lstStyle/>
          <a:p>
            <a:r>
              <a:rPr lang="en-US" dirty="0" smtClean="0"/>
              <a:t>A script's </a:t>
            </a:r>
            <a:r>
              <a:rPr lang="en-US" i="1" dirty="0" smtClean="0"/>
              <a:t>global variables</a:t>
            </a:r>
            <a:r>
              <a:rPr lang="en-US" dirty="0" smtClean="0"/>
              <a:t> </a:t>
            </a:r>
          </a:p>
          <a:p>
            <a:pPr lvl="1"/>
            <a:r>
              <a:rPr lang="en-US" dirty="0" smtClean="0"/>
              <a:t>variables which are created outside a function</a:t>
            </a:r>
          </a:p>
          <a:p>
            <a:pPr lvl="1"/>
            <a:r>
              <a:rPr lang="en-US" dirty="0" smtClean="0"/>
              <a:t>scope: from the statement in which they are created to the end of the script </a:t>
            </a:r>
            <a:r>
              <a:rPr lang="en-US" i="1" dirty="0" smtClean="0"/>
              <a:t>but not inside functions</a:t>
            </a:r>
            <a:r>
              <a:rPr lang="en-US" dirty="0" smtClean="0"/>
              <a:t> </a:t>
            </a:r>
          </a:p>
          <a:p>
            <a:r>
              <a:rPr lang="en-US" dirty="0" smtClean="0"/>
              <a:t>PHP's </a:t>
            </a:r>
            <a:r>
              <a:rPr lang="en-US" i="1" dirty="0" err="1" smtClean="0"/>
              <a:t>superglobal</a:t>
            </a:r>
            <a:r>
              <a:rPr lang="en-US" i="1" dirty="0" smtClean="0"/>
              <a:t> variables</a:t>
            </a:r>
            <a:r>
              <a:rPr lang="en-US" dirty="0" smtClean="0"/>
              <a:t>, e.g. $_GET, $_POST </a:t>
            </a:r>
          </a:p>
          <a:p>
            <a:pPr lvl="1"/>
            <a:r>
              <a:rPr lang="en-US" dirty="0" smtClean="0"/>
              <a:t>as we have seen, these are special PHP variables which you don't create</a:t>
            </a:r>
          </a:p>
          <a:p>
            <a:pPr lvl="1"/>
            <a:r>
              <a:rPr lang="en-US" dirty="0" smtClean="0"/>
              <a:t>scope: the whole script, both inside and outside functions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output?</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Courier New" pitchFamily="49" charset="0"/>
              </a:rPr>
              <a:t>$x = 10;</a:t>
            </a:r>
          </a:p>
          <a:p>
            <a:pPr>
              <a:buNone/>
            </a:pPr>
            <a:r>
              <a:rPr lang="en-US" sz="2400" dirty="0" smtClean="0">
                <a:latin typeface="Courier New" pitchFamily="49" charset="0"/>
              </a:rPr>
              <a:t>function func1() </a:t>
            </a:r>
          </a:p>
          <a:p>
            <a:pPr>
              <a:buNone/>
            </a:pPr>
            <a:r>
              <a:rPr lang="en-US" sz="2400" dirty="0" smtClean="0">
                <a:latin typeface="Courier New" pitchFamily="49" charset="0"/>
              </a:rPr>
              <a:t>{ </a:t>
            </a:r>
          </a:p>
          <a:p>
            <a:pPr>
              <a:buNone/>
            </a:pPr>
            <a:r>
              <a:rPr lang="en-US" sz="2400" dirty="0" smtClean="0">
                <a:latin typeface="Courier New" pitchFamily="49" charset="0"/>
              </a:rPr>
              <a:t>echo $x; </a:t>
            </a:r>
          </a:p>
          <a:p>
            <a:pPr>
              <a:buNone/>
            </a:pPr>
            <a:r>
              <a:rPr lang="en-US" sz="2400" dirty="0" smtClean="0">
                <a:latin typeface="Courier New" pitchFamily="49" charset="0"/>
              </a:rPr>
              <a:t>}</a:t>
            </a:r>
          </a:p>
          <a:p>
            <a:pPr>
              <a:buNone/>
            </a:pPr>
            <a:endParaRPr lang="en-US" sz="2400" dirty="0" smtClean="0">
              <a:latin typeface="Courier New" pitchFamily="49" charset="0"/>
            </a:endParaRPr>
          </a:p>
          <a:p>
            <a:pPr>
              <a:buNone/>
            </a:pPr>
            <a:r>
              <a:rPr lang="en-US" sz="2400" dirty="0" smtClean="0">
                <a:latin typeface="Courier New" pitchFamily="49" charset="0"/>
              </a:rPr>
              <a:t> func1();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output?</a:t>
            </a:r>
            <a:endParaRPr lang="en-US" dirty="0"/>
          </a:p>
        </p:txBody>
      </p:sp>
      <p:sp>
        <p:nvSpPr>
          <p:cNvPr id="3" name="Content Placeholder 2"/>
          <p:cNvSpPr>
            <a:spLocks noGrp="1"/>
          </p:cNvSpPr>
          <p:nvPr>
            <p:ph idx="1"/>
          </p:nvPr>
        </p:nvSpPr>
        <p:spPr/>
        <p:txBody>
          <a:bodyPr>
            <a:normAutofit/>
          </a:bodyPr>
          <a:lstStyle/>
          <a:p>
            <a:pPr>
              <a:buNone/>
            </a:pPr>
            <a:r>
              <a:rPr lang="en-US" sz="2400" dirty="0" smtClean="0">
                <a:latin typeface="Courier New" pitchFamily="49" charset="0"/>
              </a:rPr>
              <a:t>function append( $</a:t>
            </a:r>
            <a:r>
              <a:rPr lang="en-US" sz="2400" dirty="0" err="1" smtClean="0">
                <a:latin typeface="Courier New" pitchFamily="49" charset="0"/>
              </a:rPr>
              <a:t>str</a:t>
            </a:r>
            <a:r>
              <a:rPr lang="en-US" sz="2400" dirty="0" smtClean="0">
                <a:latin typeface="Courier New" pitchFamily="49" charset="0"/>
              </a:rPr>
              <a:t> ) </a:t>
            </a:r>
          </a:p>
          <a:p>
            <a:pPr>
              <a:buNone/>
            </a:pPr>
            <a:r>
              <a:rPr lang="en-US" sz="2400" dirty="0" smtClean="0">
                <a:latin typeface="Courier New" pitchFamily="49" charset="0"/>
              </a:rPr>
              <a:t>{ </a:t>
            </a:r>
          </a:p>
          <a:p>
            <a:pPr>
              <a:buNone/>
            </a:pPr>
            <a:r>
              <a:rPr lang="en-US" sz="2400" dirty="0" smtClean="0">
                <a:latin typeface="Courier New" pitchFamily="49" charset="0"/>
              </a:rPr>
              <a:t>$temp = $temp . $</a:t>
            </a:r>
            <a:r>
              <a:rPr lang="en-US" sz="2400" dirty="0" err="1" smtClean="0">
                <a:latin typeface="Courier New" pitchFamily="49" charset="0"/>
              </a:rPr>
              <a:t>str</a:t>
            </a:r>
            <a:r>
              <a:rPr lang="en-US" sz="2400" dirty="0" smtClean="0">
                <a:latin typeface="Courier New" pitchFamily="49" charset="0"/>
              </a:rPr>
              <a:t>; </a:t>
            </a:r>
          </a:p>
          <a:p>
            <a:pPr>
              <a:buNone/>
            </a:pPr>
            <a:r>
              <a:rPr lang="en-US" sz="2400" dirty="0" smtClean="0">
                <a:latin typeface="Courier New" pitchFamily="49" charset="0"/>
              </a:rPr>
              <a:t>echo "&lt;p&gt;{$temp}&lt;/p&gt;"; </a:t>
            </a:r>
          </a:p>
          <a:p>
            <a:pPr>
              <a:buNone/>
            </a:pPr>
            <a:r>
              <a:rPr lang="en-US" sz="2400" dirty="0" smtClean="0">
                <a:latin typeface="Courier New" pitchFamily="49" charset="0"/>
              </a:rPr>
              <a:t>} </a:t>
            </a:r>
          </a:p>
          <a:p>
            <a:pPr>
              <a:buNone/>
            </a:pPr>
            <a:r>
              <a:rPr lang="en-US" sz="2400" dirty="0" smtClean="0">
                <a:latin typeface="Courier New" pitchFamily="49" charset="0"/>
              </a:rPr>
              <a:t>$temp = 'Hello '; </a:t>
            </a:r>
          </a:p>
          <a:p>
            <a:pPr>
              <a:buNone/>
            </a:pPr>
            <a:r>
              <a:rPr lang="en-US" sz="2400" dirty="0" smtClean="0">
                <a:latin typeface="Courier New" pitchFamily="49" charset="0"/>
              </a:rPr>
              <a:t>append( 'world!' ); </a:t>
            </a:r>
          </a:p>
          <a:p>
            <a:pPr>
              <a:buNone/>
            </a:pPr>
            <a:r>
              <a:rPr lang="en-US" sz="2400" dirty="0" smtClean="0">
                <a:latin typeface="Courier New" pitchFamily="49" charset="0"/>
              </a:rPr>
              <a:t>echo "&lt;p&gt;{$temp}&lt;/p&gt;";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PHP: Libraries</a:t>
            </a:r>
            <a:endParaRPr lang="en-US" dirty="0"/>
          </a:p>
        </p:txBody>
      </p:sp>
      <p:sp>
        <p:nvSpPr>
          <p:cNvPr id="3" name="Content Placeholder 2"/>
          <p:cNvSpPr>
            <a:spLocks noGrp="1"/>
          </p:cNvSpPr>
          <p:nvPr>
            <p:ph idx="1"/>
          </p:nvPr>
        </p:nvSpPr>
        <p:spPr/>
        <p:txBody>
          <a:bodyPr/>
          <a:lstStyle/>
          <a:p>
            <a:r>
              <a:rPr lang="en-US" dirty="0" smtClean="0"/>
              <a:t>Suppose you have a huge web site and every page in your site has the same header and footer, same preamble, similar head/title/link elements, same logo/banner, same permanent navigation, ... </a:t>
            </a:r>
          </a:p>
          <a:p>
            <a:r>
              <a:rPr lang="en-US" dirty="0" smtClean="0"/>
              <a:t>Same copyright notice, same links to legal disclaimers/ conditions of use/ privacy notices,... </a:t>
            </a:r>
          </a:p>
          <a:p>
            <a:r>
              <a:rPr lang="en-US" dirty="0" smtClean="0"/>
              <a:t>That's a lot of duplication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Header</a:t>
            </a:r>
          </a:p>
          <a:p>
            <a:pPr>
              <a:buNone/>
            </a:pPr>
            <a:r>
              <a:rPr lang="en-US" sz="1800" dirty="0" smtClean="0">
                <a:latin typeface="Courier New" pitchFamily="49" charset="0"/>
              </a:rPr>
              <a:t>&lt;html </a:t>
            </a:r>
            <a:r>
              <a:rPr lang="en-US" sz="1800" dirty="0" err="1" smtClean="0">
                <a:latin typeface="Courier New" pitchFamily="49" charset="0"/>
              </a:rPr>
              <a:t>xmlns</a:t>
            </a:r>
            <a:r>
              <a:rPr lang="en-US" sz="1800" dirty="0" smtClean="0">
                <a:latin typeface="Courier New" pitchFamily="49" charset="0"/>
              </a:rPr>
              <a:t>="http://www.w3.org/1999/xhtml" </a:t>
            </a:r>
            <a:r>
              <a:rPr lang="en-US" sz="1800" dirty="0" err="1" smtClean="0">
                <a:latin typeface="Courier New" pitchFamily="49" charset="0"/>
              </a:rPr>
              <a:t>xml:lang</a:t>
            </a:r>
            <a:r>
              <a:rPr lang="en-US" sz="1800" dirty="0" smtClean="0">
                <a:latin typeface="Courier New" pitchFamily="49" charset="0"/>
              </a:rPr>
              <a:t>="en" </a:t>
            </a:r>
            <a:r>
              <a:rPr lang="en-US" sz="1800" dirty="0" err="1" smtClean="0">
                <a:latin typeface="Courier New" pitchFamily="49" charset="0"/>
              </a:rPr>
              <a:t>lang</a:t>
            </a:r>
            <a:r>
              <a:rPr lang="en-US" sz="1800" dirty="0" smtClean="0">
                <a:latin typeface="Courier New" pitchFamily="49" charset="0"/>
              </a:rPr>
              <a:t>="en"&gt; </a:t>
            </a:r>
          </a:p>
          <a:p>
            <a:pPr>
              <a:buNone/>
            </a:pPr>
            <a:r>
              <a:rPr lang="en-US" sz="1800" dirty="0" smtClean="0">
                <a:latin typeface="Courier New" pitchFamily="49" charset="0"/>
              </a:rPr>
              <a:t>&lt;head&gt; &lt;title&gt;...&lt;/title&gt; &lt;link </a:t>
            </a:r>
            <a:r>
              <a:rPr lang="en-US" sz="1800" dirty="0" err="1" smtClean="0">
                <a:latin typeface="Courier New" pitchFamily="49" charset="0"/>
              </a:rPr>
              <a:t>rel</a:t>
            </a:r>
            <a:r>
              <a:rPr lang="en-US" sz="1800" dirty="0" smtClean="0">
                <a:latin typeface="Courier New" pitchFamily="49" charset="0"/>
              </a:rPr>
              <a:t>="</a:t>
            </a:r>
            <a:r>
              <a:rPr lang="en-US" sz="1800" dirty="0" err="1" smtClean="0">
                <a:latin typeface="Courier New" pitchFamily="49" charset="0"/>
              </a:rPr>
              <a:t>stylesheet</a:t>
            </a:r>
            <a:r>
              <a:rPr lang="en-US" sz="1800" dirty="0" smtClean="0">
                <a:latin typeface="Courier New" pitchFamily="49" charset="0"/>
              </a:rPr>
              <a:t>" type="text/</a:t>
            </a:r>
            <a:r>
              <a:rPr lang="en-US" sz="1800" dirty="0" err="1" smtClean="0">
                <a:latin typeface="Courier New" pitchFamily="49" charset="0"/>
              </a:rPr>
              <a:t>css</a:t>
            </a:r>
            <a:r>
              <a:rPr lang="en-US" sz="1800" dirty="0" smtClean="0">
                <a:latin typeface="Courier New" pitchFamily="49" charset="0"/>
              </a:rPr>
              <a:t>" </a:t>
            </a:r>
            <a:r>
              <a:rPr lang="en-US" sz="1800" dirty="0" err="1" smtClean="0">
                <a:latin typeface="Courier New" pitchFamily="49" charset="0"/>
              </a:rPr>
              <a:t>href</a:t>
            </a:r>
            <a:r>
              <a:rPr lang="en-US" sz="1800" dirty="0" smtClean="0">
                <a:latin typeface="Courier New" pitchFamily="49" charset="0"/>
              </a:rPr>
              <a:t>="..." /&gt; &lt;/head&gt; &lt;body&gt; </a:t>
            </a:r>
          </a:p>
          <a:p>
            <a:endParaRPr lang="en-US" dirty="0" smtClean="0"/>
          </a:p>
          <a:p>
            <a:r>
              <a:rPr lang="en-US" dirty="0" smtClean="0"/>
              <a:t>Footer</a:t>
            </a:r>
          </a:p>
          <a:p>
            <a:endParaRPr lang="en-US" dirty="0" smtClean="0"/>
          </a:p>
          <a:p>
            <a:pPr>
              <a:buNone/>
            </a:pPr>
            <a:r>
              <a:rPr lang="en-US" sz="1800" dirty="0" smtClean="0">
                <a:latin typeface="Courier New" pitchFamily="49" charset="0"/>
              </a:rPr>
              <a:t>&lt;div id="footer"&gt;</a:t>
            </a:r>
          </a:p>
          <a:p>
            <a:pPr>
              <a:buNone/>
            </a:pPr>
            <a:r>
              <a:rPr lang="en-US" sz="1800" dirty="0" smtClean="0">
                <a:latin typeface="Courier New" pitchFamily="49" charset="0"/>
              </a:rPr>
              <a:t> &amp;copy; 2009 Franklin University &lt;/div&gt; </a:t>
            </a:r>
          </a:p>
          <a:p>
            <a:pPr>
              <a:buNone/>
            </a:pPr>
            <a:endParaRPr lang="en-US" sz="1800" dirty="0" smtClean="0">
              <a:latin typeface="Courier New" pitchFamily="49" charset="0"/>
            </a:endParaRPr>
          </a:p>
          <a:p>
            <a:pPr>
              <a:buNone/>
            </a:pPr>
            <a:r>
              <a:rPr lang="en-US" sz="1800" dirty="0" smtClean="0">
                <a:latin typeface="Courier New" pitchFamily="49" charset="0"/>
              </a:rPr>
              <a:t>&lt;/body&gt; &lt;/html&gt;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for headers and footers</a:t>
            </a:r>
            <a:endParaRPr lang="en-US" dirty="0"/>
          </a:p>
        </p:txBody>
      </p:sp>
      <p:sp>
        <p:nvSpPr>
          <p:cNvPr id="3" name="Content Placeholder 2"/>
          <p:cNvSpPr>
            <a:spLocks noGrp="1"/>
          </p:cNvSpPr>
          <p:nvPr>
            <p:ph idx="1"/>
          </p:nvPr>
        </p:nvSpPr>
        <p:spPr/>
        <p:txBody>
          <a:bodyPr/>
          <a:lstStyle/>
          <a:p>
            <a:r>
              <a:rPr lang="en-US" dirty="0" smtClean="0"/>
              <a:t>We could define functions to output the header and footer </a:t>
            </a:r>
          </a:p>
          <a:p>
            <a:r>
              <a:rPr lang="en-US" dirty="0" smtClean="0"/>
              <a:t>Put these function definitions in a separate file called, e.g., output_functions.php</a:t>
            </a:r>
          </a:p>
          <a:p>
            <a:r>
              <a:rPr lang="en-US" dirty="0" smtClean="0"/>
              <a:t>Each web page in our web site is changed as follows: </a:t>
            </a:r>
          </a:p>
          <a:p>
            <a:pPr lvl="1"/>
            <a:r>
              <a:rPr lang="en-US" dirty="0" smtClean="0"/>
              <a:t>it is no longer a static web page (.html)</a:t>
            </a:r>
          </a:p>
          <a:p>
            <a:pPr lvl="1"/>
            <a:r>
              <a:rPr lang="en-US" dirty="0" smtClean="0"/>
              <a:t>it is now a dynamic web page (.</a:t>
            </a:r>
            <a:r>
              <a:rPr lang="en-US" dirty="0" err="1" smtClean="0"/>
              <a:t>php</a:t>
            </a:r>
            <a:r>
              <a:rPr lang="en-US" dirty="0" smtClean="0"/>
              <a: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dirty="0" smtClean="0"/>
              <a:t>Write a function </a:t>
            </a:r>
            <a:r>
              <a:rPr lang="en-US" sz="1900" dirty="0" err="1" smtClean="0">
                <a:latin typeface="Courier New" pitchFamily="49" charset="0"/>
              </a:rPr>
              <a:t>function</a:t>
            </a:r>
            <a:r>
              <a:rPr lang="en-US" sz="1900" dirty="0" smtClean="0">
                <a:latin typeface="Courier New" pitchFamily="49" charset="0"/>
              </a:rPr>
              <a:t> </a:t>
            </a:r>
            <a:r>
              <a:rPr lang="en-US" sz="1900" dirty="0" err="1" smtClean="0">
                <a:latin typeface="Courier New" pitchFamily="49" charset="0"/>
              </a:rPr>
              <a:t>output_header</a:t>
            </a:r>
            <a:r>
              <a:rPr lang="en-US" sz="1900" dirty="0" smtClean="0">
                <a:latin typeface="Courier New" pitchFamily="49" charset="0"/>
              </a:rPr>
              <a:t>( … )</a:t>
            </a:r>
          </a:p>
          <a:p>
            <a:r>
              <a:rPr lang="en-US" dirty="0" smtClean="0"/>
              <a:t>It has two parameters </a:t>
            </a:r>
            <a:r>
              <a:rPr lang="en-US" sz="1900" dirty="0" smtClean="0">
                <a:latin typeface="Courier New" pitchFamily="49" charset="0"/>
              </a:rPr>
              <a:t>$title and $</a:t>
            </a:r>
            <a:r>
              <a:rPr lang="en-US" sz="1900" dirty="0" err="1" smtClean="0">
                <a:latin typeface="Courier New" pitchFamily="49" charset="0"/>
              </a:rPr>
              <a:t>stylesheet</a:t>
            </a:r>
            <a:endParaRPr lang="en-US" sz="1900" dirty="0" smtClean="0">
              <a:latin typeface="Courier New" pitchFamily="49" charset="0"/>
            </a:endParaRPr>
          </a:p>
          <a:p>
            <a:r>
              <a:rPr lang="en-US" dirty="0" smtClean="0"/>
              <a:t>It </a:t>
            </a:r>
            <a:r>
              <a:rPr lang="en-US" dirty="0" err="1" smtClean="0"/>
              <a:t>generats</a:t>
            </a:r>
            <a:r>
              <a:rPr lang="en-US" dirty="0" smtClean="0"/>
              <a:t> the header like the following:</a:t>
            </a:r>
          </a:p>
          <a:p>
            <a:endParaRPr lang="en-US" sz="1900" dirty="0" smtClean="0">
              <a:latin typeface="Courier New" pitchFamily="49" charset="0"/>
            </a:endParaRPr>
          </a:p>
          <a:p>
            <a:pPr>
              <a:buNone/>
            </a:pPr>
            <a:r>
              <a:rPr lang="en-US" sz="2000" dirty="0" smtClean="0">
                <a:latin typeface="Courier New" pitchFamily="49" charset="0"/>
              </a:rPr>
              <a:t>&lt;html&gt; </a:t>
            </a:r>
          </a:p>
          <a:p>
            <a:pPr>
              <a:buNone/>
            </a:pPr>
            <a:r>
              <a:rPr lang="en-US" sz="2000" dirty="0" smtClean="0">
                <a:latin typeface="Courier New" pitchFamily="49" charset="0"/>
              </a:rPr>
              <a:t>&lt;head&gt; &lt;title&gt;...&lt;/title&gt; &lt;link </a:t>
            </a:r>
            <a:r>
              <a:rPr lang="en-US" sz="2000" dirty="0" err="1" smtClean="0">
                <a:latin typeface="Courier New" pitchFamily="49" charset="0"/>
              </a:rPr>
              <a:t>rel</a:t>
            </a:r>
            <a:r>
              <a:rPr lang="en-US" sz="2000" dirty="0" smtClean="0">
                <a:latin typeface="Courier New" pitchFamily="49" charset="0"/>
              </a:rPr>
              <a:t>="</a:t>
            </a:r>
            <a:r>
              <a:rPr lang="en-US" sz="2000" dirty="0" err="1" smtClean="0">
                <a:latin typeface="Courier New" pitchFamily="49" charset="0"/>
              </a:rPr>
              <a:t>stylesheet</a:t>
            </a:r>
            <a:r>
              <a:rPr lang="en-US" sz="2000" dirty="0" smtClean="0">
                <a:latin typeface="Courier New" pitchFamily="49" charset="0"/>
              </a:rPr>
              <a:t>" type="text/</a:t>
            </a:r>
            <a:r>
              <a:rPr lang="en-US" sz="2000" dirty="0" err="1" smtClean="0">
                <a:latin typeface="Courier New" pitchFamily="49" charset="0"/>
              </a:rPr>
              <a:t>css</a:t>
            </a:r>
            <a:r>
              <a:rPr lang="en-US" sz="2000" dirty="0" smtClean="0">
                <a:latin typeface="Courier New" pitchFamily="49" charset="0"/>
              </a:rPr>
              <a:t>" </a:t>
            </a:r>
            <a:r>
              <a:rPr lang="en-US" sz="2000" dirty="0" err="1" smtClean="0">
                <a:latin typeface="Courier New" pitchFamily="49" charset="0"/>
              </a:rPr>
              <a:t>href</a:t>
            </a:r>
            <a:r>
              <a:rPr lang="en-US" sz="2000" dirty="0" smtClean="0">
                <a:latin typeface="Courier New" pitchFamily="49" charset="0"/>
              </a:rPr>
              <a:t>="..." /&gt; &lt;/head&gt; &lt;body&gt; </a:t>
            </a:r>
          </a:p>
          <a:p>
            <a:r>
              <a:rPr lang="en-US" dirty="0" smtClean="0"/>
              <a:t>Save this function in file: output_functions.php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900" dirty="0" smtClean="0">
                <a:latin typeface="Courier New" pitchFamily="49" charset="0"/>
              </a:rPr>
              <a:t>function </a:t>
            </a:r>
            <a:r>
              <a:rPr lang="en-US" sz="1900" dirty="0" err="1" smtClean="0">
                <a:latin typeface="Courier New" pitchFamily="49" charset="0"/>
              </a:rPr>
              <a:t>output_header</a:t>
            </a:r>
            <a:r>
              <a:rPr lang="en-US" sz="1900" dirty="0" smtClean="0">
                <a:latin typeface="Courier New" pitchFamily="49" charset="0"/>
              </a:rPr>
              <a:t>( $title, $</a:t>
            </a:r>
            <a:r>
              <a:rPr lang="en-US" sz="1900" dirty="0" err="1" smtClean="0">
                <a:latin typeface="Courier New" pitchFamily="49" charset="0"/>
              </a:rPr>
              <a:t>stylesheet</a:t>
            </a:r>
            <a:r>
              <a:rPr lang="en-US" sz="1900" dirty="0" smtClean="0">
                <a:latin typeface="Courier New" pitchFamily="49" charset="0"/>
              </a:rPr>
              <a:t> ) </a:t>
            </a:r>
          </a:p>
          <a:p>
            <a:pPr>
              <a:buNone/>
            </a:pPr>
            <a:r>
              <a:rPr lang="en-US" sz="1900" dirty="0" smtClean="0">
                <a:latin typeface="Courier New" pitchFamily="49" charset="0"/>
              </a:rPr>
              <a:t>{ echo “&lt;html&gt; &lt;head&gt; &lt;title&gt;”. $title .”&lt;/title&gt;"; </a:t>
            </a:r>
          </a:p>
          <a:p>
            <a:pPr>
              <a:buNone/>
            </a:pPr>
            <a:endParaRPr lang="en-US" sz="1900" dirty="0" smtClean="0">
              <a:latin typeface="Courier New" pitchFamily="49" charset="0"/>
            </a:endParaRPr>
          </a:p>
          <a:p>
            <a:pPr>
              <a:buNone/>
            </a:pPr>
            <a:r>
              <a:rPr lang="en-US" sz="1900" dirty="0" smtClean="0">
                <a:latin typeface="Courier New" pitchFamily="49" charset="0"/>
              </a:rPr>
              <a:t>echo "&lt;link </a:t>
            </a:r>
            <a:r>
              <a:rPr lang="en-US" sz="1900" dirty="0" err="1" smtClean="0">
                <a:latin typeface="Courier New" pitchFamily="49" charset="0"/>
              </a:rPr>
              <a:t>rel</a:t>
            </a:r>
            <a:r>
              <a:rPr lang="en-US" sz="1900" dirty="0" smtClean="0">
                <a:latin typeface="Courier New" pitchFamily="49" charset="0"/>
              </a:rPr>
              <a:t>=\"</a:t>
            </a:r>
            <a:r>
              <a:rPr lang="en-US" sz="1900" dirty="0" err="1" smtClean="0">
                <a:latin typeface="Courier New" pitchFamily="49" charset="0"/>
              </a:rPr>
              <a:t>stylesheet</a:t>
            </a:r>
            <a:r>
              <a:rPr lang="en-US" sz="1900" dirty="0" smtClean="0">
                <a:latin typeface="Courier New" pitchFamily="49" charset="0"/>
              </a:rPr>
              <a:t>\" type=\"text/</a:t>
            </a:r>
            <a:r>
              <a:rPr lang="en-US" sz="1900" dirty="0" err="1" smtClean="0">
                <a:latin typeface="Courier New" pitchFamily="49" charset="0"/>
              </a:rPr>
              <a:t>css</a:t>
            </a:r>
            <a:r>
              <a:rPr lang="en-US" sz="1900" dirty="0" smtClean="0">
                <a:latin typeface="Courier New" pitchFamily="49" charset="0"/>
              </a:rPr>
              <a:t>\" </a:t>
            </a:r>
            <a:r>
              <a:rPr lang="en-US" sz="1900" dirty="0" err="1" smtClean="0">
                <a:latin typeface="Courier New" pitchFamily="49" charset="0"/>
              </a:rPr>
              <a:t>href</a:t>
            </a:r>
            <a:r>
              <a:rPr lang="en-US" sz="1900" dirty="0" smtClean="0">
                <a:latin typeface="Courier New" pitchFamily="49" charset="0"/>
              </a:rPr>
              <a:t>=\"{$</a:t>
            </a:r>
            <a:r>
              <a:rPr lang="en-US" sz="1900" dirty="0" err="1" smtClean="0">
                <a:latin typeface="Courier New" pitchFamily="49" charset="0"/>
              </a:rPr>
              <a:t>stylesheet</a:t>
            </a:r>
            <a:r>
              <a:rPr lang="en-US" sz="1900" dirty="0" smtClean="0">
                <a:latin typeface="Courier New" pitchFamily="49" charset="0"/>
              </a:rPr>
              <a:t>}\" /&gt;"; </a:t>
            </a:r>
          </a:p>
          <a:p>
            <a:pPr>
              <a:buNone/>
            </a:pPr>
            <a:endParaRPr lang="en-US" sz="1900" dirty="0" smtClean="0">
              <a:latin typeface="Courier New" pitchFamily="49" charset="0"/>
            </a:endParaRPr>
          </a:p>
          <a:p>
            <a:pPr>
              <a:buNone/>
            </a:pPr>
            <a:r>
              <a:rPr lang="en-US" sz="1900" dirty="0" smtClean="0">
                <a:latin typeface="Courier New" pitchFamily="49" charset="0"/>
              </a:rPr>
              <a:t>echo '&lt;/head&gt; &lt;body&gt;‘;</a:t>
            </a:r>
          </a:p>
          <a:p>
            <a:pPr>
              <a:buNone/>
            </a:pPr>
            <a:endParaRPr lang="en-US" sz="1900" dirty="0" smtClean="0">
              <a:latin typeface="Courier New" pitchFamily="49" charset="0"/>
            </a:endParaRPr>
          </a:p>
          <a:p>
            <a:pPr>
              <a:buNone/>
            </a:pPr>
            <a:r>
              <a:rPr lang="en-US" sz="1900" dirty="0" smtClean="0">
                <a:latin typeface="Courier New" pitchFamily="49"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To test it, write another PHP file (test.php) and call </a:t>
            </a:r>
            <a:r>
              <a:rPr lang="en-US" sz="2800" dirty="0" err="1" smtClean="0">
                <a:latin typeface="Courier New" pitchFamily="49" charset="0"/>
              </a:rPr>
              <a:t>output_header</a:t>
            </a:r>
            <a:r>
              <a:rPr lang="en-US" sz="2800" dirty="0" smtClean="0">
                <a:latin typeface="Courier New" pitchFamily="49" charset="0"/>
              </a:rPr>
              <a:t>( … ) </a:t>
            </a:r>
            <a:r>
              <a:rPr lang="en-US" dirty="0" smtClean="0"/>
              <a:t>with your title and </a:t>
            </a:r>
            <a:r>
              <a:rPr lang="en-US" dirty="0" err="1" smtClean="0"/>
              <a:t>stylesheet</a:t>
            </a:r>
            <a:r>
              <a:rPr lang="en-US" dirty="0" smtClean="0"/>
              <a:t> arguments.</a:t>
            </a:r>
          </a:p>
          <a:p>
            <a:r>
              <a:rPr lang="en-US" dirty="0" smtClean="0"/>
              <a:t>Should we use include() or require()?</a:t>
            </a:r>
          </a:p>
          <a:p>
            <a:endParaRPr lang="en-US" dirty="0" smtClean="0"/>
          </a:p>
          <a:p>
            <a:r>
              <a:rPr lang="en-US" dirty="0" smtClean="0"/>
              <a:t>The </a:t>
            </a:r>
            <a:r>
              <a:rPr lang="en-US" b="1" dirty="0" err="1" smtClean="0"/>
              <a:t>require_once</a:t>
            </a:r>
            <a:r>
              <a:rPr lang="en-US" b="1" dirty="0" smtClean="0"/>
              <a:t>()</a:t>
            </a:r>
            <a:r>
              <a:rPr lang="en-US" dirty="0" smtClean="0"/>
              <a:t> statement is similar to require() </a:t>
            </a:r>
          </a:p>
          <a:p>
            <a:r>
              <a:rPr lang="en-US" dirty="0" smtClean="0"/>
              <a:t>PHP will check if the file has already been included, and if so, not include (require) it again.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Functions</a:t>
            </a:r>
            <a:endParaRPr lang="en-US" dirty="0"/>
          </a:p>
        </p:txBody>
      </p:sp>
      <p:sp>
        <p:nvSpPr>
          <p:cNvPr id="3" name="Content Placeholder 2"/>
          <p:cNvSpPr>
            <a:spLocks noGrp="1"/>
          </p:cNvSpPr>
          <p:nvPr>
            <p:ph idx="1"/>
          </p:nvPr>
        </p:nvSpPr>
        <p:spPr/>
        <p:txBody>
          <a:bodyPr>
            <a:normAutofit/>
          </a:bodyPr>
          <a:lstStyle/>
          <a:p>
            <a:r>
              <a:rPr lang="en-US" dirty="0" smtClean="0"/>
              <a:t>The real power of PHP: more than 700 built-in functions.</a:t>
            </a:r>
          </a:p>
          <a:p>
            <a:r>
              <a:rPr lang="en-US" dirty="0" smtClean="0"/>
              <a:t>To keep the browser from executing a script when the page loads, you can put your script into a function.</a:t>
            </a:r>
          </a:p>
          <a:p>
            <a:r>
              <a:rPr lang="en-US" dirty="0" smtClean="0"/>
              <a:t>A function will be executed by a call to the function.</a:t>
            </a:r>
          </a:p>
          <a:p>
            <a:r>
              <a:rPr lang="en-US" dirty="0" smtClean="0"/>
              <a:t>You may call a function from anywhere within a page.</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Libraries</a:t>
            </a:r>
            <a:endParaRPr lang="en-US" dirty="0"/>
          </a:p>
        </p:txBody>
      </p:sp>
      <p:sp>
        <p:nvSpPr>
          <p:cNvPr id="3" name="Content Placeholder 2"/>
          <p:cNvSpPr>
            <a:spLocks noGrp="1"/>
          </p:cNvSpPr>
          <p:nvPr>
            <p:ph idx="1"/>
          </p:nvPr>
        </p:nvSpPr>
        <p:spPr/>
        <p:txBody>
          <a:bodyPr/>
          <a:lstStyle/>
          <a:p>
            <a:r>
              <a:rPr lang="en-US" dirty="0" smtClean="0"/>
              <a:t>We could add lots more useful functions for outputting common HTML elements into the output_functions.php file to turn it into a useful 'library' </a:t>
            </a:r>
          </a:p>
          <a:p>
            <a:r>
              <a:rPr lang="en-US" dirty="0" smtClean="0"/>
              <a:t>E.g. we could include </a:t>
            </a:r>
            <a:r>
              <a:rPr lang="en-US" dirty="0" err="1" smtClean="0"/>
              <a:t>output_submit_button</a:t>
            </a:r>
            <a:r>
              <a:rPr lang="en-US" dirty="0" smtClean="0"/>
              <a:t> to echo submit buttons for when the programmer is producing a form</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Add function </a:t>
            </a:r>
            <a:r>
              <a:rPr lang="en-US" dirty="0" err="1" smtClean="0"/>
              <a:t>output_submit_button</a:t>
            </a:r>
            <a:r>
              <a:rPr lang="en-US" dirty="0" smtClean="0"/>
              <a:t>( $</a:t>
            </a:r>
            <a:r>
              <a:rPr lang="en-US" dirty="0" err="1" smtClean="0"/>
              <a:t>button_label</a:t>
            </a:r>
            <a:r>
              <a:rPr lang="en-US" dirty="0" smtClean="0"/>
              <a:t> )  into your library</a:t>
            </a:r>
          </a:p>
          <a:p>
            <a:r>
              <a:rPr lang="en-US" sz="2800" dirty="0" smtClean="0">
                <a:latin typeface="Courier New" pitchFamily="49" charset="0"/>
              </a:rPr>
              <a:t>function </a:t>
            </a:r>
            <a:r>
              <a:rPr lang="en-US" sz="2800" dirty="0" err="1" smtClean="0">
                <a:latin typeface="Courier New" pitchFamily="49" charset="0"/>
              </a:rPr>
              <a:t>output_submit_button</a:t>
            </a:r>
            <a:r>
              <a:rPr lang="en-US" sz="2800" dirty="0" smtClean="0">
                <a:latin typeface="Courier New" pitchFamily="49" charset="0"/>
              </a:rPr>
              <a:t>( $</a:t>
            </a:r>
            <a:r>
              <a:rPr lang="en-US" sz="2800" dirty="0" err="1" smtClean="0">
                <a:latin typeface="Courier New" pitchFamily="49" charset="0"/>
              </a:rPr>
              <a:t>button_label</a:t>
            </a:r>
            <a:r>
              <a:rPr lang="en-US" sz="2800" dirty="0" smtClean="0">
                <a:latin typeface="Courier New" pitchFamily="49" charset="0"/>
              </a:rPr>
              <a:t> ) </a:t>
            </a:r>
          </a:p>
          <a:p>
            <a:pPr>
              <a:buNone/>
            </a:pPr>
            <a:r>
              <a:rPr lang="en-US" sz="2800" dirty="0" smtClean="0">
                <a:latin typeface="Courier New" pitchFamily="49" charset="0"/>
              </a:rPr>
              <a:t>{ echo "&lt;input type=\"submit\" name=\"submit\" value=\"{$</a:t>
            </a:r>
            <a:r>
              <a:rPr lang="en-US" sz="2800" dirty="0" err="1" smtClean="0">
                <a:latin typeface="Courier New" pitchFamily="49" charset="0"/>
              </a:rPr>
              <a:t>button_label</a:t>
            </a:r>
            <a:r>
              <a:rPr lang="en-US" sz="2800" dirty="0" smtClean="0">
                <a:latin typeface="Courier New" pitchFamily="49" charset="0"/>
              </a:rPr>
              <a:t>}\" /&gt;"; } </a:t>
            </a:r>
          </a:p>
          <a:p>
            <a:r>
              <a:rPr lang="en-US" sz="2800" dirty="0" smtClean="0"/>
              <a:t>Call this function in your test.php to put two buttons with different labels.</a:t>
            </a:r>
          </a:p>
          <a:p>
            <a:pPr>
              <a:buNone/>
            </a:pPr>
            <a:endParaRPr lang="en-US" sz="2800" dirty="0" smtClean="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functions and libraries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Easier programming </a:t>
            </a:r>
          </a:p>
          <a:p>
            <a:pPr lvl="1"/>
            <a:r>
              <a:rPr lang="en-US" dirty="0" smtClean="0"/>
              <a:t>coincides with the idea of breaking a problem down into more easily-solvable </a:t>
            </a:r>
            <a:r>
              <a:rPr lang="en-US" dirty="0" err="1" smtClean="0"/>
              <a:t>subproblems</a:t>
            </a:r>
            <a:r>
              <a:rPr lang="en-US" dirty="0" smtClean="0"/>
              <a:t> </a:t>
            </a:r>
          </a:p>
          <a:p>
            <a:r>
              <a:rPr lang="en-US" dirty="0" smtClean="0"/>
              <a:t>Greater readability </a:t>
            </a:r>
          </a:p>
          <a:p>
            <a:pPr lvl="1"/>
            <a:r>
              <a:rPr lang="en-US" dirty="0" smtClean="0"/>
              <a:t>detail is encapsulated within well-named functions</a:t>
            </a:r>
          </a:p>
          <a:p>
            <a:pPr lvl="1"/>
            <a:r>
              <a:rPr lang="en-US" dirty="0" smtClean="0"/>
              <a:t>the whole script may now be shorter (less repetition)</a:t>
            </a:r>
          </a:p>
          <a:p>
            <a:r>
              <a:rPr lang="en-US" dirty="0" smtClean="0"/>
              <a:t>Greater maintainability </a:t>
            </a:r>
          </a:p>
          <a:p>
            <a:pPr lvl="1"/>
            <a:r>
              <a:rPr lang="en-US" dirty="0" smtClean="0"/>
              <a:t>due to greater readability</a:t>
            </a:r>
          </a:p>
          <a:p>
            <a:pPr lvl="1"/>
            <a:r>
              <a:rPr lang="en-US" dirty="0" smtClean="0"/>
              <a:t>with less repetition, less risk of inconsistent changes</a:t>
            </a:r>
          </a:p>
          <a:p>
            <a:r>
              <a:rPr lang="en-US" dirty="0" smtClean="0"/>
              <a:t>Greater testability </a:t>
            </a:r>
          </a:p>
          <a:p>
            <a:pPr lvl="1"/>
            <a:r>
              <a:rPr lang="en-US" dirty="0" smtClean="0"/>
              <a:t>each function can be independently tested and debugged</a:t>
            </a:r>
          </a:p>
          <a:p>
            <a:pPr lvl="1"/>
            <a:r>
              <a:rPr lang="en-US" dirty="0" smtClean="0"/>
              <a:t>with less repetition, less code to test</a:t>
            </a:r>
          </a:p>
          <a:p>
            <a:r>
              <a:rPr lang="en-US" dirty="0" smtClean="0"/>
              <a:t>Greater re-usability </a:t>
            </a:r>
          </a:p>
          <a:p>
            <a:pPr lvl="1"/>
            <a:r>
              <a:rPr lang="en-US" dirty="0" smtClean="0"/>
              <a:t>by using libraries, the above advantages are spread across many programs that you write </a:t>
            </a:r>
          </a:p>
          <a:p>
            <a:pPr lvl="1"/>
            <a:r>
              <a:rPr lang="en-US" dirty="0" smtClean="0"/>
              <a:t>by using libraries, you have building blocks, so you can avoid 'reinventing the wheel'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Forms and User Input</a:t>
            </a:r>
            <a:endParaRPr lang="en-US" dirty="0"/>
          </a:p>
        </p:txBody>
      </p:sp>
      <p:sp>
        <p:nvSpPr>
          <p:cNvPr id="3" name="Content Placeholder 2"/>
          <p:cNvSpPr>
            <a:spLocks noGrp="1"/>
          </p:cNvSpPr>
          <p:nvPr>
            <p:ph idx="1"/>
          </p:nvPr>
        </p:nvSpPr>
        <p:spPr/>
        <p:txBody>
          <a:bodyPr>
            <a:normAutofit lnSpcReduction="10000"/>
          </a:bodyPr>
          <a:lstStyle/>
          <a:p>
            <a:r>
              <a:rPr lang="en-US" dirty="0" smtClean="0"/>
              <a:t>Any form element in an HTML page will </a:t>
            </a:r>
            <a:r>
              <a:rPr lang="en-US" b="1" dirty="0" smtClean="0"/>
              <a:t>automatically</a:t>
            </a:r>
            <a:r>
              <a:rPr lang="en-US" dirty="0" smtClean="0"/>
              <a:t> be available to your PHP scripts.</a:t>
            </a:r>
          </a:p>
          <a:p>
            <a:endParaRPr lang="en-US" dirty="0" smtClean="0"/>
          </a:p>
          <a:p>
            <a:pPr>
              <a:buNone/>
            </a:pPr>
            <a:r>
              <a:rPr lang="en-US" sz="1900" dirty="0" smtClean="0">
                <a:latin typeface="Courier New" pitchFamily="49" charset="0"/>
              </a:rPr>
              <a:t>  &lt;html&gt;</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&lt;form action="welcome.php" method="post"&gt;</a:t>
            </a:r>
            <a:br>
              <a:rPr lang="en-US" sz="1900" dirty="0" smtClean="0">
                <a:latin typeface="Courier New" pitchFamily="49" charset="0"/>
              </a:rPr>
            </a:br>
            <a:r>
              <a:rPr lang="en-US" sz="1900" dirty="0" smtClean="0">
                <a:latin typeface="Courier New" pitchFamily="49" charset="0"/>
              </a:rPr>
              <a:t>Name: &lt;input type="text" name="</a:t>
            </a:r>
            <a:r>
              <a:rPr lang="en-US" sz="1900" dirty="0" err="1" smtClean="0">
                <a:latin typeface="Courier New" pitchFamily="49" charset="0"/>
              </a:rPr>
              <a:t>fname</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Age: &lt;input type="text" name="age" /&gt;</a:t>
            </a:r>
            <a:br>
              <a:rPr lang="en-US" sz="1900" dirty="0" smtClean="0">
                <a:latin typeface="Courier New" pitchFamily="49" charset="0"/>
              </a:rPr>
            </a:br>
            <a:r>
              <a:rPr lang="en-US" sz="1900" dirty="0" smtClean="0">
                <a:latin typeface="Courier New" pitchFamily="49" charset="0"/>
              </a:rPr>
              <a:t>&lt;input type="submit" /&gt;</a:t>
            </a:r>
            <a:br>
              <a:rPr lang="en-US" sz="1900" dirty="0" smtClean="0">
                <a:latin typeface="Courier New" pitchFamily="49" charset="0"/>
              </a:rPr>
            </a:br>
            <a:r>
              <a:rPr lang="en-US" sz="1900" dirty="0" smtClean="0">
                <a:latin typeface="Courier New" pitchFamily="49" charset="0"/>
              </a:rPr>
              <a:t>&lt;/form&gt;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&lt;/html&gt;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latin typeface="Courier New" pitchFamily="49" charset="0"/>
              </a:rPr>
              <a:t>welcome.php</a:t>
            </a:r>
            <a:endParaRPr lang="en-US" dirty="0"/>
          </a:p>
        </p:txBody>
      </p:sp>
      <p:sp>
        <p:nvSpPr>
          <p:cNvPr id="3" name="Content Placeholder 2"/>
          <p:cNvSpPr>
            <a:spLocks noGrp="1"/>
          </p:cNvSpPr>
          <p:nvPr>
            <p:ph idx="1"/>
          </p:nvPr>
        </p:nvSpPr>
        <p:spPr>
          <a:xfrm>
            <a:off x="457200" y="1935480"/>
            <a:ext cx="8229600" cy="2407920"/>
          </a:xfrm>
        </p:spPr>
        <p:txBody>
          <a:bodyPr>
            <a:normAutofit/>
          </a:bodyPr>
          <a:lstStyle/>
          <a:p>
            <a:pPr>
              <a:buNone/>
            </a:pPr>
            <a:r>
              <a:rPr lang="en-US" sz="1900" dirty="0" smtClean="0">
                <a:latin typeface="Courier New" pitchFamily="49" charset="0"/>
              </a:rPr>
              <a:t>  &lt;html&gt;</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Welcome &lt;?</a:t>
            </a:r>
            <a:r>
              <a:rPr lang="en-US" sz="1900" dirty="0" err="1" smtClean="0">
                <a:latin typeface="Courier New" pitchFamily="49" charset="0"/>
              </a:rPr>
              <a:t>php</a:t>
            </a:r>
            <a:r>
              <a:rPr lang="en-US" sz="1900" dirty="0" smtClean="0">
                <a:latin typeface="Courier New" pitchFamily="49" charset="0"/>
              </a:rPr>
              <a:t> echo $_POST["</a:t>
            </a:r>
            <a:r>
              <a:rPr lang="en-US" sz="1900" dirty="0" err="1" smtClean="0">
                <a:latin typeface="Courier New" pitchFamily="49" charset="0"/>
              </a:rPr>
              <a:t>fname</a:t>
            </a:r>
            <a:r>
              <a:rPr lang="en-US" sz="1900" dirty="0" smtClean="0">
                <a:latin typeface="Courier New" pitchFamily="49" charset="0"/>
              </a:rPr>
              <a:t>"]; ?&gt;!&lt;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You are &lt;?</a:t>
            </a:r>
            <a:r>
              <a:rPr lang="en-US" sz="1900" dirty="0" err="1" smtClean="0">
                <a:latin typeface="Courier New" pitchFamily="49" charset="0"/>
              </a:rPr>
              <a:t>php</a:t>
            </a:r>
            <a:r>
              <a:rPr lang="en-US" sz="1900" dirty="0" smtClean="0">
                <a:latin typeface="Courier New" pitchFamily="49" charset="0"/>
              </a:rPr>
              <a:t> echo $_POST["age"]; ?&gt; years old.</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&lt;/html&gt; </a:t>
            </a:r>
          </a:p>
        </p:txBody>
      </p:sp>
      <p:sp>
        <p:nvSpPr>
          <p:cNvPr id="4" name="TextBox 3"/>
          <p:cNvSpPr txBox="1"/>
          <p:nvPr/>
        </p:nvSpPr>
        <p:spPr>
          <a:xfrm>
            <a:off x="533400" y="4648200"/>
            <a:ext cx="8229600" cy="1200329"/>
          </a:xfrm>
          <a:prstGeom prst="rect">
            <a:avLst/>
          </a:prstGeom>
          <a:noFill/>
        </p:spPr>
        <p:txBody>
          <a:bodyPr wrap="square" rtlCol="0">
            <a:spAutoFit/>
          </a:bodyPr>
          <a:lstStyle/>
          <a:p>
            <a:pPr>
              <a:buFont typeface="Arial" pitchFamily="34" charset="0"/>
              <a:buChar char="•"/>
            </a:pPr>
            <a:r>
              <a:rPr lang="en-US" sz="2400" b="0" dirty="0" smtClean="0">
                <a:latin typeface="+mn-lt"/>
              </a:rPr>
              <a:t>Browser validation is faster and reduces the server load.</a:t>
            </a:r>
          </a:p>
          <a:p>
            <a:pPr>
              <a:buFont typeface="Arial" pitchFamily="34" charset="0"/>
              <a:buChar char="•"/>
            </a:pPr>
            <a:r>
              <a:rPr lang="en-US" sz="2400" b="0" dirty="0" smtClean="0">
                <a:latin typeface="+mn-lt"/>
              </a:rPr>
              <a:t>Consider server validation if the user input will be inserted into a database</a:t>
            </a:r>
            <a:endParaRPr lang="en-US" sz="2400" b="0"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$_GET Function</a:t>
            </a:r>
            <a:endParaRPr lang="en-US" dirty="0"/>
          </a:p>
        </p:txBody>
      </p:sp>
      <p:sp>
        <p:nvSpPr>
          <p:cNvPr id="3" name="Content Placeholder 2"/>
          <p:cNvSpPr>
            <a:spLocks noGrp="1"/>
          </p:cNvSpPr>
          <p:nvPr>
            <p:ph idx="1"/>
          </p:nvPr>
        </p:nvSpPr>
        <p:spPr/>
        <p:txBody>
          <a:bodyPr/>
          <a:lstStyle/>
          <a:p>
            <a:r>
              <a:rPr lang="en-US" dirty="0" smtClean="0"/>
              <a:t>Built-in $_GET function is used to collect values in a form with method="get".</a:t>
            </a:r>
          </a:p>
          <a:p>
            <a:r>
              <a:rPr lang="en-US" dirty="0" smtClean="0"/>
              <a:t>GET method</a:t>
            </a:r>
          </a:p>
          <a:p>
            <a:pPr lvl="1"/>
            <a:r>
              <a:rPr lang="en-US" dirty="0" smtClean="0"/>
              <a:t>Information is visible to everyone (it will be displayed in the browser's address bar) </a:t>
            </a:r>
          </a:p>
          <a:p>
            <a:pPr lvl="1"/>
            <a:r>
              <a:rPr lang="en-US" dirty="0" smtClean="0"/>
              <a:t>Has limits on the amount of information to send (max. 100 characters).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r>
              <a:rPr lang="en-US" sz="2200" dirty="0" smtClean="0">
                <a:latin typeface="Courier New" pitchFamily="49" charset="0"/>
              </a:rPr>
              <a:t>&lt;form action="welcome.php" method="get"&gt;</a:t>
            </a:r>
            <a:br>
              <a:rPr lang="en-US" sz="2200" dirty="0" smtClean="0">
                <a:latin typeface="Courier New" pitchFamily="49" charset="0"/>
              </a:rPr>
            </a:br>
            <a:r>
              <a:rPr lang="en-US" sz="2200" dirty="0" smtClean="0">
                <a:latin typeface="Courier New" pitchFamily="49" charset="0"/>
              </a:rPr>
              <a:t>Name: &lt;input type="text" name="</a:t>
            </a:r>
            <a:r>
              <a:rPr lang="en-US" sz="2200" dirty="0" err="1" smtClean="0">
                <a:latin typeface="Courier New" pitchFamily="49" charset="0"/>
              </a:rPr>
              <a:t>fname</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Age: &lt;input type="text" name="age" /&gt;</a:t>
            </a:r>
            <a:br>
              <a:rPr lang="en-US" sz="2200" dirty="0" smtClean="0">
                <a:latin typeface="Courier New" pitchFamily="49" charset="0"/>
              </a:rPr>
            </a:br>
            <a:r>
              <a:rPr lang="en-US" sz="2200" dirty="0" smtClean="0">
                <a:latin typeface="Courier New" pitchFamily="49" charset="0"/>
              </a:rPr>
              <a:t>&lt;input type="submit" /&gt;</a:t>
            </a:r>
            <a:br>
              <a:rPr lang="en-US" sz="2200" dirty="0" smtClean="0">
                <a:latin typeface="Courier New" pitchFamily="49" charset="0"/>
              </a:rPr>
            </a:br>
            <a:r>
              <a:rPr lang="en-US" sz="2200" dirty="0" smtClean="0">
                <a:latin typeface="Courier New" pitchFamily="49" charset="0"/>
              </a:rPr>
              <a:t>&lt;/form&gt; </a:t>
            </a:r>
          </a:p>
          <a:p>
            <a:r>
              <a:rPr lang="en-US" dirty="0" smtClean="0"/>
              <a:t>When the user clicks the "Submit" button, the URL sent to the server could look something like this:</a:t>
            </a:r>
          </a:p>
          <a:p>
            <a:pPr algn="ctr">
              <a:buNone/>
            </a:pPr>
            <a:r>
              <a:rPr lang="en-US" sz="2400" i="1" dirty="0" smtClean="0"/>
              <a:t>http://www.w3schools.com/welcome.php?fname=Peter&amp;age=37 </a:t>
            </a:r>
          </a:p>
          <a:p>
            <a:r>
              <a:rPr lang="en-US" dirty="0" smtClean="0"/>
              <a:t>The "welcome.php" file can now use the $_GET function to collect form data (the names of the form fields will automatically be the keys in the $_GET array):</a:t>
            </a:r>
          </a:p>
          <a:p>
            <a:r>
              <a:rPr lang="en-US" sz="2200" dirty="0" smtClean="0">
                <a:latin typeface="Courier New" pitchFamily="49" charset="0"/>
              </a:rPr>
              <a:t>Welcome &lt;?</a:t>
            </a:r>
            <a:r>
              <a:rPr lang="en-US" sz="2200" dirty="0" err="1" smtClean="0">
                <a:latin typeface="Courier New" pitchFamily="49" charset="0"/>
              </a:rPr>
              <a:t>php</a:t>
            </a:r>
            <a:r>
              <a:rPr lang="en-US" sz="2200" dirty="0" smtClean="0">
                <a:latin typeface="Courier New" pitchFamily="49" charset="0"/>
              </a:rPr>
              <a:t> echo $_GET["</a:t>
            </a:r>
            <a:r>
              <a:rPr lang="en-US" sz="2200" dirty="0" err="1" smtClean="0">
                <a:latin typeface="Courier New" pitchFamily="49" charset="0"/>
              </a:rPr>
              <a:t>fname</a:t>
            </a:r>
            <a:r>
              <a:rPr lang="en-US" sz="2200" dirty="0" smtClean="0">
                <a:latin typeface="Courier New" pitchFamily="49" charset="0"/>
              </a:rPr>
              <a:t>"]; ?&gt;.&lt;</a:t>
            </a:r>
            <a:r>
              <a:rPr lang="en-US" sz="2200" dirty="0" err="1" smtClean="0">
                <a:latin typeface="Courier New" pitchFamily="49" charset="0"/>
              </a:rPr>
              <a:t>br</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You are &lt;?</a:t>
            </a:r>
            <a:r>
              <a:rPr lang="en-US" sz="2200" dirty="0" err="1" smtClean="0">
                <a:latin typeface="Courier New" pitchFamily="49" charset="0"/>
              </a:rPr>
              <a:t>php</a:t>
            </a:r>
            <a:r>
              <a:rPr lang="en-US" sz="2200" dirty="0" smtClean="0">
                <a:latin typeface="Courier New" pitchFamily="49" charset="0"/>
              </a:rPr>
              <a:t> echo $_GET["age"]; ?&gt; years old!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to use method="get"?</a:t>
            </a:r>
            <a:endParaRPr lang="en-US" dirty="0"/>
          </a:p>
        </p:txBody>
      </p:sp>
      <p:sp>
        <p:nvSpPr>
          <p:cNvPr id="3" name="Content Placeholder 2"/>
          <p:cNvSpPr>
            <a:spLocks noGrp="1"/>
          </p:cNvSpPr>
          <p:nvPr>
            <p:ph idx="1"/>
          </p:nvPr>
        </p:nvSpPr>
        <p:spPr/>
        <p:txBody>
          <a:bodyPr/>
          <a:lstStyle/>
          <a:p>
            <a:r>
              <a:rPr lang="en-US" dirty="0" smtClean="0"/>
              <a:t>When using method="get" in HTML forms, all variable names and values are displayed in the URL.</a:t>
            </a:r>
          </a:p>
          <a:p>
            <a:r>
              <a:rPr lang="en-US" b="1" dirty="0" smtClean="0"/>
              <a:t>Note:</a:t>
            </a:r>
            <a:r>
              <a:rPr lang="en-US" dirty="0" smtClean="0"/>
              <a:t> This method should not be used when sending passwords or other sensitive information!</a:t>
            </a:r>
          </a:p>
          <a:p>
            <a:r>
              <a:rPr lang="en-US" dirty="0" smtClean="0"/>
              <a:t>However, because the variables are displayed in the URL, it is possible to bookmark the page. This can be useful in some cases.</a:t>
            </a:r>
          </a:p>
          <a:p>
            <a:r>
              <a:rPr lang="en-US" b="1" dirty="0" smtClean="0"/>
              <a:t>Note:</a:t>
            </a:r>
            <a:r>
              <a:rPr lang="en-US" dirty="0" smtClean="0"/>
              <a:t> The get method is not suitable for large variable values; the value cannot exceed 100 characters.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$_POST Function</a:t>
            </a:r>
            <a:endParaRPr lang="en-US" dirty="0"/>
          </a:p>
        </p:txBody>
      </p:sp>
      <p:sp>
        <p:nvSpPr>
          <p:cNvPr id="3" name="Content Placeholder 2"/>
          <p:cNvSpPr>
            <a:spLocks noGrp="1"/>
          </p:cNvSpPr>
          <p:nvPr>
            <p:ph idx="1"/>
          </p:nvPr>
        </p:nvSpPr>
        <p:spPr/>
        <p:txBody>
          <a:bodyPr/>
          <a:lstStyle/>
          <a:p>
            <a:r>
              <a:rPr lang="en-US" dirty="0" smtClean="0"/>
              <a:t>Built-in $_POST function is used to collect values from a form sent with method="post".</a:t>
            </a:r>
          </a:p>
          <a:p>
            <a:r>
              <a:rPr lang="en-US" dirty="0" smtClean="0"/>
              <a:t>POST method</a:t>
            </a:r>
          </a:p>
          <a:p>
            <a:pPr lvl="1"/>
            <a:r>
              <a:rPr lang="en-US" dirty="0" smtClean="0"/>
              <a:t>Information sent from a form is invisible to others </a:t>
            </a:r>
          </a:p>
          <a:p>
            <a:pPr lvl="1"/>
            <a:r>
              <a:rPr lang="en-US" dirty="0" smtClean="0"/>
              <a:t>Has no limits on the amount of information to send</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2200" dirty="0" smtClean="0">
                <a:latin typeface="Courier New" pitchFamily="49" charset="0"/>
              </a:rPr>
              <a:t>  &lt;form action="welcome.php" method="post"&gt;</a:t>
            </a:r>
            <a:br>
              <a:rPr lang="en-US" sz="2200" dirty="0" smtClean="0">
                <a:latin typeface="Courier New" pitchFamily="49" charset="0"/>
              </a:rPr>
            </a:br>
            <a:r>
              <a:rPr lang="en-US" sz="2200" dirty="0" smtClean="0">
                <a:latin typeface="Courier New" pitchFamily="49" charset="0"/>
              </a:rPr>
              <a:t>Name: &lt;input type="text" name="</a:t>
            </a:r>
            <a:r>
              <a:rPr lang="en-US" sz="2200" dirty="0" err="1" smtClean="0">
                <a:latin typeface="Courier New" pitchFamily="49" charset="0"/>
              </a:rPr>
              <a:t>fname</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Age: &lt;input type="text" name="age" /&gt;</a:t>
            </a:r>
            <a:br>
              <a:rPr lang="en-US" sz="2200" dirty="0" smtClean="0">
                <a:latin typeface="Courier New" pitchFamily="49" charset="0"/>
              </a:rPr>
            </a:br>
            <a:r>
              <a:rPr lang="en-US" sz="2200" dirty="0" smtClean="0">
                <a:latin typeface="Courier New" pitchFamily="49" charset="0"/>
              </a:rPr>
              <a:t>&lt;input type="submit" /&gt;</a:t>
            </a:r>
            <a:br>
              <a:rPr lang="en-US" sz="2200" dirty="0" smtClean="0">
                <a:latin typeface="Courier New" pitchFamily="49" charset="0"/>
              </a:rPr>
            </a:br>
            <a:r>
              <a:rPr lang="en-US" sz="2200" dirty="0" smtClean="0">
                <a:latin typeface="Courier New" pitchFamily="49" charset="0"/>
              </a:rPr>
              <a:t>&lt;/form&gt; </a:t>
            </a:r>
          </a:p>
          <a:p>
            <a:r>
              <a:rPr lang="en-US" dirty="0" smtClean="0"/>
              <a:t>When the user clicks the "Submit" button, the URL will look like this:</a:t>
            </a:r>
          </a:p>
          <a:p>
            <a:pPr algn="ctr">
              <a:buNone/>
            </a:pPr>
            <a:r>
              <a:rPr lang="en-US" i="1" dirty="0" smtClean="0"/>
              <a:t>http://www.w3schools.com/welcome.php </a:t>
            </a:r>
          </a:p>
          <a:p>
            <a:r>
              <a:rPr lang="en-US" dirty="0" smtClean="0"/>
              <a:t>The "welcome.php" file can now use the $_POST function to collect form data (the names of the form fields will automatically be the keys in the $_POST array):</a:t>
            </a:r>
          </a:p>
          <a:p>
            <a:r>
              <a:rPr lang="en-US" sz="2200" dirty="0" smtClean="0">
                <a:latin typeface="Courier New" pitchFamily="49" charset="0"/>
              </a:rPr>
              <a:t>Welcome &lt;?</a:t>
            </a:r>
            <a:r>
              <a:rPr lang="en-US" sz="2200" dirty="0" err="1" smtClean="0">
                <a:latin typeface="Courier New" pitchFamily="49" charset="0"/>
              </a:rPr>
              <a:t>php</a:t>
            </a:r>
            <a:r>
              <a:rPr lang="en-US" sz="2200" dirty="0" smtClean="0">
                <a:latin typeface="Courier New" pitchFamily="49" charset="0"/>
              </a:rPr>
              <a:t> echo $_POST["</a:t>
            </a:r>
            <a:r>
              <a:rPr lang="en-US" sz="2200" dirty="0" err="1" smtClean="0">
                <a:latin typeface="Courier New" pitchFamily="49" charset="0"/>
              </a:rPr>
              <a:t>fname</a:t>
            </a:r>
            <a:r>
              <a:rPr lang="en-US" sz="2200" dirty="0" smtClean="0">
                <a:latin typeface="Courier New" pitchFamily="49" charset="0"/>
              </a:rPr>
              <a:t>"]; ?&gt;!&lt;</a:t>
            </a:r>
            <a:r>
              <a:rPr lang="en-US" sz="2200" dirty="0" err="1" smtClean="0">
                <a:latin typeface="Courier New" pitchFamily="49" charset="0"/>
              </a:rPr>
              <a:t>br</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You are &lt;?</a:t>
            </a:r>
            <a:r>
              <a:rPr lang="en-US" sz="2200" dirty="0" err="1" smtClean="0">
                <a:latin typeface="Courier New" pitchFamily="49" charset="0"/>
              </a:rPr>
              <a:t>php</a:t>
            </a:r>
            <a:r>
              <a:rPr lang="en-US" sz="2200" dirty="0" smtClean="0">
                <a:latin typeface="Courier New" pitchFamily="49" charset="0"/>
              </a:rPr>
              <a:t> echo $_POST["age"]; ?&gt; years old.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Create a PHP Function</a:t>
            </a:r>
            <a:endParaRPr lang="en-US" dirty="0"/>
          </a:p>
        </p:txBody>
      </p:sp>
      <p:sp>
        <p:nvSpPr>
          <p:cNvPr id="3" name="Content Placeholder 2"/>
          <p:cNvSpPr>
            <a:spLocks noGrp="1"/>
          </p:cNvSpPr>
          <p:nvPr>
            <p:ph idx="1"/>
          </p:nvPr>
        </p:nvSpPr>
        <p:spPr/>
        <p:txBody>
          <a:bodyPr/>
          <a:lstStyle/>
          <a:p>
            <a:r>
              <a:rPr lang="en-US" dirty="0" smtClean="0"/>
              <a:t>A function will be executed by a call to the function.</a:t>
            </a:r>
          </a:p>
          <a:p>
            <a:endParaRPr lang="en-US" dirty="0" smtClean="0"/>
          </a:p>
          <a:p>
            <a:pPr>
              <a:buNone/>
            </a:pPr>
            <a:r>
              <a:rPr lang="en-US" dirty="0" smtClean="0"/>
              <a:t>function </a:t>
            </a:r>
            <a:r>
              <a:rPr lang="en-US" i="1" dirty="0" err="1" smtClean="0"/>
              <a:t>functionName</a:t>
            </a:r>
            <a:r>
              <a:rPr lang="en-US" dirty="0" smtClean="0"/>
              <a:t>()</a:t>
            </a:r>
            <a:br>
              <a:rPr lang="en-US" dirty="0" smtClean="0"/>
            </a:br>
            <a:r>
              <a:rPr lang="en-US" dirty="0" smtClean="0"/>
              <a:t>{</a:t>
            </a:r>
            <a:br>
              <a:rPr lang="en-US" dirty="0" smtClean="0"/>
            </a:br>
            <a:r>
              <a:rPr lang="en-US" i="1" dirty="0" smtClean="0"/>
              <a:t>code to be executed</a:t>
            </a:r>
            <a:r>
              <a:rPr lang="en-US" dirty="0" smtClean="0"/>
              <a:t>;</a:t>
            </a:r>
            <a:br>
              <a:rPr lang="en-US" dirty="0" smtClean="0"/>
            </a:br>
            <a:r>
              <a:rPr lang="en-US"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to use method="post"?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Information sent from a form with the POST method is invisible to others and has no limits on the amount of information to send.</a:t>
            </a:r>
          </a:p>
          <a:p>
            <a:r>
              <a:rPr lang="en-US" dirty="0" smtClean="0"/>
              <a:t>However, because the variables are not displayed in the URL, it is not possible to bookmark the page.</a:t>
            </a:r>
          </a:p>
          <a:p>
            <a:r>
              <a:rPr lang="en-US" dirty="0" smtClean="0"/>
              <a:t>The PHP $_REQUEST Function</a:t>
            </a:r>
          </a:p>
          <a:p>
            <a:pPr lvl="1"/>
            <a:r>
              <a:rPr lang="en-US" dirty="0" smtClean="0"/>
              <a:t>The PHP built-in $_REQUEST function contains the contents of both $_GET, $_POST, and $_COOKIE.</a:t>
            </a:r>
          </a:p>
          <a:p>
            <a:pPr lvl="1"/>
            <a:r>
              <a:rPr lang="en-US" dirty="0" smtClean="0"/>
              <a:t>The $_REQUEST function can be used to collect form data sent with both the GET and POST methods.</a:t>
            </a:r>
          </a:p>
          <a:p>
            <a:pPr lvl="1"/>
            <a:r>
              <a:rPr lang="en-US" dirty="0" smtClean="0"/>
              <a:t>Example</a:t>
            </a:r>
          </a:p>
          <a:p>
            <a:pPr lvl="1">
              <a:buNone/>
            </a:pPr>
            <a:r>
              <a:rPr lang="en-US" sz="2000" dirty="0" smtClean="0">
                <a:latin typeface="Courier New" pitchFamily="49" charset="0"/>
              </a:rPr>
              <a:t>  Welcome &lt;?</a:t>
            </a:r>
            <a:r>
              <a:rPr lang="en-US" sz="2000" dirty="0" err="1" smtClean="0">
                <a:latin typeface="Courier New" pitchFamily="49" charset="0"/>
              </a:rPr>
              <a:t>php</a:t>
            </a:r>
            <a:r>
              <a:rPr lang="en-US" sz="2000" dirty="0" smtClean="0">
                <a:latin typeface="Courier New" pitchFamily="49" charset="0"/>
              </a:rPr>
              <a:t> echo $_REQUEST["</a:t>
            </a:r>
            <a:r>
              <a:rPr lang="en-US" sz="2000" dirty="0" err="1" smtClean="0">
                <a:latin typeface="Courier New" pitchFamily="49" charset="0"/>
              </a:rPr>
              <a:t>fname</a:t>
            </a:r>
            <a:r>
              <a:rPr lang="en-US" sz="2000" dirty="0" smtClean="0">
                <a:latin typeface="Courier New" pitchFamily="49" charset="0"/>
              </a:rPr>
              <a:t>"]; ?&gt;!&lt;</a:t>
            </a:r>
            <a:r>
              <a:rPr lang="en-US" sz="2000" dirty="0" err="1" smtClean="0">
                <a:latin typeface="Courier New" pitchFamily="49" charset="0"/>
              </a:rPr>
              <a:t>br</a:t>
            </a:r>
            <a:r>
              <a:rPr lang="en-US" sz="2000" dirty="0" smtClean="0">
                <a:latin typeface="Courier New" pitchFamily="49" charset="0"/>
              </a:rPr>
              <a:t> /&gt;</a:t>
            </a:r>
            <a:br>
              <a:rPr lang="en-US" sz="2000" dirty="0" smtClean="0">
                <a:latin typeface="Courier New" pitchFamily="49" charset="0"/>
              </a:rPr>
            </a:br>
            <a:r>
              <a:rPr lang="en-US" sz="2000" dirty="0" smtClean="0">
                <a:latin typeface="Courier New" pitchFamily="49" charset="0"/>
              </a:rPr>
              <a:t>You are &lt;?</a:t>
            </a:r>
            <a:r>
              <a:rPr lang="en-US" sz="2000" dirty="0" err="1" smtClean="0">
                <a:latin typeface="Courier New" pitchFamily="49" charset="0"/>
              </a:rPr>
              <a:t>php</a:t>
            </a:r>
            <a:r>
              <a:rPr lang="en-US" sz="2000" dirty="0" smtClean="0">
                <a:latin typeface="Courier New" pitchFamily="49" charset="0"/>
              </a:rPr>
              <a:t> echo $_REQUEST["age"]; ?&gt; years old.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Validate the user's input</a:t>
            </a:r>
          </a:p>
          <a:p>
            <a:pPr lvl="1"/>
            <a:r>
              <a:rPr lang="en-US" dirty="0" smtClean="0"/>
              <a:t>Create one </a:t>
            </a:r>
            <a:r>
              <a:rPr lang="en-US" dirty="0" err="1" smtClean="0"/>
              <a:t>php</a:t>
            </a:r>
            <a:r>
              <a:rPr lang="en-US" dirty="0" smtClean="0"/>
              <a:t> file where the user will be asked to input his first name, last name and year of birth.</a:t>
            </a:r>
          </a:p>
          <a:p>
            <a:pPr lvl="1"/>
            <a:r>
              <a:rPr lang="en-US" dirty="0" smtClean="0"/>
              <a:t>When user clicks the “submit” button, your </a:t>
            </a:r>
            <a:r>
              <a:rPr lang="en-US" dirty="0" err="1" smtClean="0"/>
              <a:t>php</a:t>
            </a:r>
            <a:r>
              <a:rPr lang="en-US" dirty="0" smtClean="0"/>
              <a:t> checks if he has supplied a first name, a last name, and a valid year of birth.</a:t>
            </a:r>
          </a:p>
          <a:p>
            <a:pPr lvl="1"/>
            <a:r>
              <a:rPr lang="en-US" dirty="0" smtClean="0"/>
              <a:t>If yes, display a message: “Welcome John Smith. You are 30 years old”.</a:t>
            </a:r>
          </a:p>
          <a:p>
            <a:r>
              <a:rPr lang="en-US" dirty="0" smtClean="0"/>
              <a:t>Define a function that generalizes what you have just written which we can put in a library and use whenever we need to validate a text field in this way</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219200"/>
            <a:ext cx="8229600" cy="4389120"/>
          </a:xfrm>
        </p:spPr>
        <p:txBody>
          <a:bodyPr>
            <a:normAutofit fontScale="62500" lnSpcReduction="20000"/>
          </a:bodyPr>
          <a:lstStyle/>
          <a:p>
            <a:r>
              <a:rPr lang="en-US" dirty="0" smtClean="0"/>
              <a:t>&lt;?</a:t>
            </a:r>
            <a:r>
              <a:rPr lang="en-US" dirty="0" err="1" smtClean="0"/>
              <a:t>php</a:t>
            </a:r>
            <a:endParaRPr lang="en-US" dirty="0" smtClean="0"/>
          </a:p>
          <a:p>
            <a:endParaRPr lang="en-US" dirty="0" smtClean="0"/>
          </a:p>
          <a:p>
            <a:r>
              <a:rPr lang="en-US" dirty="0" smtClean="0"/>
              <a:t>if ( (</a:t>
            </a:r>
            <a:r>
              <a:rPr lang="en-US" dirty="0" err="1" smtClean="0"/>
              <a:t>isset</a:t>
            </a:r>
            <a:r>
              <a:rPr lang="en-US" dirty="0" smtClean="0"/>
              <a:t> ($_POST["</a:t>
            </a:r>
            <a:r>
              <a:rPr lang="en-US" dirty="0" err="1" smtClean="0"/>
              <a:t>fname</a:t>
            </a:r>
            <a:r>
              <a:rPr lang="en-US" dirty="0" smtClean="0"/>
              <a:t>"])) &amp;&amp; (</a:t>
            </a:r>
            <a:r>
              <a:rPr lang="en-US" dirty="0" err="1" smtClean="0"/>
              <a:t>isset</a:t>
            </a:r>
            <a:r>
              <a:rPr lang="en-US" dirty="0" smtClean="0"/>
              <a:t> ($_POST["</a:t>
            </a:r>
            <a:r>
              <a:rPr lang="en-US" dirty="0" err="1" smtClean="0"/>
              <a:t>lname</a:t>
            </a:r>
            <a:r>
              <a:rPr lang="en-US" dirty="0" smtClean="0"/>
              <a:t>"]) ) &amp;&amp;(</a:t>
            </a:r>
            <a:r>
              <a:rPr lang="en-US" dirty="0" err="1" smtClean="0"/>
              <a:t>isset</a:t>
            </a:r>
            <a:r>
              <a:rPr lang="en-US" dirty="0" smtClean="0"/>
              <a:t> ($_POST["age"])) )</a:t>
            </a:r>
          </a:p>
          <a:p>
            <a:r>
              <a:rPr lang="en-US" dirty="0" smtClean="0"/>
              <a:t>{</a:t>
            </a:r>
          </a:p>
          <a:p>
            <a:endParaRPr lang="en-US" dirty="0" smtClean="0"/>
          </a:p>
          <a:p>
            <a:r>
              <a:rPr lang="en-US" dirty="0" smtClean="0"/>
              <a:t>if ( </a:t>
            </a:r>
            <a:r>
              <a:rPr lang="en-US" dirty="0" err="1" smtClean="0"/>
              <a:t>strlen</a:t>
            </a:r>
            <a:r>
              <a:rPr lang="en-US" dirty="0" smtClean="0"/>
              <a:t>( trim($_POST["</a:t>
            </a:r>
            <a:r>
              <a:rPr lang="en-US" dirty="0" err="1" smtClean="0"/>
              <a:t>fname</a:t>
            </a:r>
            <a:r>
              <a:rPr lang="en-US" dirty="0" smtClean="0"/>
              <a:t>"]) ) &gt;0 &amp;&amp; </a:t>
            </a:r>
            <a:r>
              <a:rPr lang="en-US" dirty="0" err="1" smtClean="0"/>
              <a:t>strlen</a:t>
            </a:r>
            <a:r>
              <a:rPr lang="en-US" dirty="0" smtClean="0"/>
              <a:t>( trim($_POST["</a:t>
            </a:r>
            <a:r>
              <a:rPr lang="en-US" dirty="0" err="1" smtClean="0"/>
              <a:t>lname</a:t>
            </a:r>
            <a:r>
              <a:rPr lang="en-US" dirty="0" smtClean="0"/>
              <a:t>"]) ) &gt;0  &amp;&amp; </a:t>
            </a:r>
            <a:r>
              <a:rPr lang="en-US" dirty="0" err="1" smtClean="0"/>
              <a:t>is_numeric</a:t>
            </a:r>
            <a:r>
              <a:rPr lang="en-US" dirty="0" smtClean="0"/>
              <a:t>($_POST["age"]) )</a:t>
            </a:r>
          </a:p>
          <a:p>
            <a:r>
              <a:rPr lang="en-US" dirty="0" smtClean="0"/>
              <a:t>{  $age=date('Y')-$_POST["age"];</a:t>
            </a:r>
          </a:p>
          <a:p>
            <a:r>
              <a:rPr lang="en-US" dirty="0" smtClean="0"/>
              <a:t> echo "Welcome {$_POST["</a:t>
            </a:r>
            <a:r>
              <a:rPr lang="en-US" dirty="0" err="1" smtClean="0"/>
              <a:t>fname</a:t>
            </a:r>
            <a:r>
              <a:rPr lang="en-US" dirty="0" smtClean="0"/>
              <a:t>"]} ". $_POST["</a:t>
            </a:r>
            <a:r>
              <a:rPr lang="en-US" dirty="0" err="1" smtClean="0"/>
              <a:t>lname</a:t>
            </a:r>
            <a:r>
              <a:rPr lang="en-US" dirty="0" smtClean="0"/>
              <a:t>"]."! You are " . $age ."years old";</a:t>
            </a:r>
          </a:p>
          <a:p>
            <a:r>
              <a:rPr lang="en-US" dirty="0" smtClean="0"/>
              <a:t>}</a:t>
            </a:r>
          </a:p>
          <a:p>
            <a:r>
              <a:rPr lang="en-US" dirty="0" smtClean="0"/>
              <a:t>else</a:t>
            </a:r>
          </a:p>
          <a:p>
            <a:r>
              <a:rPr lang="en-US" dirty="0" smtClean="0"/>
              <a:t>  echo "Please check your input and try again.";</a:t>
            </a:r>
          </a:p>
          <a:p>
            <a:r>
              <a:rPr lang="en-US" dirty="0" smtClean="0"/>
              <a:t>}</a:t>
            </a:r>
          </a:p>
          <a:p>
            <a:endParaRPr lang="en-US" dirty="0" smtClean="0"/>
          </a:p>
          <a:p>
            <a:r>
              <a:rPr lang="en-US" dirty="0" smtClean="0"/>
              <a:t>else</a:t>
            </a:r>
          </a:p>
          <a:p>
            <a:r>
              <a:rPr lang="en-US" dirty="0" smtClean="0"/>
              <a:t> echo "Please check your input and try again.";</a:t>
            </a:r>
          </a:p>
          <a:p>
            <a:r>
              <a:rPr lang="en-US" dirty="0" smtClean="0"/>
              <a:t>?&gt;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Built-in functions</a:t>
            </a:r>
            <a:endParaRPr lang="en-US" dirty="0"/>
          </a:p>
        </p:txBody>
      </p:sp>
      <p:sp>
        <p:nvSpPr>
          <p:cNvPr id="3" name="Content Placeholder 2"/>
          <p:cNvSpPr>
            <a:spLocks noGrp="1"/>
          </p:cNvSpPr>
          <p:nvPr>
            <p:ph idx="1"/>
          </p:nvPr>
        </p:nvSpPr>
        <p:spPr/>
        <p:txBody>
          <a:bodyPr>
            <a:normAutofit lnSpcReduction="10000"/>
          </a:bodyPr>
          <a:lstStyle/>
          <a:p>
            <a:r>
              <a:rPr lang="en-US" dirty="0" err="1" smtClean="0"/>
              <a:t>isset</a:t>
            </a:r>
            <a:r>
              <a:rPr lang="en-US" dirty="0" smtClean="0"/>
              <a:t>($v)(revision): returns true if $v is non-null; false otherwise </a:t>
            </a:r>
          </a:p>
          <a:p>
            <a:r>
              <a:rPr lang="en-US" dirty="0" smtClean="0"/>
              <a:t>trim($s): strips leading and trailing spaces from string $s, e.g. strip(' Hugh ') returns 'Hugh' </a:t>
            </a:r>
          </a:p>
          <a:p>
            <a:r>
              <a:rPr lang="en-US" dirty="0" err="1" smtClean="0"/>
              <a:t>strlen</a:t>
            </a:r>
            <a:r>
              <a:rPr lang="en-US" dirty="0" smtClean="0"/>
              <a:t>($s): returns the number of chars in string $s, e.g. </a:t>
            </a:r>
            <a:r>
              <a:rPr lang="en-US" dirty="0" err="1" smtClean="0"/>
              <a:t>strlen</a:t>
            </a:r>
            <a:r>
              <a:rPr lang="en-US" dirty="0" smtClean="0"/>
              <a:t>('</a:t>
            </a:r>
            <a:r>
              <a:rPr lang="en-US" dirty="0" err="1" smtClean="0"/>
              <a:t>abc</a:t>
            </a:r>
            <a:r>
              <a:rPr lang="en-US" dirty="0" smtClean="0"/>
              <a:t>') returns 3</a:t>
            </a:r>
          </a:p>
          <a:p>
            <a:r>
              <a:rPr lang="en-US" dirty="0" smtClean="0"/>
              <a:t>Date(‘Y’): A full numeric representation of a year, 4 digits Examples: </a:t>
            </a:r>
            <a:r>
              <a:rPr lang="en-US" i="1" dirty="0" smtClean="0"/>
              <a:t>1999</a:t>
            </a:r>
            <a:r>
              <a:rPr lang="en-US" dirty="0" smtClean="0"/>
              <a:t> or </a:t>
            </a:r>
            <a:r>
              <a:rPr lang="en-US" i="1" dirty="0" smtClean="0"/>
              <a:t>2003</a:t>
            </a:r>
            <a:r>
              <a:rPr lang="en-US" dirty="0" smtClean="0"/>
              <a:t> </a:t>
            </a:r>
          </a:p>
          <a:p>
            <a:r>
              <a:rPr lang="en-US" dirty="0" smtClean="0"/>
              <a:t>Ones you may see being used for data validation elsewhere: </a:t>
            </a:r>
            <a:r>
              <a:rPr lang="en-US" dirty="0" err="1" smtClean="0"/>
              <a:t>is_null</a:t>
            </a:r>
            <a:r>
              <a:rPr lang="en-US" dirty="0" smtClean="0"/>
              <a:t>, </a:t>
            </a:r>
            <a:r>
              <a:rPr lang="en-US" dirty="0" err="1" smtClean="0"/>
              <a:t>is_int</a:t>
            </a:r>
            <a:r>
              <a:rPr lang="en-US" dirty="0" smtClean="0"/>
              <a:t>/ </a:t>
            </a:r>
            <a:r>
              <a:rPr lang="en-US" dirty="0" err="1" smtClean="0"/>
              <a:t>is_integer</a:t>
            </a:r>
            <a:r>
              <a:rPr lang="en-US" dirty="0" smtClean="0"/>
              <a:t>/ </a:t>
            </a:r>
            <a:r>
              <a:rPr lang="en-US" dirty="0" err="1" smtClean="0"/>
              <a:t>is_long</a:t>
            </a:r>
            <a:r>
              <a:rPr lang="en-US" dirty="0" smtClean="0"/>
              <a:t>, </a:t>
            </a:r>
            <a:r>
              <a:rPr lang="en-US" dirty="0" err="1" smtClean="0"/>
              <a:t>is_float</a:t>
            </a:r>
            <a:r>
              <a:rPr lang="en-US" dirty="0" smtClean="0"/>
              <a:t>/ </a:t>
            </a:r>
            <a:r>
              <a:rPr lang="en-US" dirty="0" err="1" smtClean="0"/>
              <a:t>is_double</a:t>
            </a:r>
            <a:r>
              <a:rPr lang="en-US" dirty="0" smtClean="0"/>
              <a:t>/ </a:t>
            </a:r>
            <a:r>
              <a:rPr lang="en-US" dirty="0" err="1" smtClean="0"/>
              <a:t>is_real</a:t>
            </a:r>
            <a:r>
              <a:rPr lang="en-US" dirty="0" smtClean="0"/>
              <a:t>, </a:t>
            </a:r>
            <a:r>
              <a:rPr lang="en-US" dirty="0" err="1" smtClean="0"/>
              <a:t>is_numeric</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File Upload</a:t>
            </a:r>
            <a:endParaRPr lang="en-US" dirty="0"/>
          </a:p>
        </p:txBody>
      </p:sp>
      <p:sp>
        <p:nvSpPr>
          <p:cNvPr id="3" name="Content Placeholder 2"/>
          <p:cNvSpPr>
            <a:spLocks noGrp="1"/>
          </p:cNvSpPr>
          <p:nvPr>
            <p:ph idx="1"/>
          </p:nvPr>
        </p:nvSpPr>
        <p:spPr/>
        <p:txBody>
          <a:bodyPr>
            <a:normAutofit/>
          </a:bodyPr>
          <a:lstStyle/>
          <a:p>
            <a:r>
              <a:rPr lang="en-US" dirty="0" smtClean="0"/>
              <a:t>Create an Upload-File Form</a:t>
            </a:r>
          </a:p>
          <a:p>
            <a:r>
              <a:rPr lang="en-US" sz="1900" dirty="0" smtClean="0">
                <a:latin typeface="Courier New" pitchFamily="49" charset="0"/>
              </a:rPr>
              <a:t>&lt;html&gt;</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&lt;form action="upload_file.php" method="post"</a:t>
            </a:r>
            <a:br>
              <a:rPr lang="en-US" sz="1900" dirty="0" smtClean="0">
                <a:latin typeface="Courier New" pitchFamily="49" charset="0"/>
              </a:rPr>
            </a:br>
            <a:r>
              <a:rPr lang="en-US" sz="1900" dirty="0" err="1" smtClean="0">
                <a:latin typeface="Courier New" pitchFamily="49" charset="0"/>
              </a:rPr>
              <a:t>enctype</a:t>
            </a:r>
            <a:r>
              <a:rPr lang="en-US" sz="1900" dirty="0" smtClean="0">
                <a:latin typeface="Courier New" pitchFamily="49" charset="0"/>
              </a:rPr>
              <a:t>="multipart/form-data"&gt;</a:t>
            </a:r>
            <a:br>
              <a:rPr lang="en-US" sz="1900" dirty="0" smtClean="0">
                <a:latin typeface="Courier New" pitchFamily="49" charset="0"/>
              </a:rPr>
            </a:br>
            <a:r>
              <a:rPr lang="en-US" sz="1900" dirty="0" smtClean="0">
                <a:latin typeface="Courier New" pitchFamily="49" charset="0"/>
              </a:rPr>
              <a:t>&lt;label for="file"&gt;Filename:&lt;/label&gt;</a:t>
            </a:r>
            <a:br>
              <a:rPr lang="en-US" sz="1900" dirty="0" smtClean="0">
                <a:latin typeface="Courier New" pitchFamily="49" charset="0"/>
              </a:rPr>
            </a:br>
            <a:r>
              <a:rPr lang="en-US" sz="1900" dirty="0" smtClean="0">
                <a:latin typeface="Courier New" pitchFamily="49" charset="0"/>
              </a:rPr>
              <a:t>&lt;input type="file" name="file" id="file" /&gt; </a:t>
            </a:r>
            <a:br>
              <a:rPr lang="en-US" sz="1900" dirty="0" smtClean="0">
                <a:latin typeface="Courier New" pitchFamily="49" charset="0"/>
              </a:rPr>
            </a:br>
            <a:r>
              <a:rPr lang="en-US" sz="1900" dirty="0" smtClean="0">
                <a:latin typeface="Courier New" pitchFamily="49" charset="0"/>
              </a:rPr>
              <a:t>&lt;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&lt;input type="submit" name="submit" value="Submit" /&gt;</a:t>
            </a:r>
            <a:br>
              <a:rPr lang="en-US" sz="1900" dirty="0" smtClean="0">
                <a:latin typeface="Courier New" pitchFamily="49" charset="0"/>
              </a:rPr>
            </a:br>
            <a:r>
              <a:rPr lang="en-US" sz="1900" dirty="0" smtClean="0">
                <a:latin typeface="Courier New" pitchFamily="49" charset="0"/>
              </a:rPr>
              <a:t>&lt;/form&gt;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&lt;/html&gt; </a:t>
            </a:r>
          </a:p>
        </p:txBody>
      </p:sp>
      <p:sp>
        <p:nvSpPr>
          <p:cNvPr id="10" name="Rectangle 9"/>
          <p:cNvSpPr/>
          <p:nvPr/>
        </p:nvSpPr>
        <p:spPr>
          <a:xfrm>
            <a:off x="3276600" y="5334000"/>
            <a:ext cx="3657600" cy="76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1"/>
            <a:r>
              <a:rPr lang="en-US" dirty="0" smtClean="0"/>
              <a:t>specifies which content-type (binary data).</a:t>
            </a:r>
          </a:p>
        </p:txBody>
      </p:sp>
      <p:cxnSp>
        <p:nvCxnSpPr>
          <p:cNvPr id="11" name="Straight Arrow Connector 10"/>
          <p:cNvCxnSpPr/>
          <p:nvPr/>
        </p:nvCxnSpPr>
        <p:spPr>
          <a:xfrm rot="16200000" flipV="1">
            <a:off x="3467100" y="3924300"/>
            <a:ext cx="14478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200400" y="5715000"/>
            <a:ext cx="3657600" cy="76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1"/>
            <a:r>
              <a:rPr lang="en-US" dirty="0" smtClean="0"/>
              <a:t>input should be processed as a file.</a:t>
            </a:r>
          </a:p>
        </p:txBody>
      </p:sp>
      <p:cxnSp>
        <p:nvCxnSpPr>
          <p:cNvPr id="15" name="Straight Arrow Connector 14"/>
          <p:cNvCxnSpPr/>
          <p:nvPr/>
        </p:nvCxnSpPr>
        <p:spPr>
          <a:xfrm rot="10800000">
            <a:off x="3276600" y="4419600"/>
            <a:ext cx="15240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0"/>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4"/>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4" grpId="0" animBg="1"/>
      <p:bldP spid="14"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latin typeface="Courier New" pitchFamily="49" charset="0"/>
              </a:rPr>
              <a:t>upload_file.php</a:t>
            </a:r>
            <a:endParaRPr lang="en-US" dirty="0"/>
          </a:p>
        </p:txBody>
      </p:sp>
      <p:sp>
        <p:nvSpPr>
          <p:cNvPr id="3" name="Content Placeholder 2"/>
          <p:cNvSpPr>
            <a:spLocks noGrp="1"/>
          </p:cNvSpPr>
          <p:nvPr>
            <p:ph idx="1"/>
          </p:nvPr>
        </p:nvSpPr>
        <p:spPr/>
        <p:txBody>
          <a:bodyPr>
            <a:noAutofit/>
          </a:bodyPr>
          <a:lstStyle/>
          <a:p>
            <a:r>
              <a:rPr lang="en-US" sz="1900" dirty="0" smtClean="0">
                <a:latin typeface="Courier New" pitchFamily="49" charset="0"/>
              </a:rPr>
              <a:t>&lt;?</a:t>
            </a:r>
            <a:r>
              <a:rPr lang="en-US" sz="1900" dirty="0" err="1" smtClean="0">
                <a:latin typeface="Courier New" pitchFamily="49" charset="0"/>
              </a:rPr>
              <a:t>php</a:t>
            </a: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if ($_FILES["file"]["error"] &gt; 0)</a:t>
            </a:r>
            <a:br>
              <a:rPr lang="en-US" sz="1900" dirty="0" smtClean="0">
                <a:latin typeface="Courier New" pitchFamily="49" charset="0"/>
              </a:rPr>
            </a:br>
            <a:r>
              <a:rPr lang="en-US" sz="1900" dirty="0" smtClean="0">
                <a:latin typeface="Courier New" pitchFamily="49" charset="0"/>
              </a:rPr>
              <a:t>  {</a:t>
            </a:r>
            <a:br>
              <a:rPr lang="en-US" sz="1900" dirty="0" smtClean="0">
                <a:latin typeface="Courier New" pitchFamily="49" charset="0"/>
              </a:rPr>
            </a:br>
            <a:r>
              <a:rPr lang="en-US" sz="1900" dirty="0" smtClean="0">
                <a:latin typeface="Courier New" pitchFamily="49" charset="0"/>
              </a:rPr>
              <a:t>  echo "Error: " . $_FILES["file"]["error"] . "&lt;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  }</a:t>
            </a:r>
            <a:br>
              <a:rPr lang="en-US" sz="1900" dirty="0" smtClean="0">
                <a:latin typeface="Courier New" pitchFamily="49" charset="0"/>
              </a:rPr>
            </a:br>
            <a:r>
              <a:rPr lang="en-US" sz="1900" dirty="0" smtClean="0">
                <a:latin typeface="Courier New" pitchFamily="49" charset="0"/>
              </a:rPr>
              <a:t>else</a:t>
            </a:r>
            <a:br>
              <a:rPr lang="en-US" sz="1900" dirty="0" smtClean="0">
                <a:latin typeface="Courier New" pitchFamily="49" charset="0"/>
              </a:rPr>
            </a:br>
            <a:r>
              <a:rPr lang="en-US" sz="1900" dirty="0" smtClean="0">
                <a:latin typeface="Courier New" pitchFamily="49" charset="0"/>
              </a:rPr>
              <a:t>  {</a:t>
            </a:r>
            <a:br>
              <a:rPr lang="en-US" sz="1900" dirty="0" smtClean="0">
                <a:latin typeface="Courier New" pitchFamily="49" charset="0"/>
              </a:rPr>
            </a:br>
            <a:r>
              <a:rPr lang="en-US" sz="1900" dirty="0" smtClean="0">
                <a:latin typeface="Courier New" pitchFamily="49" charset="0"/>
              </a:rPr>
              <a:t>  echo "Upload: " . $_FILES["file"]["name"] . "&lt;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  echo "Type: " . $_FILES["file"]["type"] . "&lt;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  echo "Size: " . ($_FILES["file"]["size"] / 1024) . " Kb&lt;</a:t>
            </a:r>
            <a:r>
              <a:rPr lang="en-US" sz="1900" dirty="0" err="1" smtClean="0">
                <a:latin typeface="Courier New" pitchFamily="49" charset="0"/>
              </a:rPr>
              <a:t>br</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  echo "Stored in: " . $_FILES["file"]["</a:t>
            </a:r>
            <a:r>
              <a:rPr lang="en-US" sz="1900" dirty="0" err="1" smtClean="0">
                <a:latin typeface="Courier New" pitchFamily="49" charset="0"/>
              </a:rPr>
              <a:t>tmp_name</a:t>
            </a:r>
            <a:r>
              <a:rPr lang="en-US" sz="1900" dirty="0" smtClean="0">
                <a:latin typeface="Courier New" pitchFamily="49" charset="0"/>
              </a:rPr>
              <a:t>"];</a:t>
            </a:r>
            <a:br>
              <a:rPr lang="en-US" sz="1900" dirty="0" smtClean="0">
                <a:latin typeface="Courier New" pitchFamily="49" charset="0"/>
              </a:rPr>
            </a:br>
            <a:r>
              <a:rPr lang="en-US" sz="1900" dirty="0" smtClean="0">
                <a:latin typeface="Courier New" pitchFamily="49" charset="0"/>
              </a:rPr>
              <a:t>  }</a:t>
            </a:r>
            <a:br>
              <a:rPr lang="en-US" sz="1900" dirty="0" smtClean="0">
                <a:latin typeface="Courier New" pitchFamily="49" charset="0"/>
              </a:rPr>
            </a:br>
            <a:r>
              <a:rPr lang="en-US" sz="1900" dirty="0" smtClean="0">
                <a:latin typeface="Courier New" pitchFamily="49" charset="0"/>
              </a:rPr>
              <a:t>?&gt;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an HTML form and a PHP script that:</a:t>
            </a:r>
          </a:p>
          <a:p>
            <a:pPr lvl="1"/>
            <a:r>
              <a:rPr lang="en-US" dirty="0" smtClean="0"/>
              <a:t>Allow user to upload only JPG image files. Generate an error message if a file of other type is uploaded.</a:t>
            </a:r>
          </a:p>
          <a:p>
            <a:pPr lvl="1">
              <a:buNone/>
            </a:pPr>
            <a:r>
              <a:rPr lang="en-US" dirty="0" smtClean="0"/>
              <a:t>   Hint: For IE to recognize jpg files the type must be </a:t>
            </a:r>
            <a:r>
              <a:rPr lang="en-US" dirty="0" err="1" smtClean="0"/>
              <a:t>pjpeg</a:t>
            </a:r>
            <a:r>
              <a:rPr lang="en-US" dirty="0" smtClean="0"/>
              <a:t>, for </a:t>
            </a:r>
            <a:r>
              <a:rPr lang="en-US" dirty="0" err="1" smtClean="0"/>
              <a:t>FireFox</a:t>
            </a:r>
            <a:r>
              <a:rPr lang="en-US" dirty="0" smtClean="0"/>
              <a:t> it must be jpeg.</a:t>
            </a:r>
          </a:p>
          <a:p>
            <a:pPr lvl="1"/>
            <a:r>
              <a:rPr lang="en-US" dirty="0" smtClean="0"/>
              <a:t>When a JPG is uploaded, copy is into folder “upload” in the root directory and display it in the browser.</a:t>
            </a:r>
          </a:p>
          <a:p>
            <a:pPr lvl="1">
              <a:buNone/>
            </a:pPr>
            <a:r>
              <a:rPr lang="en-US" dirty="0" smtClean="0"/>
              <a:t>    Hint: </a:t>
            </a:r>
            <a:r>
              <a:rPr lang="en-US" sz="1900" dirty="0" err="1" smtClean="0">
                <a:latin typeface="Courier New" pitchFamily="49" charset="0"/>
              </a:rPr>
              <a:t>move_uploaded_file</a:t>
            </a:r>
            <a:r>
              <a:rPr lang="en-US" sz="1900" dirty="0" smtClean="0">
                <a:latin typeface="Courier New" pitchFamily="49" charset="0"/>
              </a:rPr>
              <a:t>($_FILES["file"]["</a:t>
            </a:r>
            <a:r>
              <a:rPr lang="en-US" sz="1900" dirty="0" err="1" smtClean="0">
                <a:latin typeface="Courier New" pitchFamily="49" charset="0"/>
              </a:rPr>
              <a:t>tmp_name</a:t>
            </a:r>
            <a:r>
              <a:rPr lang="en-US" sz="1900" dirty="0" smtClean="0">
                <a:latin typeface="Courier New" pitchFamily="49" charset="0"/>
              </a:rPr>
              <a:t>"],</a:t>
            </a:r>
            <a:br>
              <a:rPr lang="en-US" sz="1900" dirty="0" smtClean="0">
                <a:latin typeface="Courier New" pitchFamily="49" charset="0"/>
              </a:rPr>
            </a:br>
            <a:r>
              <a:rPr lang="en-US" sz="1900" dirty="0" smtClean="0">
                <a:latin typeface="Courier New" pitchFamily="49" charset="0"/>
              </a:rPr>
              <a:t>      "upload/" . $_FILES["file"]["name"]);</a:t>
            </a:r>
          </a:p>
          <a:p>
            <a:pPr lvl="1"/>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Sessions in the stateless Web</a:t>
            </a:r>
            <a:endParaRPr lang="en-US" dirty="0"/>
          </a:p>
        </p:txBody>
      </p:sp>
      <p:sp>
        <p:nvSpPr>
          <p:cNvPr id="3" name="Content Placeholder 2"/>
          <p:cNvSpPr>
            <a:spLocks noGrp="1"/>
          </p:cNvSpPr>
          <p:nvPr>
            <p:ph idx="1"/>
          </p:nvPr>
        </p:nvSpPr>
        <p:spPr/>
        <p:txBody>
          <a:bodyPr/>
          <a:lstStyle/>
          <a:p>
            <a:r>
              <a:rPr lang="en-US" dirty="0" smtClean="0"/>
              <a:t>Web is the stateless interaction between browsers and web servers.</a:t>
            </a:r>
          </a:p>
          <a:p>
            <a:r>
              <a:rPr lang="en-US" dirty="0" smtClean="0"/>
              <a:t>HTTP request is independent of any other request.</a:t>
            </a:r>
          </a:p>
          <a:p>
            <a:r>
              <a:rPr lang="en-US" dirty="0" smtClean="0"/>
              <a:t>All information is forgotten when a new page is loaded</a:t>
            </a:r>
          </a:p>
          <a:p>
            <a:r>
              <a:rPr lang="en-US" dirty="0" smtClean="0"/>
              <a:t>HTTP  is stateless:</a:t>
            </a:r>
          </a:p>
          <a:p>
            <a:pPr lvl="1"/>
            <a:r>
              <a:rPr lang="en-US" dirty="0" smtClean="0"/>
              <a:t>allows users to browse the Web by following hypertext links and visiting pages in any order</a:t>
            </a:r>
          </a:p>
          <a:p>
            <a:pPr lvl="1"/>
            <a:r>
              <a:rPr lang="en-US" dirty="0" smtClean="0"/>
              <a:t>allows applications to distribute or even replicate content across multiple servers to balance the load generated by a high number of requests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 in the stateless Web</a:t>
            </a:r>
            <a:endParaRPr lang="en-US" dirty="0"/>
          </a:p>
        </p:txBody>
      </p:sp>
      <p:sp>
        <p:nvSpPr>
          <p:cNvPr id="3" name="Content Placeholder 2"/>
          <p:cNvSpPr>
            <a:spLocks noGrp="1"/>
          </p:cNvSpPr>
          <p:nvPr>
            <p:ph idx="1"/>
          </p:nvPr>
        </p:nvSpPr>
        <p:spPr/>
        <p:txBody>
          <a:bodyPr/>
          <a:lstStyle/>
          <a:p>
            <a:r>
              <a:rPr lang="en-US" dirty="0" smtClean="0"/>
              <a:t>A normal HTML website will not pass data from one page to another. </a:t>
            </a:r>
          </a:p>
          <a:p>
            <a:r>
              <a:rPr lang="en-US" dirty="0" smtClean="0"/>
              <a:t>Suits applications that allow users to browse or search collections of documents.</a:t>
            </a:r>
          </a:p>
          <a:p>
            <a:r>
              <a:rPr lang="en-US" dirty="0" smtClean="0"/>
              <a:t>But not for</a:t>
            </a:r>
          </a:p>
          <a:p>
            <a:pPr lvl="1"/>
            <a:r>
              <a:rPr lang="en-US" dirty="0" smtClean="0"/>
              <a:t>Tasks like a shopping cart, requires data(the user's selected product) to be remembered from one page to the next</a:t>
            </a:r>
          </a:p>
          <a:p>
            <a:pPr lvl="1"/>
            <a:r>
              <a:rPr lang="en-US" dirty="0" smtClean="0"/>
              <a:t>A login system..</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Building Applications That Keep State</a:t>
            </a:r>
            <a:endParaRPr lang="en-US" dirty="0"/>
          </a:p>
        </p:txBody>
      </p:sp>
      <p:sp>
        <p:nvSpPr>
          <p:cNvPr id="3" name="Content Placeholder 2"/>
          <p:cNvSpPr>
            <a:spLocks noGrp="1"/>
          </p:cNvSpPr>
          <p:nvPr>
            <p:ph idx="1"/>
          </p:nvPr>
        </p:nvSpPr>
        <p:spPr/>
        <p:txBody>
          <a:bodyPr/>
          <a:lstStyle/>
          <a:p>
            <a:r>
              <a:rPr lang="en-US" dirty="0" smtClean="0"/>
              <a:t>Two ways:</a:t>
            </a:r>
          </a:p>
          <a:p>
            <a:pPr lvl="1"/>
            <a:r>
              <a:rPr lang="en-US" dirty="0" smtClean="0"/>
              <a:t>variables that hold the state can be stored in the browser and included with each request </a:t>
            </a:r>
          </a:p>
          <a:p>
            <a:pPr lvl="1"/>
            <a:r>
              <a:rPr lang="en-US" dirty="0" smtClean="0"/>
              <a:t>variables can be stored on the server.</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Adding parameters</a:t>
            </a:r>
            <a:endParaRPr lang="en-US" dirty="0"/>
          </a:p>
        </p:txBody>
      </p:sp>
      <p:sp>
        <p:nvSpPr>
          <p:cNvPr id="3" name="Content Placeholder 2"/>
          <p:cNvSpPr>
            <a:spLocks noGrp="1"/>
          </p:cNvSpPr>
          <p:nvPr>
            <p:ph idx="1"/>
          </p:nvPr>
        </p:nvSpPr>
        <p:spPr/>
        <p:txBody>
          <a:bodyPr>
            <a:noAutofit/>
          </a:bodyPr>
          <a:lstStyle/>
          <a:p>
            <a:pPr>
              <a:buNone/>
            </a:pPr>
            <a:r>
              <a:rPr lang="en-US" sz="1400" dirty="0" smtClean="0">
                <a:latin typeface="Courier New" pitchFamily="49" charset="0"/>
              </a:rPr>
              <a:t>   &lt;html&gt;</a:t>
            </a:r>
            <a:br>
              <a:rPr lang="en-US" sz="1400" dirty="0" smtClean="0">
                <a:latin typeface="Courier New" pitchFamily="49" charset="0"/>
              </a:rPr>
            </a:br>
            <a:r>
              <a:rPr lang="en-US" sz="1400" dirty="0" smtClean="0">
                <a:latin typeface="Courier New" pitchFamily="49" charset="0"/>
              </a:rPr>
              <a:t>&lt;body&gt;</a:t>
            </a:r>
            <a:br>
              <a:rPr lang="en-US" sz="1400" dirty="0" smtClean="0">
                <a:latin typeface="Courier New" pitchFamily="49" charset="0"/>
              </a:rPr>
            </a:br>
            <a:r>
              <a:rPr lang="en-US" sz="1400" dirty="0" smtClean="0">
                <a:latin typeface="Courier New" pitchFamily="49" charset="0"/>
              </a:rPr>
              <a:t/>
            </a:r>
            <a:br>
              <a:rPr lang="en-US" sz="1400" dirty="0" smtClean="0">
                <a:latin typeface="Courier New" pitchFamily="49" charset="0"/>
              </a:rPr>
            </a:br>
            <a:r>
              <a:rPr lang="en-US" sz="1400" dirty="0" smtClean="0">
                <a:latin typeface="Courier New" pitchFamily="49" charset="0"/>
              </a:rPr>
              <a:t>&lt;?</a:t>
            </a:r>
            <a:r>
              <a:rPr lang="en-US" sz="1400" dirty="0" err="1" smtClean="0">
                <a:latin typeface="Courier New" pitchFamily="49" charset="0"/>
              </a:rPr>
              <a:t>php</a:t>
            </a:r>
            <a:r>
              <a:rPr lang="en-US" sz="1400" dirty="0" smtClean="0">
                <a:latin typeface="Courier New" pitchFamily="49" charset="0"/>
              </a:rPr>
              <a:t/>
            </a:r>
            <a:br>
              <a:rPr lang="en-US" sz="1400" dirty="0" smtClean="0">
                <a:latin typeface="Courier New" pitchFamily="49" charset="0"/>
              </a:rPr>
            </a:br>
            <a:r>
              <a:rPr lang="en-US" sz="1400" dirty="0" smtClean="0">
                <a:latin typeface="Courier New" pitchFamily="49" charset="0"/>
              </a:rPr>
              <a:t>function </a:t>
            </a:r>
            <a:r>
              <a:rPr lang="en-US" sz="1400" dirty="0" err="1" smtClean="0">
                <a:latin typeface="Courier New" pitchFamily="49" charset="0"/>
              </a:rPr>
              <a:t>writeName</a:t>
            </a:r>
            <a:r>
              <a:rPr lang="en-US" sz="1400" dirty="0" smtClean="0">
                <a:latin typeface="Courier New" pitchFamily="49" charset="0"/>
              </a:rPr>
              <a:t>($</a:t>
            </a:r>
            <a:r>
              <a:rPr lang="en-US" sz="1400" dirty="0" err="1" smtClean="0">
                <a:latin typeface="Courier New" pitchFamily="49" charset="0"/>
              </a:rPr>
              <a:t>fname</a:t>
            </a:r>
            <a:r>
              <a:rPr lang="en-US" sz="1400" dirty="0" smtClean="0">
                <a:latin typeface="Courier New" pitchFamily="49" charset="0"/>
              </a:rPr>
              <a:t>)</a:t>
            </a:r>
            <a:br>
              <a:rPr lang="en-US" sz="1400" dirty="0" smtClean="0">
                <a:latin typeface="Courier New" pitchFamily="49" charset="0"/>
              </a:rPr>
            </a:br>
            <a:r>
              <a:rPr lang="en-US" sz="1400" dirty="0" smtClean="0">
                <a:latin typeface="Courier New" pitchFamily="49" charset="0"/>
              </a:rPr>
              <a:t>{</a:t>
            </a:r>
            <a:br>
              <a:rPr lang="en-US" sz="1400" dirty="0" smtClean="0">
                <a:latin typeface="Courier New" pitchFamily="49" charset="0"/>
              </a:rPr>
            </a:br>
            <a:r>
              <a:rPr lang="en-US" sz="1400" dirty="0" smtClean="0">
                <a:latin typeface="Courier New" pitchFamily="49" charset="0"/>
              </a:rPr>
              <a:t>echo $</a:t>
            </a:r>
            <a:r>
              <a:rPr lang="en-US" sz="1400" dirty="0" err="1" smtClean="0">
                <a:latin typeface="Courier New" pitchFamily="49" charset="0"/>
              </a:rPr>
              <a:t>fname</a:t>
            </a:r>
            <a:r>
              <a:rPr lang="en-US" sz="1400" dirty="0" smtClean="0">
                <a:latin typeface="Courier New" pitchFamily="49" charset="0"/>
              </a:rPr>
              <a:t> . " </a:t>
            </a:r>
            <a:r>
              <a:rPr lang="en-US" sz="1400" dirty="0" err="1" smtClean="0">
                <a:latin typeface="Courier New" pitchFamily="49" charset="0"/>
              </a:rPr>
              <a:t>Refsnes</a:t>
            </a:r>
            <a:r>
              <a:rPr lang="en-US" sz="1400" dirty="0" smtClean="0">
                <a:latin typeface="Courier New" pitchFamily="49" charset="0"/>
              </a:rPr>
              <a:t>.&lt;</a:t>
            </a:r>
            <a:r>
              <a:rPr lang="en-US" sz="1400" dirty="0" err="1" smtClean="0">
                <a:latin typeface="Courier New" pitchFamily="49" charset="0"/>
              </a:rPr>
              <a:t>br</a:t>
            </a:r>
            <a:r>
              <a:rPr lang="en-US" sz="1400" dirty="0" smtClean="0">
                <a:latin typeface="Courier New" pitchFamily="49" charset="0"/>
              </a:rPr>
              <a:t> /&gt;";</a:t>
            </a:r>
            <a:br>
              <a:rPr lang="en-US" sz="1400" dirty="0" smtClean="0">
                <a:latin typeface="Courier New" pitchFamily="49" charset="0"/>
              </a:rPr>
            </a:br>
            <a:r>
              <a:rPr lang="en-US" sz="1400" dirty="0" smtClean="0">
                <a:latin typeface="Courier New" pitchFamily="49" charset="0"/>
              </a:rPr>
              <a:t>}</a:t>
            </a:r>
            <a:br>
              <a:rPr lang="en-US" sz="1400" dirty="0" smtClean="0">
                <a:latin typeface="Courier New" pitchFamily="49" charset="0"/>
              </a:rPr>
            </a:br>
            <a:r>
              <a:rPr lang="en-US" sz="1400" dirty="0" smtClean="0">
                <a:latin typeface="Courier New" pitchFamily="49" charset="0"/>
              </a:rPr>
              <a:t/>
            </a:r>
            <a:br>
              <a:rPr lang="en-US" sz="1400" dirty="0" smtClean="0">
                <a:latin typeface="Courier New" pitchFamily="49" charset="0"/>
              </a:rPr>
            </a:br>
            <a:r>
              <a:rPr lang="en-US" sz="1400" dirty="0" smtClean="0">
                <a:latin typeface="Courier New" pitchFamily="49" charset="0"/>
              </a:rPr>
              <a:t>echo "My name is ";</a:t>
            </a:r>
            <a:br>
              <a:rPr lang="en-US" sz="1400" dirty="0" smtClean="0">
                <a:latin typeface="Courier New" pitchFamily="49" charset="0"/>
              </a:rPr>
            </a:br>
            <a:r>
              <a:rPr lang="en-US" sz="1400" dirty="0" err="1" smtClean="0">
                <a:latin typeface="Courier New" pitchFamily="49" charset="0"/>
              </a:rPr>
              <a:t>writeName</a:t>
            </a:r>
            <a:r>
              <a:rPr lang="en-US" sz="1400" dirty="0" smtClean="0">
                <a:latin typeface="Courier New" pitchFamily="49" charset="0"/>
              </a:rPr>
              <a:t>("Kai Jim");</a:t>
            </a:r>
            <a:br>
              <a:rPr lang="en-US" sz="1400" dirty="0" smtClean="0">
                <a:latin typeface="Courier New" pitchFamily="49" charset="0"/>
              </a:rPr>
            </a:br>
            <a:r>
              <a:rPr lang="en-US" sz="1400" dirty="0" smtClean="0">
                <a:latin typeface="Courier New" pitchFamily="49" charset="0"/>
              </a:rPr>
              <a:t>echo "My sister's name is ";</a:t>
            </a:r>
            <a:br>
              <a:rPr lang="en-US" sz="1400" dirty="0" smtClean="0">
                <a:latin typeface="Courier New" pitchFamily="49" charset="0"/>
              </a:rPr>
            </a:br>
            <a:r>
              <a:rPr lang="en-US" sz="1400" dirty="0" err="1" smtClean="0">
                <a:latin typeface="Courier New" pitchFamily="49" charset="0"/>
              </a:rPr>
              <a:t>writeName</a:t>
            </a:r>
            <a:r>
              <a:rPr lang="en-US" sz="1400" dirty="0" smtClean="0">
                <a:latin typeface="Courier New" pitchFamily="49" charset="0"/>
              </a:rPr>
              <a:t>("</a:t>
            </a:r>
            <a:r>
              <a:rPr lang="en-US" sz="1400" dirty="0" err="1" smtClean="0">
                <a:latin typeface="Courier New" pitchFamily="49" charset="0"/>
              </a:rPr>
              <a:t>Hege</a:t>
            </a:r>
            <a:r>
              <a:rPr lang="en-US" sz="1400" dirty="0" smtClean="0">
                <a:latin typeface="Courier New" pitchFamily="49" charset="0"/>
              </a:rPr>
              <a:t>");</a:t>
            </a:r>
            <a:br>
              <a:rPr lang="en-US" sz="1400" dirty="0" smtClean="0">
                <a:latin typeface="Courier New" pitchFamily="49" charset="0"/>
              </a:rPr>
            </a:br>
            <a:r>
              <a:rPr lang="en-US" sz="1400" dirty="0" smtClean="0">
                <a:latin typeface="Courier New" pitchFamily="49" charset="0"/>
              </a:rPr>
              <a:t>echo "My brother's name is ";</a:t>
            </a:r>
            <a:br>
              <a:rPr lang="en-US" sz="1400" dirty="0" smtClean="0">
                <a:latin typeface="Courier New" pitchFamily="49" charset="0"/>
              </a:rPr>
            </a:br>
            <a:r>
              <a:rPr lang="en-US" sz="1400" dirty="0" err="1" smtClean="0">
                <a:latin typeface="Courier New" pitchFamily="49" charset="0"/>
              </a:rPr>
              <a:t>writeName</a:t>
            </a:r>
            <a:r>
              <a:rPr lang="en-US" sz="1400" dirty="0" smtClean="0">
                <a:latin typeface="Courier New" pitchFamily="49" charset="0"/>
              </a:rPr>
              <a:t>("Stale");</a:t>
            </a:r>
            <a:br>
              <a:rPr lang="en-US" sz="1400" dirty="0" smtClean="0">
                <a:latin typeface="Courier New" pitchFamily="49" charset="0"/>
              </a:rPr>
            </a:br>
            <a:r>
              <a:rPr lang="en-US" sz="1400" dirty="0" smtClean="0">
                <a:latin typeface="Courier New" pitchFamily="49" charset="0"/>
              </a:rPr>
              <a:t>?&gt;</a:t>
            </a:r>
            <a:br>
              <a:rPr lang="en-US" sz="1400" dirty="0" smtClean="0">
                <a:latin typeface="Courier New" pitchFamily="49" charset="0"/>
              </a:rPr>
            </a:br>
            <a:r>
              <a:rPr lang="en-US" sz="1400" dirty="0" smtClean="0">
                <a:latin typeface="Courier New" pitchFamily="49" charset="0"/>
              </a:rPr>
              <a:t/>
            </a:r>
            <a:br>
              <a:rPr lang="en-US" sz="1400" dirty="0" smtClean="0">
                <a:latin typeface="Courier New" pitchFamily="49" charset="0"/>
              </a:rPr>
            </a:br>
            <a:r>
              <a:rPr lang="en-US" sz="1400" dirty="0" smtClean="0">
                <a:latin typeface="Courier New" pitchFamily="49" charset="0"/>
              </a:rPr>
              <a:t>&lt;/body&gt;</a:t>
            </a:r>
            <a:br>
              <a:rPr lang="en-US" sz="1400" dirty="0" smtClean="0">
                <a:latin typeface="Courier New" pitchFamily="49" charset="0"/>
              </a:rPr>
            </a:br>
            <a:r>
              <a:rPr lang="en-US" sz="1400" dirty="0" smtClean="0">
                <a:latin typeface="Courier New" pitchFamily="49" charset="0"/>
              </a:rPr>
              <a:t>&lt;/html&gt;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Managing State in the Client Tier</a:t>
            </a:r>
            <a:endParaRPr lang="en-US" dirty="0"/>
          </a:p>
        </p:txBody>
      </p:sp>
      <p:sp>
        <p:nvSpPr>
          <p:cNvPr id="3" name="Content Placeholder 2"/>
          <p:cNvSpPr>
            <a:spLocks noGrp="1"/>
          </p:cNvSpPr>
          <p:nvPr>
            <p:ph idx="1"/>
          </p:nvPr>
        </p:nvSpPr>
        <p:spPr>
          <a:xfrm>
            <a:off x="457200" y="1935480"/>
            <a:ext cx="8458200" cy="4389120"/>
          </a:xfrm>
        </p:spPr>
        <p:txBody>
          <a:bodyPr/>
          <a:lstStyle/>
          <a:p>
            <a:r>
              <a:rPr lang="en-US" dirty="0" smtClean="0"/>
              <a:t>The GET or POST methods can include the application state with each HTTP request.</a:t>
            </a:r>
          </a:p>
          <a:p>
            <a:r>
              <a:rPr lang="en-US" dirty="0" smtClean="0"/>
              <a:t>An example URL that displays the fourth page of results may be as follows:</a:t>
            </a:r>
          </a:p>
          <a:p>
            <a:pPr>
              <a:buNone/>
            </a:pPr>
            <a:r>
              <a:rPr lang="en-US" sz="1900" dirty="0" smtClean="0">
                <a:latin typeface="Courier New" pitchFamily="49" charset="0"/>
              </a:rPr>
              <a:t>  http://localhost/example.php?regionName=All&amp;offset=40</a:t>
            </a:r>
          </a:p>
          <a:p>
            <a:r>
              <a:rPr lang="en-US" dirty="0" smtClean="0"/>
              <a:t>Encoding the variables that hold state with each HTTP request increases the amount of data</a:t>
            </a:r>
          </a:p>
          <a:p>
            <a:r>
              <a:rPr lang="en-US" dirty="0" smtClean="0"/>
              <a:t>It is possible for the user to change the values that are sent with the request.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Cookies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cookie is a small amount of data (a name/value pair) </a:t>
            </a:r>
          </a:p>
          <a:p>
            <a:pPr lvl="1"/>
            <a:r>
              <a:rPr lang="en-US" dirty="0" smtClean="0"/>
              <a:t>E.g. id=cust123</a:t>
            </a:r>
          </a:p>
          <a:p>
            <a:pPr lvl="1"/>
            <a:r>
              <a:rPr lang="en-US" dirty="0" smtClean="0"/>
              <a:t>Each cookie can be no more than 4kb in size</a:t>
            </a:r>
          </a:p>
          <a:p>
            <a:r>
              <a:rPr lang="en-US" dirty="0" smtClean="0"/>
              <a:t>Is often used to identify a user.</a:t>
            </a:r>
          </a:p>
          <a:p>
            <a:r>
              <a:rPr lang="en-US" dirty="0" smtClean="0"/>
              <a:t>If a browser has sent a request to a server, the server can include a cookie in its response (in a header line) </a:t>
            </a:r>
          </a:p>
          <a:p>
            <a:r>
              <a:rPr lang="en-US" dirty="0" smtClean="0"/>
              <a:t>If the browser has cookies enabled, it stores the cookie </a:t>
            </a:r>
          </a:p>
          <a:p>
            <a:r>
              <a:rPr lang="en-US" dirty="0" smtClean="0"/>
              <a:t>Next time the browser sends a request to the same server, it includes the cookie in its request (a header line) </a:t>
            </a:r>
          </a:p>
          <a:p>
            <a:r>
              <a:rPr lang="en-US" dirty="0" smtClean="0"/>
              <a:t>This enables the server to know that it has previously received requests from this client.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t>Cookies example</a:t>
            </a:r>
            <a:endParaRPr lang="en-US" dirty="0"/>
          </a:p>
        </p:txBody>
      </p:sp>
      <p:sp>
        <p:nvSpPr>
          <p:cNvPr id="3" name="Content Placeholder 2"/>
          <p:cNvSpPr>
            <a:spLocks noGrp="1"/>
          </p:cNvSpPr>
          <p:nvPr>
            <p:ph idx="1"/>
          </p:nvPr>
        </p:nvSpPr>
        <p:spPr>
          <a:xfrm>
            <a:off x="457200" y="1219200"/>
            <a:ext cx="8229600" cy="5486400"/>
          </a:xfrm>
        </p:spPr>
        <p:txBody>
          <a:bodyPr>
            <a:noAutofit/>
          </a:bodyPr>
          <a:lstStyle/>
          <a:p>
            <a:r>
              <a:rPr lang="en-US" sz="2000" dirty="0" smtClean="0"/>
              <a:t>Your browser sends a request to www.amazon.com: </a:t>
            </a:r>
          </a:p>
          <a:p>
            <a:pPr>
              <a:buNone/>
            </a:pPr>
            <a:r>
              <a:rPr lang="en-US" sz="2000" dirty="0" smtClean="0"/>
              <a:t>      GET /index.html HTTP/1.1  ... </a:t>
            </a:r>
          </a:p>
          <a:p>
            <a:r>
              <a:rPr lang="en-US" sz="2000" dirty="0" smtClean="0"/>
              <a:t>The server stores information, e.g. in its database, about your visit </a:t>
            </a:r>
          </a:p>
          <a:p>
            <a:r>
              <a:rPr lang="en-US" sz="2000" dirty="0" smtClean="0"/>
              <a:t>The server's response includes a cookie: HTTP/1.1 200 OK</a:t>
            </a:r>
            <a:br>
              <a:rPr lang="en-US" sz="2000" dirty="0" smtClean="0"/>
            </a:br>
            <a:r>
              <a:rPr lang="en-US" sz="2000" dirty="0" smtClean="0"/>
              <a:t>Set-Cookie: id=cust123; path=/; domain=.www.amazon.com ... </a:t>
            </a:r>
          </a:p>
          <a:p>
            <a:r>
              <a:rPr lang="en-US" sz="2000" dirty="0" smtClean="0"/>
              <a:t>If cookies are enabled in your browser, your browser stores the cookie </a:t>
            </a:r>
          </a:p>
          <a:p>
            <a:r>
              <a:rPr lang="en-US" sz="2000" dirty="0" smtClean="0"/>
              <a:t>On a subsequent occasion, you visit www.amazon.com again, your browser includes the cookie in the request: </a:t>
            </a:r>
          </a:p>
          <a:p>
            <a:pPr>
              <a:buNone/>
            </a:pPr>
            <a:r>
              <a:rPr lang="en-US" sz="2000" dirty="0" smtClean="0"/>
              <a:t>    GET /index.html HTTP/1.1</a:t>
            </a:r>
            <a:br>
              <a:rPr lang="en-US" sz="2000" dirty="0" smtClean="0"/>
            </a:br>
            <a:r>
              <a:rPr lang="en-US" sz="2000" dirty="0" smtClean="0"/>
              <a:t>Cookie: id=cust123</a:t>
            </a:r>
            <a:br>
              <a:rPr lang="en-US" sz="2000" dirty="0" smtClean="0"/>
            </a:br>
            <a:r>
              <a:rPr lang="en-US" sz="2000" dirty="0" smtClean="0"/>
              <a:t>... </a:t>
            </a:r>
          </a:p>
          <a:p>
            <a:r>
              <a:rPr lang="en-US" sz="2000" dirty="0" smtClean="0"/>
              <a:t>The server now knows that you have made requests on previous occasions and can use the cookie data, e.g. to look you up in its database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cookie</a:t>
            </a:r>
            <a:endParaRPr lang="en-US" dirty="0"/>
          </a:p>
        </p:txBody>
      </p:sp>
      <p:sp>
        <p:nvSpPr>
          <p:cNvPr id="3" name="Content Placeholder 2"/>
          <p:cNvSpPr>
            <a:spLocks noGrp="1"/>
          </p:cNvSpPr>
          <p:nvPr>
            <p:ph idx="1"/>
          </p:nvPr>
        </p:nvSpPr>
        <p:spPr/>
        <p:txBody>
          <a:bodyPr>
            <a:normAutofit/>
          </a:bodyPr>
          <a:lstStyle/>
          <a:p>
            <a:r>
              <a:rPr lang="en-US" dirty="0" smtClean="0"/>
              <a:t>Persistent cookies: </a:t>
            </a:r>
          </a:p>
          <a:p>
            <a:pPr lvl="1"/>
            <a:r>
              <a:rPr lang="en-US" dirty="0" smtClean="0"/>
              <a:t>the server includes an expiry date in the cookie: HTTP/1.1 200 OK</a:t>
            </a:r>
            <a:br>
              <a:rPr lang="en-US" dirty="0" smtClean="0"/>
            </a:br>
            <a:r>
              <a:rPr lang="en-US" dirty="0" smtClean="0"/>
              <a:t>Set-Cookie: id=cust123; expires=Sun, 17-Jan-2039 19:14:07 GMT; path=/; domain=.</a:t>
            </a:r>
            <a:r>
              <a:rPr lang="en-US" dirty="0" err="1" smtClean="0"/>
              <a:t>amazon.com</a:t>
            </a:r>
            <a:r>
              <a:rPr lang="en-US" dirty="0" smtClean="0"/>
              <a:t/>
            </a:r>
            <a:br>
              <a:rPr lang="en-US" dirty="0" smtClean="0"/>
            </a:br>
            <a:r>
              <a:rPr lang="en-US" dirty="0" smtClean="0"/>
              <a:t>... </a:t>
            </a:r>
          </a:p>
          <a:p>
            <a:pPr lvl="1"/>
            <a:r>
              <a:rPr lang="en-US" dirty="0" smtClean="0"/>
              <a:t>the browser stores the cookie on the client's hard disk </a:t>
            </a:r>
          </a:p>
          <a:p>
            <a:pPr lvl="1"/>
            <a:r>
              <a:rPr lang="en-US" dirty="0" smtClean="0"/>
              <a:t>the browser deletes the cookie when it expires </a:t>
            </a:r>
          </a:p>
          <a:p>
            <a:r>
              <a:rPr lang="en-US" dirty="0" smtClean="0"/>
              <a:t>Persistent cookies are useful for identifying clients which have contacted the server in the past </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types of cookie</a:t>
            </a:r>
            <a:endParaRPr lang="en-US" dirty="0"/>
          </a:p>
        </p:txBody>
      </p:sp>
      <p:sp>
        <p:nvSpPr>
          <p:cNvPr id="3" name="Content Placeholder 2"/>
          <p:cNvSpPr>
            <a:spLocks noGrp="1"/>
          </p:cNvSpPr>
          <p:nvPr>
            <p:ph idx="1"/>
          </p:nvPr>
        </p:nvSpPr>
        <p:spPr/>
        <p:txBody>
          <a:bodyPr/>
          <a:lstStyle/>
          <a:p>
            <a:r>
              <a:rPr lang="en-US" dirty="0" smtClean="0"/>
              <a:t>In-memory cookies: </a:t>
            </a:r>
          </a:p>
          <a:p>
            <a:pPr lvl="1"/>
            <a:r>
              <a:rPr lang="en-US" dirty="0" smtClean="0"/>
              <a:t>the server does not include an expiry date: HTTP/1.1 200 OK</a:t>
            </a:r>
            <a:br>
              <a:rPr lang="en-US" dirty="0" smtClean="0"/>
            </a:br>
            <a:r>
              <a:rPr lang="en-US" dirty="0" smtClean="0"/>
              <a:t>Set-Cookie: id=cust123; path=/; domain=.</a:t>
            </a:r>
            <a:r>
              <a:rPr lang="en-US" dirty="0" err="1" smtClean="0"/>
              <a:t>amazon.com</a:t>
            </a:r>
            <a:r>
              <a:rPr lang="en-US" dirty="0" smtClean="0"/>
              <a:t/>
            </a:r>
            <a:br>
              <a:rPr lang="en-US" dirty="0" smtClean="0"/>
            </a:br>
            <a:r>
              <a:rPr lang="en-US" dirty="0" smtClean="0"/>
              <a:t>... </a:t>
            </a:r>
          </a:p>
          <a:p>
            <a:pPr lvl="1"/>
            <a:r>
              <a:rPr lang="en-US" dirty="0" smtClean="0"/>
              <a:t>the browser stores the cookie in main memory </a:t>
            </a:r>
          </a:p>
          <a:p>
            <a:pPr lvl="1"/>
            <a:r>
              <a:rPr lang="en-US" dirty="0" smtClean="0"/>
              <a:t>the browser (ordinarily) deletes the cookie when the browser is shut down </a:t>
            </a:r>
          </a:p>
          <a:p>
            <a:r>
              <a:rPr lang="en-US" dirty="0" smtClean="0"/>
              <a:t>In-memory cookies are useful for sessions</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 Create a Cookie</a:t>
            </a:r>
            <a:endParaRPr lang="en-US" dirty="0"/>
          </a:p>
        </p:txBody>
      </p:sp>
      <p:sp>
        <p:nvSpPr>
          <p:cNvPr id="3" name="Content Placeholder 2"/>
          <p:cNvSpPr>
            <a:spLocks noGrp="1"/>
          </p:cNvSpPr>
          <p:nvPr>
            <p:ph idx="1"/>
          </p:nvPr>
        </p:nvSpPr>
        <p:spPr/>
        <p:txBody>
          <a:bodyPr>
            <a:normAutofit/>
          </a:bodyPr>
          <a:lstStyle/>
          <a:p>
            <a:r>
              <a:rPr lang="en-US" dirty="0" err="1" smtClean="0"/>
              <a:t>setcookie</a:t>
            </a:r>
            <a:r>
              <a:rPr lang="en-US" dirty="0" smtClean="0"/>
              <a:t>(name, value, expire, path, domain);</a:t>
            </a:r>
          </a:p>
          <a:p>
            <a:endParaRPr lang="en-US" dirty="0" smtClean="0"/>
          </a:p>
          <a:p>
            <a:r>
              <a:rPr lang="en-US" sz="2100" dirty="0" smtClean="0">
                <a:latin typeface="Courier New" pitchFamily="49" charset="0"/>
              </a:rPr>
              <a:t>&lt;?</a:t>
            </a:r>
            <a:r>
              <a:rPr lang="en-US" sz="2100" dirty="0" err="1" smtClean="0">
                <a:latin typeface="Courier New" pitchFamily="49" charset="0"/>
              </a:rPr>
              <a:t>php</a:t>
            </a:r>
            <a:r>
              <a:rPr lang="en-US" sz="2100" dirty="0" smtClean="0">
                <a:latin typeface="Courier New" pitchFamily="49" charset="0"/>
              </a:rPr>
              <a:t/>
            </a:r>
            <a:br>
              <a:rPr lang="en-US" sz="2100" dirty="0" smtClean="0">
                <a:latin typeface="Courier New" pitchFamily="49" charset="0"/>
              </a:rPr>
            </a:br>
            <a:r>
              <a:rPr lang="en-US" sz="2100" dirty="0" err="1" smtClean="0">
                <a:latin typeface="Courier New" pitchFamily="49" charset="0"/>
              </a:rPr>
              <a:t>setcookie</a:t>
            </a:r>
            <a:r>
              <a:rPr lang="en-US" sz="2100" dirty="0" smtClean="0">
                <a:latin typeface="Courier New" pitchFamily="49" charset="0"/>
              </a:rPr>
              <a:t>("user", "Alex Porter", time()+3600);</a:t>
            </a:r>
            <a:br>
              <a:rPr lang="en-US" sz="2100" dirty="0" smtClean="0">
                <a:latin typeface="Courier New" pitchFamily="49" charset="0"/>
              </a:rPr>
            </a:br>
            <a:r>
              <a:rPr lang="en-US" sz="2100" dirty="0" smtClean="0">
                <a:latin typeface="Courier New" pitchFamily="49" charset="0"/>
              </a:rPr>
              <a:t>?&gt;</a:t>
            </a:r>
            <a:br>
              <a:rPr lang="en-US" sz="2100" dirty="0" smtClean="0">
                <a:latin typeface="Courier New" pitchFamily="49" charset="0"/>
              </a:rPr>
            </a:br>
            <a:r>
              <a:rPr lang="en-US" sz="2100" dirty="0" smtClean="0">
                <a:latin typeface="Courier New" pitchFamily="49" charset="0"/>
              </a:rPr>
              <a:t/>
            </a:r>
            <a:br>
              <a:rPr lang="en-US" sz="2100" dirty="0" smtClean="0">
                <a:latin typeface="Courier New" pitchFamily="49" charset="0"/>
              </a:rPr>
            </a:br>
            <a:r>
              <a:rPr lang="en-US" sz="2100" dirty="0" smtClean="0">
                <a:latin typeface="Courier New" pitchFamily="49" charset="0"/>
              </a:rPr>
              <a:t>&lt;html&gt;</a:t>
            </a:r>
            <a:br>
              <a:rPr lang="en-US" sz="2100" dirty="0" smtClean="0">
                <a:latin typeface="Courier New" pitchFamily="49" charset="0"/>
              </a:rPr>
            </a:br>
            <a:r>
              <a:rPr lang="en-US" sz="2100" dirty="0" smtClean="0">
                <a:latin typeface="Courier New" pitchFamily="49" charset="0"/>
              </a:rPr>
              <a:t>....</a:t>
            </a:r>
          </a:p>
          <a:p>
            <a:r>
              <a:rPr lang="en-US" sz="2400" b="1" dirty="0" smtClean="0"/>
              <a:t>Note:</a:t>
            </a:r>
            <a:r>
              <a:rPr lang="en-US" sz="2400" dirty="0" smtClean="0"/>
              <a:t> The </a:t>
            </a:r>
            <a:r>
              <a:rPr lang="en-US" sz="2400" dirty="0" err="1" smtClean="0"/>
              <a:t>setcookie</a:t>
            </a:r>
            <a:r>
              <a:rPr lang="en-US" sz="2400" dirty="0" smtClean="0"/>
              <a:t>() function must appear BEFORE the &lt;html&gt; tag. </a:t>
            </a:r>
          </a:p>
        </p:txBody>
      </p:sp>
      <p:sp>
        <p:nvSpPr>
          <p:cNvPr id="4" name="Rectangle 3"/>
          <p:cNvSpPr/>
          <p:nvPr/>
        </p:nvSpPr>
        <p:spPr>
          <a:xfrm>
            <a:off x="1600200" y="4876800"/>
            <a:ext cx="5638800" cy="76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1"/>
            <a:r>
              <a:rPr lang="en-US" dirty="0" smtClean="0"/>
              <a:t>(The time() function returns the current time as seconds since midnight 1 Jan 1970 GMT) </a:t>
            </a:r>
          </a:p>
        </p:txBody>
      </p:sp>
      <p:cxnSp>
        <p:nvCxnSpPr>
          <p:cNvPr id="5" name="Straight Arrow Connector 4"/>
          <p:cNvCxnSpPr/>
          <p:nvPr/>
        </p:nvCxnSpPr>
        <p:spPr>
          <a:xfrm rot="5400000" flipH="1" flipV="1">
            <a:off x="5105400" y="3581400"/>
            <a:ext cx="13716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4"/>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Retrieve a Cookie Value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PHP $_COOKIE variable is used to retrieve a cookie value</a:t>
            </a:r>
          </a:p>
          <a:p>
            <a:endParaRPr lang="en-US" dirty="0" smtClean="0"/>
          </a:p>
          <a:p>
            <a:r>
              <a:rPr lang="en-US" sz="2200" dirty="0" smtClean="0">
                <a:latin typeface="Courier New" pitchFamily="49" charset="0"/>
              </a:rPr>
              <a:t>&lt;html&gt;</a:t>
            </a:r>
            <a:br>
              <a:rPr lang="en-US" sz="2200" dirty="0" smtClean="0">
                <a:latin typeface="Courier New" pitchFamily="49" charset="0"/>
              </a:rPr>
            </a:br>
            <a:r>
              <a:rPr lang="en-US" sz="2200" dirty="0" smtClean="0">
                <a:latin typeface="Courier New" pitchFamily="49" charset="0"/>
              </a:rPr>
              <a:t>&lt;body&gt;</a:t>
            </a:r>
            <a:br>
              <a:rPr lang="en-US" sz="2200" dirty="0" smtClean="0">
                <a:latin typeface="Courier New" pitchFamily="49" charset="0"/>
              </a:rPr>
            </a:br>
            <a:r>
              <a:rPr lang="en-US" sz="2200" dirty="0" smtClean="0">
                <a:latin typeface="Courier New" pitchFamily="49" charset="0"/>
              </a:rPr>
              <a:t/>
            </a:r>
            <a:br>
              <a:rPr lang="en-US" sz="2200" dirty="0" smtClean="0">
                <a:latin typeface="Courier New" pitchFamily="49" charset="0"/>
              </a:rPr>
            </a:br>
            <a:r>
              <a:rPr lang="en-US" sz="2200" dirty="0" smtClean="0">
                <a:latin typeface="Courier New" pitchFamily="49" charset="0"/>
              </a:rPr>
              <a:t>&lt;?</a:t>
            </a:r>
            <a:r>
              <a:rPr lang="en-US" sz="2200" dirty="0" err="1" smtClean="0">
                <a:latin typeface="Courier New" pitchFamily="49" charset="0"/>
              </a:rPr>
              <a:t>php</a:t>
            </a:r>
            <a:r>
              <a:rPr lang="en-US" sz="2200" dirty="0" smtClean="0">
                <a:latin typeface="Courier New" pitchFamily="49" charset="0"/>
              </a:rPr>
              <a:t/>
            </a:r>
            <a:br>
              <a:rPr lang="en-US" sz="2200" dirty="0" smtClean="0">
                <a:latin typeface="Courier New" pitchFamily="49" charset="0"/>
              </a:rPr>
            </a:br>
            <a:r>
              <a:rPr lang="en-US" sz="2200" dirty="0" smtClean="0">
                <a:latin typeface="Courier New" pitchFamily="49" charset="0"/>
              </a:rPr>
              <a:t>if (</a:t>
            </a:r>
            <a:r>
              <a:rPr lang="en-US" sz="2200" dirty="0" err="1" smtClean="0">
                <a:latin typeface="Courier New" pitchFamily="49" charset="0"/>
              </a:rPr>
              <a:t>isset</a:t>
            </a:r>
            <a:r>
              <a:rPr lang="en-US" sz="2200" dirty="0" smtClean="0">
                <a:latin typeface="Courier New" pitchFamily="49" charset="0"/>
              </a:rPr>
              <a:t>($_COOKIE["user"]))</a:t>
            </a:r>
            <a:br>
              <a:rPr lang="en-US" sz="2200" dirty="0" smtClean="0">
                <a:latin typeface="Courier New" pitchFamily="49" charset="0"/>
              </a:rPr>
            </a:br>
            <a:r>
              <a:rPr lang="en-US" sz="2200" dirty="0" smtClean="0">
                <a:latin typeface="Courier New" pitchFamily="49" charset="0"/>
              </a:rPr>
              <a:t>  echo "Welcome " . $_COOKIE["user"] . "!&lt;</a:t>
            </a:r>
            <a:r>
              <a:rPr lang="en-US" sz="2200" dirty="0" err="1" smtClean="0">
                <a:latin typeface="Courier New" pitchFamily="49" charset="0"/>
              </a:rPr>
              <a:t>br</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else</a:t>
            </a:r>
            <a:br>
              <a:rPr lang="en-US" sz="2200" dirty="0" smtClean="0">
                <a:latin typeface="Courier New" pitchFamily="49" charset="0"/>
              </a:rPr>
            </a:br>
            <a:r>
              <a:rPr lang="en-US" sz="2200" dirty="0" smtClean="0">
                <a:latin typeface="Courier New" pitchFamily="49" charset="0"/>
              </a:rPr>
              <a:t>  echo "Welcome guest!&lt;</a:t>
            </a:r>
            <a:r>
              <a:rPr lang="en-US" sz="2200" dirty="0" err="1" smtClean="0">
                <a:latin typeface="Courier New" pitchFamily="49" charset="0"/>
              </a:rPr>
              <a:t>br</a:t>
            </a:r>
            <a:r>
              <a:rPr lang="en-US" sz="2200" dirty="0" smtClean="0">
                <a:latin typeface="Courier New" pitchFamily="49" charset="0"/>
              </a:rPr>
              <a:t> /&gt;";</a:t>
            </a:r>
            <a:br>
              <a:rPr lang="en-US" sz="2200" dirty="0" smtClean="0">
                <a:latin typeface="Courier New" pitchFamily="49" charset="0"/>
              </a:rPr>
            </a:br>
            <a:r>
              <a:rPr lang="en-US" sz="2200" dirty="0" smtClean="0">
                <a:latin typeface="Courier New" pitchFamily="49" charset="0"/>
              </a:rPr>
              <a:t>?&gt;</a:t>
            </a:r>
            <a:br>
              <a:rPr lang="en-US" sz="2200" dirty="0" smtClean="0">
                <a:latin typeface="Courier New" pitchFamily="49" charset="0"/>
              </a:rPr>
            </a:br>
            <a:r>
              <a:rPr lang="en-US" sz="2200" dirty="0" smtClean="0">
                <a:latin typeface="Courier New" pitchFamily="49" charset="0"/>
              </a:rPr>
              <a:t/>
            </a:r>
            <a:br>
              <a:rPr lang="en-US" sz="2200" dirty="0" smtClean="0">
                <a:latin typeface="Courier New" pitchFamily="49" charset="0"/>
              </a:rPr>
            </a:br>
            <a:r>
              <a:rPr lang="en-US" sz="2200" dirty="0" smtClean="0">
                <a:latin typeface="Courier New" pitchFamily="49" charset="0"/>
              </a:rPr>
              <a:t>&lt;/body&gt;</a:t>
            </a:r>
            <a:br>
              <a:rPr lang="en-US" sz="2200" dirty="0" smtClean="0">
                <a:latin typeface="Courier New" pitchFamily="49" charset="0"/>
              </a:rPr>
            </a:br>
            <a:r>
              <a:rPr lang="en-US" sz="2200" dirty="0" smtClean="0">
                <a:latin typeface="Courier New" pitchFamily="49" charset="0"/>
              </a:rPr>
              <a:t>&lt;/html&gt;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Delete a Cookie?</a:t>
            </a:r>
            <a:endParaRPr lang="en-US" dirty="0"/>
          </a:p>
        </p:txBody>
      </p:sp>
      <p:sp>
        <p:nvSpPr>
          <p:cNvPr id="3" name="Content Placeholder 2"/>
          <p:cNvSpPr>
            <a:spLocks noGrp="1"/>
          </p:cNvSpPr>
          <p:nvPr>
            <p:ph idx="1"/>
          </p:nvPr>
        </p:nvSpPr>
        <p:spPr/>
        <p:txBody>
          <a:bodyPr/>
          <a:lstStyle/>
          <a:p>
            <a:r>
              <a:rPr lang="en-US" dirty="0" smtClean="0"/>
              <a:t>When deleting a cookie you should assure that the expiration date is in the past.</a:t>
            </a:r>
          </a:p>
          <a:p>
            <a:r>
              <a:rPr lang="en-US" sz="1900" dirty="0" smtClean="0">
                <a:latin typeface="Courier New" pitchFamily="49" charset="0"/>
              </a:rPr>
              <a:t>&lt;?</a:t>
            </a:r>
            <a:r>
              <a:rPr lang="en-US" sz="1900" dirty="0" err="1" smtClean="0">
                <a:latin typeface="Courier New" pitchFamily="49" charset="0"/>
              </a:rPr>
              <a:t>php</a:t>
            </a: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 set the expiration date to one hour ago</a:t>
            </a:r>
            <a:br>
              <a:rPr lang="en-US" sz="1900" dirty="0" smtClean="0">
                <a:latin typeface="Courier New" pitchFamily="49" charset="0"/>
              </a:rPr>
            </a:br>
            <a:r>
              <a:rPr lang="en-US" sz="1900" dirty="0" err="1" smtClean="0">
                <a:latin typeface="Courier New" pitchFamily="49" charset="0"/>
              </a:rPr>
              <a:t>setcookie</a:t>
            </a:r>
            <a:r>
              <a:rPr lang="en-US" sz="1900" dirty="0" smtClean="0">
                <a:latin typeface="Courier New" pitchFamily="49" charset="0"/>
              </a:rPr>
              <a:t>("user", "", time()-3600);</a:t>
            </a:r>
            <a:br>
              <a:rPr lang="en-US" sz="1900" dirty="0" smtClean="0">
                <a:latin typeface="Courier New" pitchFamily="49" charset="0"/>
              </a:rPr>
            </a:br>
            <a:r>
              <a:rPr lang="en-US" sz="1900" dirty="0" smtClean="0">
                <a:latin typeface="Courier New" pitchFamily="49" charset="0"/>
              </a:rPr>
              <a:t>?&gt;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9888"/>
            <a:ext cx="8229600" cy="1143000"/>
          </a:xfrm>
        </p:spPr>
        <p:txBody>
          <a:bodyPr>
            <a:normAutofit fontScale="90000"/>
          </a:bodyPr>
          <a:lstStyle/>
          <a:p>
            <a:r>
              <a:rPr lang="en-US" dirty="0" smtClean="0"/>
              <a:t>What if a Browser Does NOT Support Cookies?</a:t>
            </a:r>
            <a:endParaRPr lang="en-US" dirty="0"/>
          </a:p>
        </p:txBody>
      </p:sp>
      <p:sp>
        <p:nvSpPr>
          <p:cNvPr id="3" name="Content Placeholder 2"/>
          <p:cNvSpPr>
            <a:spLocks noGrp="1"/>
          </p:cNvSpPr>
          <p:nvPr>
            <p:ph idx="1"/>
          </p:nvPr>
        </p:nvSpPr>
        <p:spPr>
          <a:xfrm>
            <a:off x="457200" y="2621280"/>
            <a:ext cx="8229600" cy="4389120"/>
          </a:xfrm>
        </p:spPr>
        <p:txBody>
          <a:bodyPr/>
          <a:lstStyle/>
          <a:p>
            <a:r>
              <a:rPr lang="en-US" dirty="0" smtClean="0"/>
              <a:t>You will have to use other methods to pass information from one page to another in your application. </a:t>
            </a:r>
          </a:p>
          <a:p>
            <a:r>
              <a:rPr lang="en-US" dirty="0" smtClean="0"/>
              <a:t>One method is to pass the data through forms.</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a PHP file to send a cookie to the client that counts the number of times a page has been accessed by the client in the last 30 days.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Return values</a:t>
            </a:r>
            <a:endParaRPr lang="en-US" dirty="0"/>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rPr>
              <a:t>  &lt;html&gt;</a:t>
            </a:r>
            <a:br>
              <a:rPr lang="en-US" sz="1800" dirty="0" smtClean="0">
                <a:latin typeface="Courier New" pitchFamily="49" charset="0"/>
              </a:rPr>
            </a:br>
            <a:r>
              <a:rPr lang="en-US" sz="1800" dirty="0" smtClean="0">
                <a:latin typeface="Courier New" pitchFamily="49" charset="0"/>
              </a:rPr>
              <a:t>&lt;body&gt;</a:t>
            </a:r>
            <a:br>
              <a:rPr lang="en-US" sz="1800" dirty="0" smtClean="0">
                <a:latin typeface="Courier New" pitchFamily="49" charset="0"/>
              </a:rPr>
            </a:br>
            <a:r>
              <a:rPr lang="en-US" sz="1800" dirty="0" smtClean="0">
                <a:latin typeface="Courier New" pitchFamily="49" charset="0"/>
              </a:rPr>
              <a:t/>
            </a:r>
            <a:br>
              <a:rPr lang="en-US" sz="1800" dirty="0" smtClean="0">
                <a:latin typeface="Courier New" pitchFamily="49" charset="0"/>
              </a:rPr>
            </a:br>
            <a:r>
              <a:rPr lang="en-US" sz="1800" dirty="0" smtClean="0">
                <a:latin typeface="Courier New" pitchFamily="49" charset="0"/>
              </a:rPr>
              <a:t>&lt;?</a:t>
            </a:r>
            <a:r>
              <a:rPr lang="en-US" sz="1800" dirty="0" err="1" smtClean="0">
                <a:latin typeface="Courier New" pitchFamily="49" charset="0"/>
              </a:rPr>
              <a:t>php</a:t>
            </a:r>
            <a:r>
              <a:rPr lang="en-US" sz="1800" dirty="0" smtClean="0">
                <a:latin typeface="Courier New" pitchFamily="49" charset="0"/>
              </a:rPr>
              <a:t/>
            </a:r>
            <a:br>
              <a:rPr lang="en-US" sz="1800" dirty="0" smtClean="0">
                <a:latin typeface="Courier New" pitchFamily="49" charset="0"/>
              </a:rPr>
            </a:br>
            <a:r>
              <a:rPr lang="en-US" sz="1800" dirty="0" smtClean="0">
                <a:latin typeface="Courier New" pitchFamily="49" charset="0"/>
              </a:rPr>
              <a:t>function add($</a:t>
            </a:r>
            <a:r>
              <a:rPr lang="en-US" sz="1800" dirty="0" err="1" smtClean="0">
                <a:latin typeface="Courier New" pitchFamily="49" charset="0"/>
              </a:rPr>
              <a:t>x,$y</a:t>
            </a:r>
            <a:r>
              <a:rPr lang="en-US" sz="1800" dirty="0" smtClean="0">
                <a:latin typeface="Courier New" pitchFamily="49" charset="0"/>
              </a:rPr>
              <a:t>)</a:t>
            </a:r>
            <a:br>
              <a:rPr lang="en-US" sz="1800" dirty="0" smtClean="0">
                <a:latin typeface="Courier New" pitchFamily="49" charset="0"/>
              </a:rPr>
            </a:br>
            <a:r>
              <a:rPr lang="en-US" sz="1800" dirty="0" smtClean="0">
                <a:latin typeface="Courier New" pitchFamily="49" charset="0"/>
              </a:rPr>
              <a:t>{</a:t>
            </a:r>
            <a:br>
              <a:rPr lang="en-US" sz="1800" dirty="0" smtClean="0">
                <a:latin typeface="Courier New" pitchFamily="49" charset="0"/>
              </a:rPr>
            </a:br>
            <a:r>
              <a:rPr lang="en-US" sz="1800" dirty="0" smtClean="0">
                <a:latin typeface="Courier New" pitchFamily="49" charset="0"/>
              </a:rPr>
              <a:t>$total=$x+$y;</a:t>
            </a:r>
            <a:br>
              <a:rPr lang="en-US" sz="1800" dirty="0" smtClean="0">
                <a:latin typeface="Courier New" pitchFamily="49" charset="0"/>
              </a:rPr>
            </a:br>
            <a:r>
              <a:rPr lang="en-US" sz="1800" dirty="0" smtClean="0">
                <a:latin typeface="Courier New" pitchFamily="49" charset="0"/>
              </a:rPr>
              <a:t>return $total;</a:t>
            </a:r>
            <a:br>
              <a:rPr lang="en-US" sz="1800" dirty="0" smtClean="0">
                <a:latin typeface="Courier New" pitchFamily="49" charset="0"/>
              </a:rPr>
            </a:br>
            <a:r>
              <a:rPr lang="en-US" sz="1800" dirty="0" smtClean="0">
                <a:latin typeface="Courier New" pitchFamily="49" charset="0"/>
              </a:rPr>
              <a:t>}</a:t>
            </a:r>
            <a:br>
              <a:rPr lang="en-US" sz="1800" dirty="0" smtClean="0">
                <a:latin typeface="Courier New" pitchFamily="49" charset="0"/>
              </a:rPr>
            </a:br>
            <a:r>
              <a:rPr lang="en-US" sz="1800" dirty="0" smtClean="0">
                <a:latin typeface="Courier New" pitchFamily="49" charset="0"/>
              </a:rPr>
              <a:t/>
            </a:r>
            <a:br>
              <a:rPr lang="en-US" sz="1800" dirty="0" smtClean="0">
                <a:latin typeface="Courier New" pitchFamily="49" charset="0"/>
              </a:rPr>
            </a:br>
            <a:r>
              <a:rPr lang="en-US" sz="1800" dirty="0" smtClean="0">
                <a:latin typeface="Courier New" pitchFamily="49" charset="0"/>
              </a:rPr>
              <a:t>echo "1 + 16 = " . add(1,16);</a:t>
            </a:r>
            <a:br>
              <a:rPr lang="en-US" sz="1800" dirty="0" smtClean="0">
                <a:latin typeface="Courier New" pitchFamily="49" charset="0"/>
              </a:rPr>
            </a:br>
            <a:r>
              <a:rPr lang="en-US" sz="1800" dirty="0" smtClean="0">
                <a:latin typeface="Courier New" pitchFamily="49" charset="0"/>
              </a:rPr>
              <a:t>?&gt;</a:t>
            </a:r>
            <a:br>
              <a:rPr lang="en-US" sz="1800" dirty="0" smtClean="0">
                <a:latin typeface="Courier New" pitchFamily="49" charset="0"/>
              </a:rPr>
            </a:br>
            <a:r>
              <a:rPr lang="en-US" sz="1800" dirty="0" smtClean="0">
                <a:latin typeface="Courier New" pitchFamily="49" charset="0"/>
              </a:rPr>
              <a:t/>
            </a:r>
            <a:br>
              <a:rPr lang="en-US" sz="1800" dirty="0" smtClean="0">
                <a:latin typeface="Courier New" pitchFamily="49" charset="0"/>
              </a:rPr>
            </a:br>
            <a:r>
              <a:rPr lang="en-US" sz="1800" dirty="0" smtClean="0">
                <a:latin typeface="Courier New" pitchFamily="49" charset="0"/>
              </a:rPr>
              <a:t>&lt;/body&gt;</a:t>
            </a:r>
            <a:br>
              <a:rPr lang="en-US" sz="1800" dirty="0" smtClean="0">
                <a:latin typeface="Courier New" pitchFamily="49" charset="0"/>
              </a:rPr>
            </a:br>
            <a:r>
              <a:rPr lang="en-US" sz="1800" dirty="0" smtClean="0">
                <a:latin typeface="Courier New" pitchFamily="49" charset="0"/>
              </a:rPr>
              <a:t>&lt;/html&gt;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of the issues with cookies</a:t>
            </a:r>
            <a:endParaRPr lang="en-US" dirty="0"/>
          </a:p>
        </p:txBody>
      </p:sp>
      <p:sp>
        <p:nvSpPr>
          <p:cNvPr id="3" name="Content Placeholder 2"/>
          <p:cNvSpPr>
            <a:spLocks noGrp="1"/>
          </p:cNvSpPr>
          <p:nvPr>
            <p:ph idx="1"/>
          </p:nvPr>
        </p:nvSpPr>
        <p:spPr/>
        <p:txBody>
          <a:bodyPr>
            <a:normAutofit fontScale="92500"/>
          </a:bodyPr>
          <a:lstStyle/>
          <a:p>
            <a:r>
              <a:rPr lang="en-US" dirty="0" smtClean="0"/>
              <a:t>Accuracy in identifying the user </a:t>
            </a:r>
          </a:p>
          <a:p>
            <a:pPr lvl="1"/>
            <a:r>
              <a:rPr lang="en-US" dirty="0" smtClean="0"/>
              <a:t>If you use more than one machine or more than one browser on the same machine, you will have separate cookies, so the server may think you are two different people </a:t>
            </a:r>
          </a:p>
          <a:p>
            <a:pPr lvl="1"/>
            <a:r>
              <a:rPr lang="en-US" dirty="0" smtClean="0"/>
              <a:t>If you share an account and a browser on a machine with someone, you will have the same cookies, so the server may think you are one person </a:t>
            </a:r>
          </a:p>
          <a:p>
            <a:r>
              <a:rPr lang="en-US" dirty="0" smtClean="0"/>
              <a:t>Violations of privacy </a:t>
            </a:r>
          </a:p>
          <a:p>
            <a:pPr lvl="1"/>
            <a:r>
              <a:rPr lang="en-US" dirty="0" smtClean="0"/>
              <a:t>They can be used to track the pages you visit within a site</a:t>
            </a:r>
          </a:p>
          <a:p>
            <a:pPr lvl="1"/>
            <a:r>
              <a:rPr lang="en-US" dirty="0" smtClean="0"/>
              <a:t>Do you want the owners of the site to know this?</a:t>
            </a:r>
          </a:p>
          <a:p>
            <a:pPr lvl="1"/>
            <a:r>
              <a:rPr lang="en-US" dirty="0" smtClean="0"/>
              <a:t>Should they be allowed to sell on this information?</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Some of the issues with cookies</a:t>
            </a:r>
            <a:endParaRPr lang="en-US" dirty="0"/>
          </a:p>
        </p:txBody>
      </p:sp>
      <p:sp>
        <p:nvSpPr>
          <p:cNvPr id="3" name="Content Placeholder 2"/>
          <p:cNvSpPr>
            <a:spLocks noGrp="1"/>
          </p:cNvSpPr>
          <p:nvPr>
            <p:ph idx="1"/>
          </p:nvPr>
        </p:nvSpPr>
        <p:spPr>
          <a:xfrm>
            <a:off x="457200" y="1219200"/>
            <a:ext cx="8229600" cy="4389120"/>
          </a:xfrm>
        </p:spPr>
        <p:txBody>
          <a:bodyPr>
            <a:noAutofit/>
          </a:bodyPr>
          <a:lstStyle/>
          <a:p>
            <a:r>
              <a:rPr lang="en-US" sz="2000" dirty="0" smtClean="0"/>
              <a:t>Third-party cookies </a:t>
            </a:r>
          </a:p>
          <a:p>
            <a:pPr lvl="1"/>
            <a:r>
              <a:rPr lang="en-US" sz="1800" dirty="0" smtClean="0"/>
              <a:t>Suppose you request a web page that contains an image (e.g. an ad) that's stored on another site</a:t>
            </a:r>
          </a:p>
          <a:p>
            <a:pPr lvl="1"/>
            <a:r>
              <a:rPr lang="en-US" sz="1800" dirty="0" smtClean="0"/>
              <a:t>Then your browser will request that image from that site</a:t>
            </a:r>
          </a:p>
          <a:p>
            <a:pPr lvl="1"/>
            <a:r>
              <a:rPr lang="en-US" sz="1800" dirty="0" smtClean="0"/>
              <a:t>That site will probably set a cookie: a third-party cookie</a:t>
            </a:r>
          </a:p>
          <a:p>
            <a:pPr lvl="1"/>
            <a:r>
              <a:rPr lang="en-US" sz="1800" dirty="0" smtClean="0"/>
              <a:t>Advertising companies such as doubleclick.com do this all the time</a:t>
            </a:r>
          </a:p>
          <a:p>
            <a:pPr lvl="1"/>
            <a:r>
              <a:rPr lang="en-US" sz="1800" dirty="0" smtClean="0"/>
              <a:t>Effectively, they are tracking your visits across all sorts of sites, wherever they place their ads</a:t>
            </a:r>
          </a:p>
          <a:p>
            <a:pPr lvl="1"/>
            <a:r>
              <a:rPr lang="en-US" sz="1800" dirty="0" smtClean="0"/>
              <a:t>Is this an even bigger violation of your privacy?</a:t>
            </a:r>
          </a:p>
          <a:p>
            <a:r>
              <a:rPr lang="en-US" sz="2000" dirty="0" smtClean="0"/>
              <a:t>Cookie theft (</a:t>
            </a:r>
            <a:r>
              <a:rPr lang="en-US" sz="2000" dirty="0" err="1" smtClean="0"/>
              <a:t>a.k.a</a:t>
            </a:r>
            <a:r>
              <a:rPr lang="en-US" sz="2000" dirty="0" smtClean="0"/>
              <a:t> session hijacking) </a:t>
            </a:r>
          </a:p>
          <a:p>
            <a:pPr lvl="1"/>
            <a:r>
              <a:rPr lang="en-US" sz="1800" dirty="0" smtClean="0"/>
              <a:t>Network traffic can be intercepted</a:t>
            </a:r>
          </a:p>
          <a:p>
            <a:pPr lvl="1"/>
            <a:r>
              <a:rPr lang="en-US" sz="1800" dirty="0" smtClean="0"/>
              <a:t>Passwords and credit card details are usually sent using SSL (hence, encrypted)</a:t>
            </a:r>
          </a:p>
          <a:p>
            <a:pPr lvl="1"/>
            <a:r>
              <a:rPr lang="en-US" sz="1800" dirty="0" smtClean="0"/>
              <a:t>Cookies generally aren't!</a:t>
            </a:r>
          </a:p>
          <a:p>
            <a:pPr lvl="1"/>
            <a:r>
              <a:rPr lang="en-US" sz="1800" dirty="0" smtClean="0"/>
              <a:t>Either use HTTPS (HTTP+SSL) or never send sensitive information in a cookie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a:t>
            </a:r>
            <a:endParaRPr lang="en-US" dirty="0"/>
          </a:p>
        </p:txBody>
      </p:sp>
      <p:sp>
        <p:nvSpPr>
          <p:cNvPr id="3" name="Content Placeholder 2"/>
          <p:cNvSpPr>
            <a:spLocks noGrp="1"/>
          </p:cNvSpPr>
          <p:nvPr>
            <p:ph idx="1"/>
          </p:nvPr>
        </p:nvSpPr>
        <p:spPr/>
        <p:txBody>
          <a:bodyPr/>
          <a:lstStyle/>
          <a:p>
            <a:r>
              <a:rPr lang="en-US" dirty="0" smtClean="0"/>
              <a:t>A </a:t>
            </a:r>
            <a:r>
              <a:rPr lang="en-US" i="1" dirty="0" smtClean="0"/>
              <a:t>session</a:t>
            </a:r>
            <a:r>
              <a:rPr lang="en-US" dirty="0" smtClean="0"/>
              <a:t> is a sequence of requests from the same client within a short period of time </a:t>
            </a:r>
          </a:p>
          <a:p>
            <a:r>
              <a:rPr lang="en-US" dirty="0" smtClean="0"/>
              <a:t>Although the user may access different pages from the web site, we may want to </a:t>
            </a:r>
          </a:p>
          <a:p>
            <a:pPr lvl="1"/>
            <a:r>
              <a:rPr lang="en-US" dirty="0" smtClean="0"/>
              <a:t>track the client, i.e. identify which client is making requests</a:t>
            </a:r>
          </a:p>
          <a:p>
            <a:pPr lvl="1"/>
            <a:r>
              <a:rPr lang="en-US" dirty="0" smtClean="0"/>
              <a:t>maintain user-specific information across the pages visited</a:t>
            </a:r>
          </a:p>
          <a:p>
            <a:r>
              <a:rPr lang="en-US" dirty="0" smtClean="0"/>
              <a:t>Example: a shopping cart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Sessions</a:t>
            </a:r>
            <a:endParaRPr lang="en-US" dirty="0"/>
          </a:p>
        </p:txBody>
      </p:sp>
      <p:sp>
        <p:nvSpPr>
          <p:cNvPr id="3" name="Content Placeholder 2"/>
          <p:cNvSpPr>
            <a:spLocks noGrp="1"/>
          </p:cNvSpPr>
          <p:nvPr>
            <p:ph idx="1"/>
          </p:nvPr>
        </p:nvSpPr>
        <p:spPr/>
        <p:txBody>
          <a:bodyPr>
            <a:normAutofit lnSpcReduction="10000"/>
          </a:bodyPr>
          <a:lstStyle/>
          <a:p>
            <a:r>
              <a:rPr lang="en-US" dirty="0" smtClean="0"/>
              <a:t>A PHP session allows you to store user information on the server for later use (i.e. username, shopping items, etc). </a:t>
            </a:r>
          </a:p>
          <a:p>
            <a:r>
              <a:rPr lang="en-US" dirty="0" smtClean="0"/>
              <a:t>However, session information is temporary and will be deleted after the user has left the website.</a:t>
            </a:r>
          </a:p>
          <a:p>
            <a:r>
              <a:rPr lang="en-US" dirty="0" smtClean="0"/>
              <a:t>If you need a permanent storage you may want to store the data in a database.</a:t>
            </a:r>
          </a:p>
          <a:p>
            <a:r>
              <a:rPr lang="en-US" dirty="0" smtClean="0"/>
              <a:t>Sessions work by creating a unique id (UID) for each visitor and store variables based on this UID. </a:t>
            </a:r>
          </a:p>
          <a:p>
            <a:r>
              <a:rPr lang="en-US" dirty="0" smtClean="0"/>
              <a:t>The UID is either stored in a cookie or is propagated in the URL.</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a:t>
            </a:r>
            <a:endParaRPr lang="en-US" dirty="0"/>
          </a:p>
        </p:txBody>
      </p:sp>
      <p:sp>
        <p:nvSpPr>
          <p:cNvPr id="3" name="Content Placeholder 2"/>
          <p:cNvSpPr>
            <a:spLocks noGrp="1"/>
          </p:cNvSpPr>
          <p:nvPr>
            <p:ph idx="1"/>
          </p:nvPr>
        </p:nvSpPr>
        <p:spPr/>
        <p:txBody>
          <a:bodyPr/>
          <a:lstStyle/>
          <a:p>
            <a:r>
              <a:rPr lang="en-US" dirty="0" smtClean="0"/>
              <a:t>You could write your own PHP to use cookies to keep track of sessions</a:t>
            </a:r>
          </a:p>
          <a:p>
            <a:r>
              <a:rPr lang="en-US" dirty="0" smtClean="0"/>
              <a:t>But PHP has built-in support for sessions </a:t>
            </a:r>
          </a:p>
          <a:p>
            <a:pPr lvl="1"/>
            <a:r>
              <a:rPr lang="en-US" dirty="0" smtClean="0"/>
              <a:t>your PHP invokes some simple functions that indicate what data you would like to maintain from one page to the next </a:t>
            </a:r>
          </a:p>
          <a:p>
            <a:pPr lvl="1"/>
            <a:r>
              <a:rPr lang="en-US" dirty="0" smtClean="0"/>
              <a:t>PHP handles all the details (e.g. cookie manipulation) for you </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Starting a PHP Session</a:t>
            </a:r>
            <a:endParaRPr lang="en-US" dirty="0"/>
          </a:p>
        </p:txBody>
      </p:sp>
      <p:sp>
        <p:nvSpPr>
          <p:cNvPr id="3" name="Content Placeholder 2"/>
          <p:cNvSpPr>
            <a:spLocks noGrp="1"/>
          </p:cNvSpPr>
          <p:nvPr>
            <p:ph idx="1"/>
          </p:nvPr>
        </p:nvSpPr>
        <p:spPr/>
        <p:txBody>
          <a:bodyPr>
            <a:normAutofit/>
          </a:bodyPr>
          <a:lstStyle/>
          <a:p>
            <a:r>
              <a:rPr lang="en-US" dirty="0" smtClean="0"/>
              <a:t>Before you can store user information in your PHP session, you must first start up the session.</a:t>
            </a:r>
          </a:p>
          <a:p>
            <a:r>
              <a:rPr lang="en-US" b="1" dirty="0" smtClean="0"/>
              <a:t>Note:</a:t>
            </a:r>
            <a:r>
              <a:rPr lang="en-US" dirty="0" smtClean="0"/>
              <a:t> The </a:t>
            </a:r>
            <a:r>
              <a:rPr lang="en-US" dirty="0" err="1" smtClean="0"/>
              <a:t>session_start</a:t>
            </a:r>
            <a:r>
              <a:rPr lang="en-US" dirty="0" smtClean="0"/>
              <a:t>() function must appear BEFORE the &lt;html&gt; tag:</a:t>
            </a:r>
          </a:p>
          <a:p>
            <a:r>
              <a:rPr lang="en-US" sz="1900" dirty="0" smtClean="0">
                <a:latin typeface="Courier New" pitchFamily="49" charset="0"/>
              </a:rPr>
              <a:t>&lt;?</a:t>
            </a:r>
            <a:r>
              <a:rPr lang="en-US" sz="1900" dirty="0" err="1" smtClean="0">
                <a:latin typeface="Courier New" pitchFamily="49" charset="0"/>
              </a:rPr>
              <a:t>php</a:t>
            </a:r>
            <a:r>
              <a:rPr lang="en-US" sz="1900" dirty="0" smtClean="0">
                <a:latin typeface="Courier New" pitchFamily="49" charset="0"/>
              </a:rPr>
              <a:t> </a:t>
            </a:r>
            <a:r>
              <a:rPr lang="en-US" sz="1900" dirty="0" err="1" smtClean="0">
                <a:latin typeface="Courier New" pitchFamily="49" charset="0"/>
              </a:rPr>
              <a:t>session_start</a:t>
            </a:r>
            <a:r>
              <a:rPr lang="en-US" sz="1900" dirty="0" smtClean="0">
                <a:latin typeface="Courier New" pitchFamily="49" charset="0"/>
              </a:rPr>
              <a:t>(); ?&gt;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&lt;html&gt;</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&lt;/body&gt;</a:t>
            </a:r>
            <a:br>
              <a:rPr lang="en-US" sz="1900" dirty="0" smtClean="0">
                <a:latin typeface="Courier New" pitchFamily="49" charset="0"/>
              </a:rPr>
            </a:br>
            <a:r>
              <a:rPr lang="en-US" sz="1900" dirty="0" smtClean="0">
                <a:latin typeface="Courier New" pitchFamily="49" charset="0"/>
              </a:rPr>
              <a:t>&lt;/html&gt;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t>
            </a:r>
            <a:r>
              <a:rPr lang="en-US" dirty="0" err="1" smtClean="0"/>
              <a:t>session_start</a:t>
            </a:r>
            <a:r>
              <a:rPr lang="en-US" dirty="0" smtClean="0"/>
              <a:t> do?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Any PHP script that wants to use sessions begins with a call to the </a:t>
            </a:r>
            <a:r>
              <a:rPr lang="en-US" dirty="0" err="1" smtClean="0"/>
              <a:t>session_start</a:t>
            </a:r>
            <a:r>
              <a:rPr lang="en-US" dirty="0" smtClean="0"/>
              <a:t> function </a:t>
            </a:r>
          </a:p>
          <a:p>
            <a:r>
              <a:rPr lang="en-US" dirty="0" smtClean="0"/>
              <a:t>What does the function do?</a:t>
            </a:r>
          </a:p>
          <a:p>
            <a:r>
              <a:rPr lang="en-US" dirty="0" smtClean="0"/>
              <a:t>If this is the start of a session (the first time a client has sent a request), it creates a new session: </a:t>
            </a:r>
          </a:p>
          <a:p>
            <a:pPr lvl="1"/>
            <a:r>
              <a:rPr lang="en-US" dirty="0" smtClean="0"/>
              <a:t>it generates a unique number, called the </a:t>
            </a:r>
            <a:r>
              <a:rPr lang="en-US" i="1" dirty="0" smtClean="0"/>
              <a:t>session ID</a:t>
            </a:r>
            <a:endParaRPr lang="en-US" dirty="0" smtClean="0"/>
          </a:p>
          <a:p>
            <a:pPr lvl="1"/>
            <a:r>
              <a:rPr lang="en-US" dirty="0" smtClean="0"/>
              <a:t>it stores the session ID, usually in a file on disk</a:t>
            </a:r>
          </a:p>
          <a:p>
            <a:pPr lvl="1"/>
            <a:r>
              <a:rPr lang="en-US" dirty="0" smtClean="0"/>
              <a:t>for each session ID, it also creates a </a:t>
            </a:r>
            <a:r>
              <a:rPr lang="en-US" i="1" dirty="0" smtClean="0"/>
              <a:t>data store</a:t>
            </a:r>
            <a:r>
              <a:rPr lang="en-US" dirty="0" smtClean="0"/>
              <a:t>, where it can maintain data about this session </a:t>
            </a:r>
          </a:p>
          <a:p>
            <a:pPr lvl="1"/>
            <a:r>
              <a:rPr lang="en-US" dirty="0" smtClean="0"/>
              <a:t>it arranges for the session ID to be sent back to the client as an </a:t>
            </a:r>
            <a:r>
              <a:rPr lang="en-US" i="1" dirty="0" smtClean="0"/>
              <a:t>in-memory cookie</a:t>
            </a:r>
            <a:r>
              <a:rPr lang="en-US" dirty="0" smtClean="0"/>
              <a:t> </a:t>
            </a:r>
          </a:p>
          <a:p>
            <a:r>
              <a:rPr lang="en-US" b="1" dirty="0" smtClean="0"/>
              <a:t>Question:</a:t>
            </a:r>
            <a:r>
              <a:rPr lang="en-US" dirty="0" smtClean="0"/>
              <a:t> Just to be clear: how can it tell that this is start of a session? </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a:t>
            </a:r>
            <a:r>
              <a:rPr lang="en-US" dirty="0" err="1" smtClean="0"/>
              <a:t>session_start</a:t>
            </a:r>
            <a:r>
              <a:rPr lang="en-US" dirty="0" smtClean="0"/>
              <a:t> do? </a:t>
            </a:r>
            <a:endParaRPr lang="en-US" dirty="0"/>
          </a:p>
        </p:txBody>
      </p:sp>
      <p:sp>
        <p:nvSpPr>
          <p:cNvPr id="3" name="Content Placeholder 2"/>
          <p:cNvSpPr>
            <a:spLocks noGrp="1"/>
          </p:cNvSpPr>
          <p:nvPr>
            <p:ph idx="1"/>
          </p:nvPr>
        </p:nvSpPr>
        <p:spPr/>
        <p:txBody>
          <a:bodyPr>
            <a:normAutofit lnSpcReduction="10000"/>
          </a:bodyPr>
          <a:lstStyle/>
          <a:p>
            <a:r>
              <a:rPr lang="en-US" dirty="0" smtClean="0"/>
              <a:t>If this is not the start of a session (a subsequent visit), it restores the session: </a:t>
            </a:r>
          </a:p>
          <a:p>
            <a:pPr lvl="1"/>
            <a:r>
              <a:rPr lang="en-US" dirty="0" smtClean="0"/>
              <a:t>the client will have included the session ID cookie in the request</a:t>
            </a:r>
          </a:p>
          <a:p>
            <a:pPr lvl="1"/>
            <a:r>
              <a:rPr lang="en-US" dirty="0" smtClean="0"/>
              <a:t>hence PHP can identify this client and its data store</a:t>
            </a:r>
          </a:p>
          <a:p>
            <a:pPr lvl="1"/>
            <a:r>
              <a:rPr lang="en-US" dirty="0" smtClean="0"/>
              <a:t>it loads data from the data store into an associative array: $_SESSION </a:t>
            </a:r>
          </a:p>
          <a:p>
            <a:r>
              <a:rPr lang="en-US" dirty="0" smtClean="0"/>
              <a:t>The rest of your script can now use the data in the $_SESSION array, or put new data into the array </a:t>
            </a:r>
          </a:p>
          <a:p>
            <a:r>
              <a:rPr lang="en-US" dirty="0" smtClean="0"/>
              <a:t>You must invoke </a:t>
            </a:r>
            <a:r>
              <a:rPr lang="en-US" dirty="0" err="1" smtClean="0"/>
              <a:t>session_start</a:t>
            </a:r>
            <a:r>
              <a:rPr lang="en-US" dirty="0" smtClean="0"/>
              <a:t> before any (X)HTML is generated </a:t>
            </a:r>
            <a:r>
              <a:rPr lang="en-US" b="1" dirty="0" smtClean="0"/>
              <a:t>Why?</a:t>
            </a:r>
            <a:r>
              <a:rPr lang="en-US" dirty="0" smtClean="0"/>
              <a:t> </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1295400" y="2133600"/>
            <a:ext cx="6486350" cy="38249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By default, PHP uses cookies for sessions </a:t>
            </a:r>
          </a:p>
          <a:p>
            <a:pPr lvl="1"/>
            <a:r>
              <a:rPr lang="en-US" dirty="0" smtClean="0"/>
              <a:t>Q: What if the user has disabled cookies?</a:t>
            </a:r>
          </a:p>
          <a:p>
            <a:pPr lvl="1"/>
            <a:r>
              <a:rPr lang="en-US" dirty="0" smtClean="0"/>
              <a:t>A: PHP can be configured to switch to using URL rewriting in these circumstances - without the programmer needing to know which is being used </a:t>
            </a:r>
          </a:p>
          <a:p>
            <a:r>
              <a:rPr lang="en-US" dirty="0" smtClean="0"/>
              <a:t>By default, PHP uses in-memory cookies for sessions</a:t>
            </a:r>
          </a:p>
          <a:p>
            <a:pPr lvl="1"/>
            <a:r>
              <a:rPr lang="en-US" dirty="0" smtClean="0"/>
              <a:t>Q: What if I want persistent cookies instead?</a:t>
            </a:r>
          </a:p>
          <a:p>
            <a:pPr lvl="1"/>
            <a:r>
              <a:rPr lang="en-US" dirty="0" smtClean="0"/>
              <a:t>A: It's possible to configure PHP to use these instead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error I: invoking an undefined function</a:t>
            </a:r>
            <a:endParaRPr lang="en-US" dirty="0"/>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rPr>
              <a:t>function </a:t>
            </a:r>
            <a:r>
              <a:rPr lang="en-US" sz="1800" dirty="0" err="1" smtClean="0">
                <a:latin typeface="Courier New" pitchFamily="49" charset="0"/>
              </a:rPr>
              <a:t>output_paragraph</a:t>
            </a:r>
            <a:r>
              <a:rPr lang="en-US" sz="1800" dirty="0" smtClean="0">
                <a:latin typeface="Courier New" pitchFamily="49" charset="0"/>
              </a:rPr>
              <a:t>( $text ) </a:t>
            </a:r>
          </a:p>
          <a:p>
            <a:pPr>
              <a:buNone/>
            </a:pPr>
            <a:r>
              <a:rPr lang="en-US" sz="1800" dirty="0" smtClean="0">
                <a:latin typeface="Courier New" pitchFamily="49" charset="0"/>
              </a:rPr>
              <a:t>{ </a:t>
            </a:r>
          </a:p>
          <a:p>
            <a:pPr>
              <a:buNone/>
            </a:pPr>
            <a:r>
              <a:rPr lang="en-US" sz="1800" dirty="0" smtClean="0">
                <a:latin typeface="Courier New" pitchFamily="49" charset="0"/>
              </a:rPr>
              <a:t>  echo "&lt;p&gt;{$text}&lt;/p&gt;"; </a:t>
            </a:r>
          </a:p>
          <a:p>
            <a:pPr>
              <a:buNone/>
            </a:pPr>
            <a:r>
              <a:rPr lang="en-US" sz="1800" dirty="0" smtClean="0">
                <a:latin typeface="Courier New" pitchFamily="49" charset="0"/>
              </a:rPr>
              <a:t>} </a:t>
            </a:r>
          </a:p>
          <a:p>
            <a:pPr>
              <a:buNone/>
            </a:pPr>
            <a:endParaRPr lang="en-US" sz="1800" dirty="0" smtClean="0">
              <a:latin typeface="Courier New" pitchFamily="49" charset="0"/>
            </a:endParaRPr>
          </a:p>
          <a:p>
            <a:pPr>
              <a:buNone/>
            </a:pPr>
            <a:r>
              <a:rPr lang="en-US" sz="1800" dirty="0" err="1" smtClean="0">
                <a:latin typeface="Courier New" pitchFamily="49" charset="0"/>
              </a:rPr>
              <a:t>outputParagraph</a:t>
            </a:r>
            <a:r>
              <a:rPr lang="en-US" sz="1800" dirty="0" smtClean="0">
                <a:latin typeface="Courier New" pitchFamily="49" charset="0"/>
              </a:rPr>
              <a:t>( 'Today is ' . Date('d/m/y')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Storing a Session Variable</a:t>
            </a:r>
            <a:endParaRPr lang="en-US" dirty="0"/>
          </a:p>
        </p:txBody>
      </p:sp>
      <p:sp>
        <p:nvSpPr>
          <p:cNvPr id="3" name="Content Placeholder 2"/>
          <p:cNvSpPr>
            <a:spLocks noGrp="1"/>
          </p:cNvSpPr>
          <p:nvPr>
            <p:ph idx="1"/>
          </p:nvPr>
        </p:nvSpPr>
        <p:spPr>
          <a:xfrm>
            <a:off x="457200" y="1935480"/>
            <a:ext cx="8229600" cy="4617720"/>
          </a:xfrm>
        </p:spPr>
        <p:txBody>
          <a:bodyPr>
            <a:normAutofit fontScale="70000" lnSpcReduction="20000"/>
          </a:bodyPr>
          <a:lstStyle/>
          <a:p>
            <a:r>
              <a:rPr lang="en-US" sz="3700" dirty="0" smtClean="0"/>
              <a:t>The correct way to store and retrieve session variables is to use the PHP $_SESSION associative array:</a:t>
            </a:r>
          </a:p>
          <a:p>
            <a:pPr>
              <a:buNone/>
            </a:pPr>
            <a:r>
              <a:rPr lang="en-US" sz="2700" dirty="0" smtClean="0">
                <a:latin typeface="Courier New" pitchFamily="49" charset="0"/>
              </a:rPr>
              <a:t>  &lt;?</a:t>
            </a:r>
            <a:r>
              <a:rPr lang="en-US" sz="2700" dirty="0" err="1" smtClean="0">
                <a:latin typeface="Courier New" pitchFamily="49" charset="0"/>
              </a:rPr>
              <a:t>php</a:t>
            </a:r>
            <a:r>
              <a:rPr lang="en-US" sz="2700" dirty="0" smtClean="0">
                <a:latin typeface="Courier New" pitchFamily="49" charset="0"/>
              </a:rPr>
              <a:t/>
            </a:r>
            <a:br>
              <a:rPr lang="en-US" sz="2700" dirty="0" smtClean="0">
                <a:latin typeface="Courier New" pitchFamily="49" charset="0"/>
              </a:rPr>
            </a:br>
            <a:r>
              <a:rPr lang="en-US" sz="2700" dirty="0" err="1" smtClean="0">
                <a:latin typeface="Courier New" pitchFamily="49" charset="0"/>
              </a:rPr>
              <a:t>session_start</a:t>
            </a:r>
            <a:r>
              <a:rPr lang="en-US" sz="2700" dirty="0" smtClean="0">
                <a:latin typeface="Courier New" pitchFamily="49" charset="0"/>
              </a:rPr>
              <a:t>();</a:t>
            </a:r>
            <a:br>
              <a:rPr lang="en-US" sz="2700" dirty="0" smtClean="0">
                <a:latin typeface="Courier New" pitchFamily="49" charset="0"/>
              </a:rPr>
            </a:br>
            <a:r>
              <a:rPr lang="en-US" sz="2700" dirty="0" smtClean="0">
                <a:latin typeface="Courier New" pitchFamily="49" charset="0"/>
              </a:rPr>
              <a:t>// store session data</a:t>
            </a:r>
            <a:br>
              <a:rPr lang="en-US" sz="2700" dirty="0" smtClean="0">
                <a:latin typeface="Courier New" pitchFamily="49" charset="0"/>
              </a:rPr>
            </a:br>
            <a:r>
              <a:rPr lang="en-US" sz="2700" dirty="0" smtClean="0">
                <a:latin typeface="Courier New" pitchFamily="49" charset="0"/>
              </a:rPr>
              <a:t>$_SESSION['views']=1;</a:t>
            </a:r>
            <a:br>
              <a:rPr lang="en-US" sz="2700" dirty="0" smtClean="0">
                <a:latin typeface="Courier New" pitchFamily="49" charset="0"/>
              </a:rPr>
            </a:br>
            <a:r>
              <a:rPr lang="en-US" sz="2700" dirty="0" smtClean="0">
                <a:latin typeface="Courier New" pitchFamily="49" charset="0"/>
              </a:rPr>
              <a:t>?&gt;</a:t>
            </a:r>
            <a:br>
              <a:rPr lang="en-US" sz="2700" dirty="0" smtClean="0">
                <a:latin typeface="Courier New" pitchFamily="49" charset="0"/>
              </a:rPr>
            </a:br>
            <a:r>
              <a:rPr lang="en-US" sz="2700" dirty="0" smtClean="0">
                <a:latin typeface="Courier New" pitchFamily="49" charset="0"/>
              </a:rPr>
              <a:t/>
            </a:r>
            <a:br>
              <a:rPr lang="en-US" sz="2700" dirty="0" smtClean="0">
                <a:latin typeface="Courier New" pitchFamily="49" charset="0"/>
              </a:rPr>
            </a:br>
            <a:r>
              <a:rPr lang="en-US" sz="2700" dirty="0" smtClean="0">
                <a:latin typeface="Courier New" pitchFamily="49" charset="0"/>
              </a:rPr>
              <a:t>&lt;html&gt;</a:t>
            </a:r>
            <a:br>
              <a:rPr lang="en-US" sz="2700" dirty="0" smtClean="0">
                <a:latin typeface="Courier New" pitchFamily="49" charset="0"/>
              </a:rPr>
            </a:br>
            <a:r>
              <a:rPr lang="en-US" sz="2700" dirty="0" smtClean="0">
                <a:latin typeface="Courier New" pitchFamily="49" charset="0"/>
              </a:rPr>
              <a:t>&lt;body&gt;</a:t>
            </a:r>
            <a:br>
              <a:rPr lang="en-US" sz="2700" dirty="0" smtClean="0">
                <a:latin typeface="Courier New" pitchFamily="49" charset="0"/>
              </a:rPr>
            </a:br>
            <a:r>
              <a:rPr lang="en-US" sz="2700" dirty="0" smtClean="0">
                <a:latin typeface="Courier New" pitchFamily="49" charset="0"/>
              </a:rPr>
              <a:t/>
            </a:r>
            <a:br>
              <a:rPr lang="en-US" sz="2700" dirty="0" smtClean="0">
                <a:latin typeface="Courier New" pitchFamily="49" charset="0"/>
              </a:rPr>
            </a:br>
            <a:r>
              <a:rPr lang="en-US" sz="2700" dirty="0" smtClean="0">
                <a:latin typeface="Courier New" pitchFamily="49" charset="0"/>
              </a:rPr>
              <a:t>&lt;?</a:t>
            </a:r>
            <a:r>
              <a:rPr lang="en-US" sz="2700" dirty="0" err="1" smtClean="0">
                <a:latin typeface="Courier New" pitchFamily="49" charset="0"/>
              </a:rPr>
              <a:t>php</a:t>
            </a:r>
            <a:r>
              <a:rPr lang="en-US" sz="2700" dirty="0" smtClean="0">
                <a:latin typeface="Courier New" pitchFamily="49" charset="0"/>
              </a:rPr>
              <a:t/>
            </a:r>
            <a:br>
              <a:rPr lang="en-US" sz="2700" dirty="0" smtClean="0">
                <a:latin typeface="Courier New" pitchFamily="49" charset="0"/>
              </a:rPr>
            </a:br>
            <a:r>
              <a:rPr lang="en-US" sz="2700" dirty="0" smtClean="0">
                <a:latin typeface="Courier New" pitchFamily="49" charset="0"/>
              </a:rPr>
              <a:t>//retrieve session data</a:t>
            </a:r>
            <a:br>
              <a:rPr lang="en-US" sz="2700" dirty="0" smtClean="0">
                <a:latin typeface="Courier New" pitchFamily="49" charset="0"/>
              </a:rPr>
            </a:br>
            <a:r>
              <a:rPr lang="en-US" sz="2700" dirty="0" smtClean="0">
                <a:latin typeface="Courier New" pitchFamily="49" charset="0"/>
              </a:rPr>
              <a:t>echo "</a:t>
            </a:r>
            <a:r>
              <a:rPr lang="en-US" sz="2700" dirty="0" err="1" smtClean="0">
                <a:latin typeface="Courier New" pitchFamily="49" charset="0"/>
              </a:rPr>
              <a:t>Pageviews</a:t>
            </a:r>
            <a:r>
              <a:rPr lang="en-US" sz="2700" dirty="0" smtClean="0">
                <a:latin typeface="Courier New" pitchFamily="49" charset="0"/>
              </a:rPr>
              <a:t>=". $_SESSION['views'];</a:t>
            </a:r>
            <a:br>
              <a:rPr lang="en-US" sz="2700" dirty="0" smtClean="0">
                <a:latin typeface="Courier New" pitchFamily="49" charset="0"/>
              </a:rPr>
            </a:br>
            <a:r>
              <a:rPr lang="en-US" sz="2700" dirty="0" smtClean="0">
                <a:latin typeface="Courier New" pitchFamily="49" charset="0"/>
              </a:rPr>
              <a:t>?&gt;</a:t>
            </a:r>
            <a:br>
              <a:rPr lang="en-US" sz="2700" dirty="0" smtClean="0">
                <a:latin typeface="Courier New" pitchFamily="49" charset="0"/>
              </a:rPr>
            </a:br>
            <a:r>
              <a:rPr lang="en-US" sz="2700" dirty="0" smtClean="0">
                <a:latin typeface="Courier New" pitchFamily="49" charset="0"/>
              </a:rPr>
              <a:t/>
            </a:r>
            <a:br>
              <a:rPr lang="en-US" sz="2700" dirty="0" smtClean="0">
                <a:latin typeface="Courier New" pitchFamily="49" charset="0"/>
              </a:rPr>
            </a:br>
            <a:r>
              <a:rPr lang="en-US" sz="2700" dirty="0" smtClean="0">
                <a:latin typeface="Courier New" pitchFamily="49" charset="0"/>
              </a:rPr>
              <a:t>&lt;/body&gt;</a:t>
            </a:r>
            <a:br>
              <a:rPr lang="en-US" sz="2700" dirty="0" smtClean="0">
                <a:latin typeface="Courier New" pitchFamily="49" charset="0"/>
              </a:rPr>
            </a:br>
            <a:r>
              <a:rPr lang="en-US" sz="2700" dirty="0" smtClean="0">
                <a:latin typeface="Courier New" pitchFamily="49" charset="0"/>
              </a:rPr>
              <a:t>&lt;/html&gt;</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err="1" smtClean="0"/>
              <a:t>isset</a:t>
            </a:r>
            <a:r>
              <a:rPr lang="en-US" dirty="0" smtClean="0"/>
              <a:t>() function checks if the "views" variable has already been set</a:t>
            </a:r>
          </a:p>
          <a:p>
            <a:pPr>
              <a:buNone/>
            </a:pPr>
            <a:r>
              <a:rPr lang="en-US" sz="1900" dirty="0" smtClean="0">
                <a:latin typeface="Courier New" pitchFamily="49" charset="0"/>
              </a:rPr>
              <a:t>  </a:t>
            </a:r>
          </a:p>
          <a:p>
            <a:pPr>
              <a:buNone/>
            </a:pPr>
            <a:r>
              <a:rPr lang="en-US" sz="1900" dirty="0" smtClean="0">
                <a:latin typeface="Courier New" pitchFamily="49" charset="0"/>
              </a:rPr>
              <a:t>  &lt;?</a:t>
            </a:r>
            <a:r>
              <a:rPr lang="en-US" sz="1900" dirty="0" err="1" smtClean="0">
                <a:latin typeface="Courier New" pitchFamily="49" charset="0"/>
              </a:rPr>
              <a:t>php</a:t>
            </a:r>
            <a:r>
              <a:rPr lang="en-US" sz="1900" dirty="0" smtClean="0">
                <a:latin typeface="Courier New" pitchFamily="49" charset="0"/>
              </a:rPr>
              <a:t/>
            </a:r>
            <a:br>
              <a:rPr lang="en-US" sz="1900" dirty="0" smtClean="0">
                <a:latin typeface="Courier New" pitchFamily="49" charset="0"/>
              </a:rPr>
            </a:br>
            <a:r>
              <a:rPr lang="en-US" sz="1900" dirty="0" err="1" smtClean="0">
                <a:latin typeface="Courier New" pitchFamily="49" charset="0"/>
              </a:rPr>
              <a:t>session_start</a:t>
            </a:r>
            <a:r>
              <a:rPr lang="en-US" sz="1900" dirty="0" smtClean="0">
                <a:latin typeface="Courier New" pitchFamily="49" charset="0"/>
              </a:rPr>
              <a:t>();</a:t>
            </a:r>
            <a:br>
              <a:rPr lang="en-US" sz="1900" dirty="0" smtClean="0">
                <a:latin typeface="Courier New" pitchFamily="49" charset="0"/>
              </a:rPr>
            </a:b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if(</a:t>
            </a:r>
            <a:r>
              <a:rPr lang="en-US" sz="1900" dirty="0" err="1" smtClean="0">
                <a:latin typeface="Courier New" pitchFamily="49" charset="0"/>
              </a:rPr>
              <a:t>isset</a:t>
            </a:r>
            <a:r>
              <a:rPr lang="en-US" sz="1900" dirty="0" smtClean="0">
                <a:latin typeface="Courier New" pitchFamily="49" charset="0"/>
              </a:rPr>
              <a:t>($_SESSION['views']))</a:t>
            </a:r>
            <a:br>
              <a:rPr lang="en-US" sz="1900" dirty="0" smtClean="0">
                <a:latin typeface="Courier New" pitchFamily="49" charset="0"/>
              </a:rPr>
            </a:br>
            <a:r>
              <a:rPr lang="en-US" sz="1900" dirty="0" smtClean="0">
                <a:latin typeface="Courier New" pitchFamily="49" charset="0"/>
              </a:rPr>
              <a:t>$_SESSION['views']=$_SESSION['views']+1;</a:t>
            </a:r>
            <a:br>
              <a:rPr lang="en-US" sz="1900" dirty="0" smtClean="0">
                <a:latin typeface="Courier New" pitchFamily="49" charset="0"/>
              </a:rPr>
            </a:br>
            <a:r>
              <a:rPr lang="en-US" sz="1900" dirty="0" smtClean="0">
                <a:latin typeface="Courier New" pitchFamily="49" charset="0"/>
              </a:rPr>
              <a:t>else</a:t>
            </a:r>
            <a:br>
              <a:rPr lang="en-US" sz="1900" dirty="0" smtClean="0">
                <a:latin typeface="Courier New" pitchFamily="49" charset="0"/>
              </a:rPr>
            </a:br>
            <a:r>
              <a:rPr lang="en-US" sz="1900" dirty="0" smtClean="0">
                <a:latin typeface="Courier New" pitchFamily="49" charset="0"/>
              </a:rPr>
              <a:t>$_SESSION['views']=1;</a:t>
            </a:r>
            <a:br>
              <a:rPr lang="en-US" sz="1900" dirty="0" smtClean="0">
                <a:latin typeface="Courier New" pitchFamily="49" charset="0"/>
              </a:rPr>
            </a:br>
            <a:r>
              <a:rPr lang="en-US" sz="1900" dirty="0" smtClean="0">
                <a:latin typeface="Courier New" pitchFamily="49" charset="0"/>
              </a:rPr>
              <a:t>echo "Views=". $_SESSION['views'];</a:t>
            </a:r>
            <a:br>
              <a:rPr lang="en-US" sz="1900" dirty="0" smtClean="0">
                <a:latin typeface="Courier New" pitchFamily="49" charset="0"/>
              </a:rPr>
            </a:br>
            <a:r>
              <a:rPr lang="en-US" sz="1900" dirty="0" smtClean="0">
                <a:latin typeface="Courier New" pitchFamily="49" charset="0"/>
              </a:rPr>
              <a:t>?&gt;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Destroying a Session</a:t>
            </a:r>
            <a:endParaRPr lang="en-US" dirty="0"/>
          </a:p>
        </p:txBody>
      </p:sp>
      <p:sp>
        <p:nvSpPr>
          <p:cNvPr id="3" name="Content Placeholder 2"/>
          <p:cNvSpPr>
            <a:spLocks noGrp="1"/>
          </p:cNvSpPr>
          <p:nvPr>
            <p:ph idx="1"/>
          </p:nvPr>
        </p:nvSpPr>
        <p:spPr/>
        <p:txBody>
          <a:bodyPr/>
          <a:lstStyle/>
          <a:p>
            <a:r>
              <a:rPr lang="en-US" dirty="0" smtClean="0"/>
              <a:t>The unset() function is used to free the specified session variable:</a:t>
            </a:r>
          </a:p>
          <a:p>
            <a:r>
              <a:rPr lang="en-US" sz="1900" dirty="0" smtClean="0">
                <a:latin typeface="Courier New" pitchFamily="49" charset="0"/>
              </a:rPr>
              <a:t>&lt;?</a:t>
            </a:r>
            <a:r>
              <a:rPr lang="en-US" sz="1900" dirty="0" err="1" smtClean="0">
                <a:latin typeface="Courier New" pitchFamily="49" charset="0"/>
              </a:rPr>
              <a:t>php</a:t>
            </a:r>
            <a:r>
              <a:rPr lang="en-US" sz="1900" dirty="0" smtClean="0">
                <a:latin typeface="Courier New" pitchFamily="49" charset="0"/>
              </a:rPr>
              <a:t/>
            </a:r>
            <a:br>
              <a:rPr lang="en-US" sz="1900" dirty="0" smtClean="0">
                <a:latin typeface="Courier New" pitchFamily="49" charset="0"/>
              </a:rPr>
            </a:br>
            <a:r>
              <a:rPr lang="en-US" sz="1900" dirty="0" smtClean="0">
                <a:latin typeface="Courier New" pitchFamily="49" charset="0"/>
              </a:rPr>
              <a:t>unset($_SESSION['views']);</a:t>
            </a:r>
            <a:br>
              <a:rPr lang="en-US" sz="1900" dirty="0" smtClean="0">
                <a:latin typeface="Courier New" pitchFamily="49" charset="0"/>
              </a:rPr>
            </a:br>
            <a:r>
              <a:rPr lang="en-US" sz="1900" dirty="0" smtClean="0">
                <a:latin typeface="Courier New" pitchFamily="49" charset="0"/>
              </a:rPr>
              <a:t>?&gt; </a:t>
            </a:r>
          </a:p>
          <a:p>
            <a:r>
              <a:rPr lang="en-US" dirty="0" smtClean="0"/>
              <a:t>Completely destroy the session by calling the </a:t>
            </a:r>
            <a:r>
              <a:rPr lang="en-US" dirty="0" err="1" smtClean="0"/>
              <a:t>session_destroy</a:t>
            </a:r>
            <a:r>
              <a:rPr lang="en-US" dirty="0" smtClean="0"/>
              <a:t>() function:</a:t>
            </a:r>
          </a:p>
          <a:p>
            <a:r>
              <a:rPr lang="en-US" sz="1900" dirty="0" smtClean="0">
                <a:latin typeface="Courier New" pitchFamily="49" charset="0"/>
              </a:rPr>
              <a:t>&lt;?</a:t>
            </a:r>
            <a:r>
              <a:rPr lang="en-US" sz="1900" dirty="0" err="1" smtClean="0">
                <a:latin typeface="Courier New" pitchFamily="49" charset="0"/>
              </a:rPr>
              <a:t>php</a:t>
            </a:r>
            <a:r>
              <a:rPr lang="en-US" sz="1900" dirty="0" smtClean="0">
                <a:latin typeface="Courier New" pitchFamily="49" charset="0"/>
              </a:rPr>
              <a:t/>
            </a:r>
            <a:br>
              <a:rPr lang="en-US" sz="1900" dirty="0" smtClean="0">
                <a:latin typeface="Courier New" pitchFamily="49" charset="0"/>
              </a:rPr>
            </a:br>
            <a:r>
              <a:rPr lang="en-US" sz="1900" dirty="0" err="1" smtClean="0">
                <a:latin typeface="Courier New" pitchFamily="49" charset="0"/>
              </a:rPr>
              <a:t>session_destroy</a:t>
            </a:r>
            <a:r>
              <a:rPr lang="en-US" sz="1900" dirty="0" smtClean="0">
                <a:latin typeface="Courier New" pitchFamily="49" charset="0"/>
              </a:rPr>
              <a:t>();</a:t>
            </a:r>
            <a:br>
              <a:rPr lang="en-US" sz="1900" dirty="0" smtClean="0">
                <a:latin typeface="Courier New" pitchFamily="49" charset="0"/>
              </a:rPr>
            </a:br>
            <a:r>
              <a:rPr lang="en-US" sz="1900" dirty="0" smtClean="0">
                <a:latin typeface="Courier New" pitchFamily="49" charset="0"/>
              </a:rPr>
              <a:t>?&gt;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Write your first online store! Yes!</a:t>
            </a:r>
          </a:p>
          <a:p>
            <a:r>
              <a:rPr lang="en-US" dirty="0" smtClean="0"/>
              <a:t>Suppose you want to create an online bookstore.</a:t>
            </a:r>
          </a:p>
          <a:p>
            <a:r>
              <a:rPr lang="en-US" dirty="0" smtClean="0"/>
              <a:t>You need the following PHP files.</a:t>
            </a:r>
          </a:p>
          <a:p>
            <a:pPr lvl="1"/>
            <a:r>
              <a:rPr lang="en-US" dirty="0" smtClean="0"/>
              <a:t>A page displaying all books, including book title, price, and a link where the user can click to add the book to his shopping cart.</a:t>
            </a:r>
          </a:p>
          <a:p>
            <a:pPr lvl="1"/>
            <a:r>
              <a:rPr lang="en-US" dirty="0" smtClean="0"/>
              <a:t>At the bottom of this page, there is a link:  “show cart”, where the user can click and see the content of his shopping cart</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show_cart.php file: when the user click  the “show cart” link described, you need to show the books currently added in the shopping cart, including titles, prices and quantities. The total amount should also be calculated and displayed.</a:t>
            </a:r>
          </a:p>
          <a:p>
            <a:r>
              <a:rPr lang="en-US" dirty="0" smtClean="0"/>
              <a:t>There should be two links at the bottom of this page:</a:t>
            </a:r>
          </a:p>
          <a:p>
            <a:r>
              <a:rPr lang="en-US" dirty="0" smtClean="0"/>
              <a:t>“Show cart” and “back to store”.</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Hints</a:t>
            </a:r>
            <a:endParaRPr lang="en-US" dirty="0"/>
          </a:p>
        </p:txBody>
      </p:sp>
      <p:sp>
        <p:nvSpPr>
          <p:cNvPr id="3" name="Content Placeholder 2"/>
          <p:cNvSpPr>
            <a:spLocks noGrp="1"/>
          </p:cNvSpPr>
          <p:nvPr>
            <p:ph idx="1"/>
          </p:nvPr>
        </p:nvSpPr>
        <p:spPr/>
        <p:txBody>
          <a:bodyPr/>
          <a:lstStyle/>
          <a:p>
            <a:r>
              <a:rPr lang="en-US" dirty="0" smtClean="0"/>
              <a:t>Use an array $cart to keep record of added items</a:t>
            </a:r>
          </a:p>
          <a:p>
            <a:r>
              <a:rPr lang="en-US" dirty="0" smtClean="0"/>
              <a:t>Assign an id for each book</a:t>
            </a:r>
          </a:p>
          <a:p>
            <a:r>
              <a:rPr lang="en-US" dirty="0" err="1" smtClean="0"/>
              <a:t>foreach</a:t>
            </a:r>
            <a:r>
              <a:rPr lang="en-US" dirty="0" smtClean="0"/>
              <a:t> (</a:t>
            </a:r>
            <a:r>
              <a:rPr lang="en-US" dirty="0" err="1" smtClean="0"/>
              <a:t>array_expression</a:t>
            </a:r>
            <a:r>
              <a:rPr lang="en-US" dirty="0" smtClean="0"/>
              <a:t> as $key =&gt; $value) statement</a:t>
            </a:r>
          </a:p>
          <a:p>
            <a:pPr lvl="1"/>
            <a:r>
              <a:rPr lang="en-US" dirty="0" smtClean="0"/>
              <a:t>the current element's key will be assigned to the variable </a:t>
            </a:r>
            <a:r>
              <a:rPr lang="en-US" i="1" dirty="0" smtClean="0"/>
              <a:t>$key</a:t>
            </a:r>
            <a:r>
              <a:rPr lang="en-US" dirty="0" smtClean="0"/>
              <a:t> on each loop</a:t>
            </a:r>
          </a:p>
          <a:p>
            <a:pPr lvl="1"/>
            <a:r>
              <a:rPr lang="en-US" dirty="0" smtClean="0"/>
              <a:t>the value of the current element is assigned to </a:t>
            </a:r>
            <a:r>
              <a:rPr lang="en-US" i="1" dirty="0" smtClean="0"/>
              <a:t>$value</a:t>
            </a:r>
          </a:p>
          <a:p>
            <a:r>
              <a:rPr lang="en-US" dirty="0" smtClean="0"/>
              <a:t>Use </a:t>
            </a:r>
            <a:r>
              <a:rPr lang="en-US" i="1" dirty="0" smtClean="0"/>
              <a:t>switch</a:t>
            </a:r>
            <a:r>
              <a:rPr lang="en-US" dirty="0" smtClean="0"/>
              <a:t> to look up book titles and prices</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229600" cy="4389120"/>
          </a:xfrm>
        </p:spPr>
        <p:txBody>
          <a:bodyPr>
            <a:noAutofit/>
          </a:bodyPr>
          <a:lstStyle/>
          <a:p>
            <a:r>
              <a:rPr lang="en-US" sz="1600" dirty="0" smtClean="0"/>
              <a:t>&lt;?</a:t>
            </a:r>
            <a:r>
              <a:rPr lang="en-US" sz="1600" dirty="0" err="1" smtClean="0"/>
              <a:t>php</a:t>
            </a:r>
            <a:endParaRPr lang="en-US" sz="1600" dirty="0" smtClean="0"/>
          </a:p>
          <a:p>
            <a:endParaRPr lang="en-US" sz="1600" dirty="0" smtClean="0"/>
          </a:p>
          <a:p>
            <a:r>
              <a:rPr lang="en-US" sz="1600" dirty="0" smtClean="0"/>
              <a:t>?&gt;</a:t>
            </a:r>
          </a:p>
          <a:p>
            <a:endParaRPr lang="en-US" sz="1600" dirty="0" smtClean="0"/>
          </a:p>
          <a:p>
            <a:r>
              <a:rPr lang="en-US" sz="1600" dirty="0" smtClean="0"/>
              <a:t>&lt;html&gt;</a:t>
            </a:r>
          </a:p>
          <a:p>
            <a:r>
              <a:rPr lang="en-US" sz="1600" dirty="0" smtClean="0"/>
              <a:t>&lt;head&gt;&lt;title&gt;My online Bookstore!&lt;/title&gt;&lt;/head&gt;</a:t>
            </a:r>
          </a:p>
          <a:p>
            <a:r>
              <a:rPr lang="en-US" sz="1600" dirty="0" smtClean="0"/>
              <a:t>&lt;body&gt;</a:t>
            </a:r>
          </a:p>
          <a:p>
            <a:r>
              <a:rPr lang="en-US" sz="1600" dirty="0" smtClean="0"/>
              <a:t>&lt;h1&gt;Welcome to my Store&lt;/h1&gt;</a:t>
            </a:r>
          </a:p>
          <a:p>
            <a:endParaRPr lang="en-US" sz="1600" dirty="0" smtClean="0"/>
          </a:p>
          <a:p>
            <a:r>
              <a:rPr lang="en-US" sz="1600" dirty="0" smtClean="0"/>
              <a:t>&lt;table&gt;</a:t>
            </a:r>
          </a:p>
          <a:p>
            <a:r>
              <a:rPr lang="en-US" sz="1600" dirty="0" smtClean="0"/>
              <a:t>&lt;</a:t>
            </a:r>
            <a:r>
              <a:rPr lang="en-US" sz="1600" dirty="0" err="1" smtClean="0"/>
              <a:t>tr</a:t>
            </a:r>
            <a:r>
              <a:rPr lang="en-US" sz="1600" dirty="0" smtClean="0"/>
              <a:t>&gt; &lt;</a:t>
            </a:r>
            <a:r>
              <a:rPr lang="en-US" sz="1600" dirty="0" err="1" smtClean="0"/>
              <a:t>th</a:t>
            </a:r>
            <a:r>
              <a:rPr lang="en-US" sz="1600" dirty="0" smtClean="0"/>
              <a:t>&gt;book&lt;/</a:t>
            </a:r>
            <a:r>
              <a:rPr lang="en-US" sz="1600" dirty="0" err="1" smtClean="0"/>
              <a:t>th</a:t>
            </a:r>
            <a:r>
              <a:rPr lang="en-US" sz="1600" dirty="0" smtClean="0"/>
              <a:t>&gt;&lt;</a:t>
            </a:r>
            <a:r>
              <a:rPr lang="en-US" sz="1600" dirty="0" err="1" smtClean="0"/>
              <a:t>th</a:t>
            </a:r>
            <a:r>
              <a:rPr lang="en-US" sz="1600" dirty="0" smtClean="0"/>
              <a:t>&gt;price&lt;/</a:t>
            </a:r>
            <a:r>
              <a:rPr lang="en-US" sz="1600" dirty="0" err="1" smtClean="0"/>
              <a:t>th</a:t>
            </a:r>
            <a:r>
              <a:rPr lang="en-US" sz="1600" dirty="0" smtClean="0"/>
              <a:t>&gt;&lt;</a:t>
            </a:r>
            <a:r>
              <a:rPr lang="en-US" sz="1600" dirty="0" err="1" smtClean="0"/>
              <a:t>th</a:t>
            </a:r>
            <a:r>
              <a:rPr lang="en-US" sz="1600" dirty="0" smtClean="0"/>
              <a:t>&gt;action&lt;/</a:t>
            </a:r>
            <a:r>
              <a:rPr lang="en-US" sz="1600" dirty="0" err="1" smtClean="0"/>
              <a:t>th</a:t>
            </a:r>
            <a:r>
              <a:rPr lang="en-US" sz="1600" dirty="0" smtClean="0"/>
              <a:t>&gt;&lt;/</a:t>
            </a:r>
            <a:r>
              <a:rPr lang="en-US" sz="1600" dirty="0" err="1" smtClean="0"/>
              <a:t>tr</a:t>
            </a:r>
            <a:r>
              <a:rPr lang="en-US" sz="1600" dirty="0" smtClean="0"/>
              <a:t>&gt;</a:t>
            </a:r>
          </a:p>
          <a:p>
            <a:r>
              <a:rPr lang="en-US" sz="1600" dirty="0" smtClean="0"/>
              <a:t>&lt;</a:t>
            </a:r>
            <a:r>
              <a:rPr lang="en-US" sz="1600" dirty="0" err="1" smtClean="0"/>
              <a:t>tr</a:t>
            </a:r>
            <a:r>
              <a:rPr lang="en-US" sz="1600" dirty="0" smtClean="0"/>
              <a:t>&gt;&lt;td&gt;Harry Potter&lt;/td&gt;&lt;td&gt;$39.99&lt;/td&gt;&lt;td&gt;&lt;a </a:t>
            </a:r>
            <a:r>
              <a:rPr lang="en-US" sz="1600" dirty="0" err="1" smtClean="0"/>
              <a:t>href</a:t>
            </a:r>
            <a:r>
              <a:rPr lang="en-US" sz="1600" dirty="0" smtClean="0"/>
              <a:t>="</a:t>
            </a:r>
            <a:r>
              <a:rPr lang="en-US" sz="1600" dirty="0" err="1" smtClean="0"/>
              <a:t>add_to_cart.php?id</a:t>
            </a:r>
            <a:r>
              <a:rPr lang="en-US" sz="1600" dirty="0" smtClean="0"/>
              <a:t>=0"&gt;Add to cart&lt;/a&gt;&lt;/td&gt;&lt;/</a:t>
            </a:r>
            <a:r>
              <a:rPr lang="en-US" sz="1600" dirty="0" err="1" smtClean="0"/>
              <a:t>tr</a:t>
            </a:r>
            <a:r>
              <a:rPr lang="en-US" sz="1600" dirty="0" smtClean="0"/>
              <a:t>&gt;</a:t>
            </a:r>
          </a:p>
          <a:p>
            <a:r>
              <a:rPr lang="en-US" sz="1600" dirty="0" smtClean="0"/>
              <a:t>&lt;</a:t>
            </a:r>
            <a:r>
              <a:rPr lang="en-US" sz="1600" dirty="0" err="1" smtClean="0"/>
              <a:t>tr</a:t>
            </a:r>
            <a:r>
              <a:rPr lang="en-US" sz="1600" dirty="0" smtClean="0"/>
              <a:t>&gt;&lt;td&gt;Twilight&lt;/td&gt;&lt;td&gt;$19.99&lt;/td&gt;&lt;td&gt;&lt;a </a:t>
            </a:r>
            <a:r>
              <a:rPr lang="en-US" sz="1600" dirty="0" err="1" smtClean="0"/>
              <a:t>href</a:t>
            </a:r>
            <a:r>
              <a:rPr lang="en-US" sz="1600" dirty="0" smtClean="0"/>
              <a:t>="</a:t>
            </a:r>
            <a:r>
              <a:rPr lang="en-US" sz="1600" dirty="0" err="1" smtClean="0"/>
              <a:t>add_to_cart.php?id</a:t>
            </a:r>
            <a:r>
              <a:rPr lang="en-US" sz="1600" dirty="0" smtClean="0"/>
              <a:t>=1"&gt;Add to cart&lt;/a&gt;&lt;/td&gt;&lt;/</a:t>
            </a:r>
            <a:r>
              <a:rPr lang="en-US" sz="1600" dirty="0" err="1" smtClean="0"/>
              <a:t>tr</a:t>
            </a:r>
            <a:r>
              <a:rPr lang="en-US" sz="1600" dirty="0" smtClean="0"/>
              <a:t>&gt;</a:t>
            </a:r>
          </a:p>
          <a:p>
            <a:r>
              <a:rPr lang="en-US" sz="1600" dirty="0" smtClean="0"/>
              <a:t>&lt;/table&gt;</a:t>
            </a:r>
          </a:p>
          <a:p>
            <a:endParaRPr lang="en-US" sz="1600" dirty="0" smtClean="0"/>
          </a:p>
          <a:p>
            <a:endParaRPr lang="en-US" sz="1600" dirty="0" smtClean="0"/>
          </a:p>
          <a:p>
            <a:r>
              <a:rPr lang="en-US" sz="1600" dirty="0" smtClean="0"/>
              <a:t>    &lt;p&gt;</a:t>
            </a:r>
          </a:p>
          <a:p>
            <a:r>
              <a:rPr lang="en-US" sz="1600" dirty="0" smtClean="0"/>
              <a:t>        &lt;a </a:t>
            </a:r>
            <a:r>
              <a:rPr lang="en-US" sz="1600" dirty="0" err="1" smtClean="0"/>
              <a:t>href</a:t>
            </a:r>
            <a:r>
              <a:rPr lang="en-US" sz="1600" dirty="0" smtClean="0"/>
              <a:t>="show_cart.php"&gt;Show cart&lt;/a&gt;</a:t>
            </a:r>
          </a:p>
          <a:p>
            <a:r>
              <a:rPr lang="en-US" sz="1600" dirty="0" smtClean="0"/>
              <a:t>    &lt;/p&gt;</a:t>
            </a:r>
          </a:p>
          <a:p>
            <a:r>
              <a:rPr lang="en-US" sz="1600" dirty="0" smtClean="0"/>
              <a:t>&lt;/body&gt;</a:t>
            </a:r>
          </a:p>
          <a:p>
            <a:r>
              <a:rPr lang="en-US" sz="1600" dirty="0" smtClean="0"/>
              <a:t>&lt;/html&gt;</a:t>
            </a:r>
            <a:endParaRPr lang="en-US" sz="16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4114800"/>
          </a:xfrm>
        </p:spPr>
        <p:txBody>
          <a:bodyPr>
            <a:noAutofit/>
          </a:bodyPr>
          <a:lstStyle/>
          <a:p>
            <a:r>
              <a:rPr lang="en-US" sz="1600" dirty="0" smtClean="0"/>
              <a:t>&lt;?</a:t>
            </a:r>
            <a:r>
              <a:rPr lang="en-US" sz="1600" dirty="0" err="1" smtClean="0"/>
              <a:t>php</a:t>
            </a:r>
            <a:endParaRPr lang="en-US" sz="1600" dirty="0" smtClean="0"/>
          </a:p>
          <a:p>
            <a:r>
              <a:rPr lang="en-US" sz="1600" dirty="0" smtClean="0"/>
              <a:t>    </a:t>
            </a:r>
            <a:r>
              <a:rPr lang="en-US" sz="1600" dirty="0" err="1" smtClean="0"/>
              <a:t>require_once</a:t>
            </a:r>
            <a:r>
              <a:rPr lang="en-US" sz="1600" dirty="0" smtClean="0"/>
              <a:t>('output_functions.php');</a:t>
            </a:r>
          </a:p>
          <a:p>
            <a:r>
              <a:rPr lang="en-US" sz="1600" dirty="0" smtClean="0"/>
              <a:t>    </a:t>
            </a:r>
          </a:p>
          <a:p>
            <a:r>
              <a:rPr lang="en-US" sz="1600" dirty="0" smtClean="0"/>
              <a:t>    // If this is an on-going session, obtain the $cart array.</a:t>
            </a:r>
          </a:p>
          <a:p>
            <a:r>
              <a:rPr lang="en-US" sz="1600" dirty="0" smtClean="0"/>
              <a:t>    // If it's a new session, create an empty array</a:t>
            </a:r>
          </a:p>
          <a:p>
            <a:r>
              <a:rPr lang="en-US" sz="1600" dirty="0" smtClean="0"/>
              <a:t>    </a:t>
            </a:r>
            <a:r>
              <a:rPr lang="en-US" sz="1600" dirty="0" err="1" smtClean="0"/>
              <a:t>session_start</a:t>
            </a:r>
            <a:r>
              <a:rPr lang="en-US" sz="1600" dirty="0" smtClean="0"/>
              <a:t>();</a:t>
            </a:r>
          </a:p>
          <a:p>
            <a:r>
              <a:rPr lang="en-US" sz="1600" dirty="0" smtClean="0"/>
              <a:t>    if ( </a:t>
            </a:r>
            <a:r>
              <a:rPr lang="en-US" sz="1600" dirty="0" err="1" smtClean="0"/>
              <a:t>isset</a:t>
            </a:r>
            <a:r>
              <a:rPr lang="en-US" sz="1600" dirty="0" smtClean="0"/>
              <a:t>($_SESSION['cart']) )</a:t>
            </a:r>
          </a:p>
          <a:p>
            <a:r>
              <a:rPr lang="en-US" sz="1600" dirty="0" smtClean="0"/>
              <a:t>    {</a:t>
            </a:r>
          </a:p>
          <a:p>
            <a:r>
              <a:rPr lang="en-US" sz="1600" dirty="0" smtClean="0"/>
              <a:t>	    $cart = $_SESSION['cart'];</a:t>
            </a:r>
          </a:p>
          <a:p>
            <a:r>
              <a:rPr lang="en-US" sz="1600" dirty="0" smtClean="0"/>
              <a:t>    }</a:t>
            </a:r>
          </a:p>
          <a:p>
            <a:r>
              <a:rPr lang="en-US" sz="1600" dirty="0" smtClean="0"/>
              <a:t>    else</a:t>
            </a:r>
          </a:p>
          <a:p>
            <a:r>
              <a:rPr lang="en-US" sz="1600" dirty="0" smtClean="0"/>
              <a:t>    {</a:t>
            </a:r>
          </a:p>
          <a:p>
            <a:r>
              <a:rPr lang="en-US" sz="1600" dirty="0" smtClean="0"/>
              <a:t>	    $cart = array();</a:t>
            </a:r>
          </a:p>
          <a:p>
            <a:r>
              <a:rPr lang="en-US" sz="1600" dirty="0" smtClean="0"/>
              <a:t>    }</a:t>
            </a:r>
          </a:p>
          <a:p>
            <a:r>
              <a:rPr lang="en-US" sz="1600" dirty="0" smtClean="0"/>
              <a:t> </a:t>
            </a:r>
          </a:p>
          <a:p>
            <a:r>
              <a:rPr lang="en-US" sz="1600" dirty="0" smtClean="0"/>
              <a:t>    // Get the id of the item being added to the cart</a:t>
            </a:r>
          </a:p>
          <a:p>
            <a:r>
              <a:rPr lang="en-US" sz="1600" dirty="0" smtClean="0"/>
              <a:t>    $id = (</a:t>
            </a:r>
            <a:r>
              <a:rPr lang="en-US" sz="1600" dirty="0" err="1" smtClean="0"/>
              <a:t>int</a:t>
            </a:r>
            <a:r>
              <a:rPr lang="en-US" sz="1600" dirty="0" smtClean="0"/>
              <a:t>) $_GET['id'];</a:t>
            </a:r>
          </a:p>
          <a:p>
            <a:r>
              <a:rPr lang="en-US" sz="1600" dirty="0" smtClean="0"/>
              <a:t>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762000"/>
            <a:ext cx="8229600" cy="5334000"/>
          </a:xfrm>
        </p:spPr>
        <p:txBody>
          <a:bodyPr>
            <a:normAutofit fontScale="55000" lnSpcReduction="20000"/>
          </a:bodyPr>
          <a:lstStyle/>
          <a:p>
            <a:r>
              <a:rPr lang="en-US" sz="2800" dirty="0" smtClean="0"/>
              <a:t> // If this item is in the cart already, then increment the quantity.</a:t>
            </a:r>
          </a:p>
          <a:p>
            <a:r>
              <a:rPr lang="en-US" sz="2800" dirty="0" smtClean="0"/>
              <a:t>    // If not, insert it.</a:t>
            </a:r>
          </a:p>
          <a:p>
            <a:r>
              <a:rPr lang="en-US" sz="2800" dirty="0" smtClean="0"/>
              <a:t>    if ( </a:t>
            </a:r>
            <a:r>
              <a:rPr lang="en-US" sz="2800" dirty="0" err="1" smtClean="0"/>
              <a:t>isset</a:t>
            </a:r>
            <a:r>
              <a:rPr lang="en-US" sz="2800" dirty="0" smtClean="0"/>
              <a:t>($cart[$id]) )</a:t>
            </a:r>
          </a:p>
          <a:p>
            <a:r>
              <a:rPr lang="en-US" sz="2800" dirty="0" smtClean="0"/>
              <a:t>    {</a:t>
            </a:r>
          </a:p>
          <a:p>
            <a:r>
              <a:rPr lang="en-US" sz="2800" dirty="0" smtClean="0"/>
              <a:t>	    $cart[$id]++;</a:t>
            </a:r>
          </a:p>
          <a:p>
            <a:r>
              <a:rPr lang="en-US" sz="2800" dirty="0" smtClean="0"/>
              <a:t>    }</a:t>
            </a:r>
          </a:p>
          <a:p>
            <a:r>
              <a:rPr lang="en-US" sz="2800" dirty="0" smtClean="0"/>
              <a:t>    else</a:t>
            </a:r>
          </a:p>
          <a:p>
            <a:r>
              <a:rPr lang="en-US" sz="2800" dirty="0" smtClean="0"/>
              <a:t>    {</a:t>
            </a:r>
          </a:p>
          <a:p>
            <a:r>
              <a:rPr lang="en-US" sz="2800" dirty="0" smtClean="0"/>
              <a:t>	    $cart[$id] = 1;</a:t>
            </a:r>
          </a:p>
          <a:p>
            <a:r>
              <a:rPr lang="en-US" sz="2800" dirty="0" smtClean="0"/>
              <a:t>    }</a:t>
            </a:r>
          </a:p>
          <a:p>
            <a:r>
              <a:rPr lang="en-US" sz="2800" dirty="0" smtClean="0"/>
              <a:t> </a:t>
            </a:r>
          </a:p>
          <a:p>
            <a:r>
              <a:rPr lang="en-US" sz="2800" dirty="0" smtClean="0"/>
              <a:t>    // Put the revised cart back into the session store</a:t>
            </a:r>
          </a:p>
          <a:p>
            <a:r>
              <a:rPr lang="en-US" sz="2800" dirty="0" smtClean="0"/>
              <a:t>    $_SESSION['cart'] = $cart;</a:t>
            </a:r>
          </a:p>
          <a:p>
            <a:r>
              <a:rPr lang="en-US" sz="2800" dirty="0" smtClean="0"/>
              <a:t>    </a:t>
            </a:r>
          </a:p>
          <a:p>
            <a:r>
              <a:rPr lang="en-US" sz="2800" dirty="0" smtClean="0"/>
              <a:t>    </a:t>
            </a:r>
            <a:r>
              <a:rPr lang="en-US" sz="2800" dirty="0" err="1" smtClean="0"/>
              <a:t>output_header</a:t>
            </a:r>
            <a:r>
              <a:rPr lang="en-US" sz="2800" dirty="0" smtClean="0"/>
              <a:t>( 'Item successfully added to your cart', 'sbw.css' );</a:t>
            </a:r>
          </a:p>
          <a:p>
            <a:r>
              <a:rPr lang="en-US" sz="2800" dirty="0" smtClean="0"/>
              <a:t>?&gt;</a:t>
            </a:r>
          </a:p>
          <a:p>
            <a:endParaRPr lang="en-US" sz="2800" dirty="0" smtClean="0"/>
          </a:p>
          <a:p>
            <a:r>
              <a:rPr lang="en-US" sz="2800" dirty="0" smtClean="0"/>
              <a:t>    &lt;p&gt;</a:t>
            </a:r>
          </a:p>
          <a:p>
            <a:r>
              <a:rPr lang="en-US" sz="2800" dirty="0" smtClean="0"/>
              <a:t>        &lt;a </a:t>
            </a:r>
            <a:r>
              <a:rPr lang="en-US" sz="2800" dirty="0" err="1" smtClean="0"/>
              <a:t>href</a:t>
            </a:r>
            <a:r>
              <a:rPr lang="en-US" sz="2800" dirty="0" smtClean="0"/>
              <a:t>="show_cart.php"&gt;Show cart&lt;/a&gt;</a:t>
            </a:r>
          </a:p>
          <a:p>
            <a:r>
              <a:rPr lang="en-US" sz="2800" dirty="0" smtClean="0"/>
              <a:t>    &lt;/p&gt;</a:t>
            </a:r>
          </a:p>
          <a:p>
            <a:r>
              <a:rPr lang="en-US" sz="2800" dirty="0" smtClean="0"/>
              <a:t>    &lt;p&gt;</a:t>
            </a:r>
          </a:p>
          <a:p>
            <a:r>
              <a:rPr lang="en-US" sz="2800" dirty="0" smtClean="0"/>
              <a:t>        &lt;a </a:t>
            </a:r>
            <a:r>
              <a:rPr lang="en-US" sz="2800" dirty="0" err="1" smtClean="0"/>
              <a:t>href</a:t>
            </a:r>
            <a:r>
              <a:rPr lang="en-US" sz="2800" dirty="0" smtClean="0"/>
              <a:t>="store.php"&gt;Back to store&lt;/a&gt;</a:t>
            </a:r>
          </a:p>
          <a:p>
            <a:r>
              <a:rPr lang="en-US" sz="2800" dirty="0" smtClean="0"/>
              <a:t>    &lt;/p&gt;</a:t>
            </a:r>
          </a:p>
          <a:p>
            <a:endParaRPr lang="en-US" sz="2800" dirty="0" smtClean="0"/>
          </a:p>
          <a:p>
            <a:endParaRPr lang="en-US" sz="2800" dirty="0" smtClean="0"/>
          </a:p>
          <a:p>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14400"/>
            <a:ext cx="8229600" cy="4389120"/>
          </a:xfrm>
        </p:spPr>
        <p:txBody>
          <a:bodyPr>
            <a:noAutofit/>
          </a:bodyPr>
          <a:lstStyle/>
          <a:p>
            <a:r>
              <a:rPr lang="en-US" sz="1200" dirty="0" smtClean="0"/>
              <a:t>&lt;?</a:t>
            </a:r>
            <a:r>
              <a:rPr lang="en-US" sz="1200" dirty="0" err="1" smtClean="0"/>
              <a:t>php</a:t>
            </a:r>
            <a:endParaRPr lang="en-US" sz="1200" dirty="0" smtClean="0"/>
          </a:p>
          <a:p>
            <a:r>
              <a:rPr lang="en-US" sz="1200" dirty="0" smtClean="0"/>
              <a:t>    </a:t>
            </a:r>
            <a:r>
              <a:rPr lang="en-US" sz="1200" dirty="0" err="1" smtClean="0"/>
              <a:t>require_once</a:t>
            </a:r>
            <a:r>
              <a:rPr lang="en-US" sz="1200" dirty="0" smtClean="0"/>
              <a:t>( 'output_functions.php' );</a:t>
            </a:r>
          </a:p>
          <a:p>
            <a:r>
              <a:rPr lang="en-US" sz="1200" dirty="0" smtClean="0"/>
              <a:t>//    </a:t>
            </a:r>
            <a:r>
              <a:rPr lang="en-US" sz="1200" dirty="0" err="1" smtClean="0"/>
              <a:t>require_once</a:t>
            </a:r>
            <a:r>
              <a:rPr lang="en-US" sz="1200" dirty="0" smtClean="0"/>
              <a:t>( 'database_functions.php' );</a:t>
            </a:r>
          </a:p>
          <a:p>
            <a:endParaRPr lang="en-US" sz="1200" dirty="0" smtClean="0"/>
          </a:p>
          <a:p>
            <a:r>
              <a:rPr lang="en-US" sz="1200" dirty="0" smtClean="0"/>
              <a:t>function </a:t>
            </a:r>
            <a:r>
              <a:rPr lang="en-US" sz="1200" dirty="0" err="1" smtClean="0"/>
              <a:t>getbookname</a:t>
            </a:r>
            <a:r>
              <a:rPr lang="en-US" sz="1200" dirty="0" smtClean="0"/>
              <a:t>($id)</a:t>
            </a:r>
          </a:p>
          <a:p>
            <a:r>
              <a:rPr lang="en-US" sz="1200" dirty="0" smtClean="0"/>
              <a:t>{</a:t>
            </a:r>
          </a:p>
          <a:p>
            <a:r>
              <a:rPr lang="en-US" sz="1200" dirty="0" smtClean="0"/>
              <a:t>switch ($id)</a:t>
            </a:r>
          </a:p>
          <a:p>
            <a:r>
              <a:rPr lang="en-US" sz="1200" dirty="0" smtClean="0"/>
              <a:t>{</a:t>
            </a:r>
          </a:p>
          <a:p>
            <a:r>
              <a:rPr lang="en-US" sz="1200" dirty="0" smtClean="0"/>
              <a:t>  case 0: return "Harry Potter";</a:t>
            </a:r>
          </a:p>
          <a:p>
            <a:r>
              <a:rPr lang="en-US" sz="1200" dirty="0" smtClean="0"/>
              <a:t>          break;</a:t>
            </a:r>
          </a:p>
          <a:p>
            <a:r>
              <a:rPr lang="en-US" sz="1200" dirty="0" smtClean="0"/>
              <a:t>  case 1: return "Twilight";</a:t>
            </a:r>
          </a:p>
          <a:p>
            <a:r>
              <a:rPr lang="en-US" sz="1200" dirty="0" smtClean="0"/>
              <a:t>     break;</a:t>
            </a:r>
          </a:p>
          <a:p>
            <a:r>
              <a:rPr lang="en-US" sz="1200" dirty="0" smtClean="0"/>
              <a:t>}</a:t>
            </a:r>
          </a:p>
          <a:p>
            <a:r>
              <a:rPr lang="en-US" sz="1200" dirty="0" smtClean="0"/>
              <a:t>}</a:t>
            </a:r>
          </a:p>
          <a:p>
            <a:endParaRPr lang="en-US" sz="1200" dirty="0" smtClean="0"/>
          </a:p>
          <a:p>
            <a:r>
              <a:rPr lang="en-US" sz="1200" dirty="0" smtClean="0"/>
              <a:t>function </a:t>
            </a:r>
            <a:r>
              <a:rPr lang="en-US" sz="1200" dirty="0" err="1" smtClean="0"/>
              <a:t>getbookprice</a:t>
            </a:r>
            <a:r>
              <a:rPr lang="en-US" sz="1200" dirty="0" smtClean="0"/>
              <a:t>($id)</a:t>
            </a:r>
          </a:p>
          <a:p>
            <a:r>
              <a:rPr lang="en-US" sz="1200" dirty="0" smtClean="0"/>
              <a:t>{</a:t>
            </a:r>
          </a:p>
          <a:p>
            <a:r>
              <a:rPr lang="en-US" sz="1200" dirty="0" smtClean="0"/>
              <a:t>switch ($id)</a:t>
            </a:r>
          </a:p>
          <a:p>
            <a:r>
              <a:rPr lang="en-US" sz="1200" dirty="0" smtClean="0"/>
              <a:t>{</a:t>
            </a:r>
          </a:p>
          <a:p>
            <a:r>
              <a:rPr lang="en-US" sz="1200" dirty="0" smtClean="0"/>
              <a:t>  case 0: return 39.99;</a:t>
            </a:r>
          </a:p>
          <a:p>
            <a:r>
              <a:rPr lang="en-US" sz="1200" dirty="0" smtClean="0"/>
              <a:t>          break;</a:t>
            </a:r>
          </a:p>
          <a:p>
            <a:r>
              <a:rPr lang="en-US" sz="1200" dirty="0" smtClean="0"/>
              <a:t>  case 1: return 19.99;</a:t>
            </a:r>
          </a:p>
          <a:p>
            <a:r>
              <a:rPr lang="en-US" sz="1200" dirty="0" smtClean="0"/>
              <a:t>     break;</a:t>
            </a:r>
          </a:p>
          <a:p>
            <a:r>
              <a:rPr lang="en-US" sz="1200" dirty="0" smtClean="0"/>
              <a:t>}</a:t>
            </a:r>
          </a:p>
          <a:p>
            <a:r>
              <a:rPr lang="en-US" sz="1200" dirty="0" smtClean="0"/>
              <a:t>}</a:t>
            </a:r>
          </a:p>
          <a:p>
            <a:endParaRPr 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error II: scope</a:t>
            </a:r>
            <a:endParaRPr lang="en-US" dirty="0"/>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rPr>
              <a:t>function </a:t>
            </a:r>
            <a:r>
              <a:rPr lang="en-US" sz="1800" dirty="0" err="1" smtClean="0">
                <a:latin typeface="Courier New" pitchFamily="49" charset="0"/>
              </a:rPr>
              <a:t>get_circle_area</a:t>
            </a:r>
            <a:r>
              <a:rPr lang="en-US" sz="1800" dirty="0" smtClean="0">
                <a:latin typeface="Courier New" pitchFamily="49" charset="0"/>
              </a:rPr>
              <a:t>() </a:t>
            </a:r>
          </a:p>
          <a:p>
            <a:pPr>
              <a:buNone/>
            </a:pPr>
            <a:r>
              <a:rPr lang="en-US" sz="1800" dirty="0" smtClean="0">
                <a:latin typeface="Courier New" pitchFamily="49" charset="0"/>
              </a:rPr>
              <a:t>{ </a:t>
            </a:r>
          </a:p>
          <a:p>
            <a:pPr>
              <a:buNone/>
            </a:pPr>
            <a:r>
              <a:rPr lang="en-US" sz="1800" dirty="0" smtClean="0">
                <a:latin typeface="Courier New" pitchFamily="49" charset="0"/>
              </a:rPr>
              <a:t>return 3.14 * $radius * $radius; </a:t>
            </a:r>
          </a:p>
          <a:p>
            <a:pPr>
              <a:buNone/>
            </a:pPr>
            <a:r>
              <a:rPr lang="en-US" sz="1800" dirty="0" smtClean="0">
                <a:latin typeface="Courier New" pitchFamily="49" charset="0"/>
              </a:rPr>
              <a:t>} </a:t>
            </a:r>
          </a:p>
          <a:p>
            <a:pPr>
              <a:buNone/>
            </a:pPr>
            <a:endParaRPr lang="en-US" sz="1800" dirty="0" smtClean="0">
              <a:latin typeface="Courier New" pitchFamily="49" charset="0"/>
            </a:endParaRPr>
          </a:p>
          <a:p>
            <a:pPr>
              <a:buNone/>
            </a:pPr>
            <a:r>
              <a:rPr lang="en-US" sz="1800" dirty="0" smtClean="0">
                <a:latin typeface="Courier New" pitchFamily="49" charset="0"/>
              </a:rPr>
              <a:t>$radius = 5; </a:t>
            </a:r>
          </a:p>
          <a:p>
            <a:pPr>
              <a:buNone/>
            </a:pPr>
            <a:r>
              <a:rPr lang="en-US" sz="1800" dirty="0" smtClean="0">
                <a:latin typeface="Courier New" pitchFamily="49" charset="0"/>
              </a:rPr>
              <a:t>$area = </a:t>
            </a:r>
            <a:r>
              <a:rPr lang="en-US" sz="1800" dirty="0" err="1" smtClean="0">
                <a:latin typeface="Courier New" pitchFamily="49" charset="0"/>
              </a:rPr>
              <a:t>get_circle_area</a:t>
            </a:r>
            <a:r>
              <a:rPr lang="en-US" sz="1800" dirty="0" smtClean="0">
                <a:latin typeface="Courier New" pitchFamily="49" charset="0"/>
              </a:rPr>
              <a:t>(); </a:t>
            </a:r>
          </a:p>
          <a:p>
            <a:pPr>
              <a:buNone/>
            </a:pPr>
            <a:r>
              <a:rPr lang="en-US" sz="1800" dirty="0" smtClean="0">
                <a:latin typeface="Courier New" pitchFamily="49" charset="0"/>
              </a:rPr>
              <a:t>echo "&lt;p&gt;The area of the circle is {$area}&lt;/p&gt;";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447800"/>
            <a:ext cx="8229600" cy="4389120"/>
          </a:xfrm>
        </p:spPr>
        <p:txBody>
          <a:bodyPr>
            <a:noAutofit/>
          </a:bodyPr>
          <a:lstStyle/>
          <a:p>
            <a:r>
              <a:rPr lang="en-US" sz="1600" dirty="0" smtClean="0"/>
              <a:t> </a:t>
            </a:r>
            <a:r>
              <a:rPr lang="en-US" sz="1600" dirty="0" err="1" smtClean="0"/>
              <a:t>session_start</a:t>
            </a:r>
            <a:r>
              <a:rPr lang="en-US" sz="1600" dirty="0" smtClean="0"/>
              <a:t>();</a:t>
            </a:r>
          </a:p>
          <a:p>
            <a:r>
              <a:rPr lang="en-US" sz="1600" dirty="0" smtClean="0"/>
              <a:t>    if ( </a:t>
            </a:r>
            <a:r>
              <a:rPr lang="en-US" sz="1600" dirty="0" err="1" smtClean="0"/>
              <a:t>isset</a:t>
            </a:r>
            <a:r>
              <a:rPr lang="en-US" sz="1600" dirty="0" smtClean="0"/>
              <a:t>($_SESSION['cart']) )</a:t>
            </a:r>
          </a:p>
          <a:p>
            <a:r>
              <a:rPr lang="en-US" sz="1600" dirty="0" smtClean="0"/>
              <a:t>    {</a:t>
            </a:r>
          </a:p>
          <a:p>
            <a:r>
              <a:rPr lang="en-US" sz="1600" dirty="0" smtClean="0"/>
              <a:t>	    $cart = $_SESSION['cart'];</a:t>
            </a:r>
          </a:p>
          <a:p>
            <a:r>
              <a:rPr lang="en-US" sz="1600" dirty="0" smtClean="0"/>
              <a:t>    }</a:t>
            </a:r>
          </a:p>
          <a:p>
            <a:r>
              <a:rPr lang="en-US" sz="1600" dirty="0" smtClean="0"/>
              <a:t>    else</a:t>
            </a:r>
          </a:p>
          <a:p>
            <a:r>
              <a:rPr lang="en-US" sz="1600" dirty="0" smtClean="0"/>
              <a:t>    {</a:t>
            </a:r>
          </a:p>
          <a:p>
            <a:r>
              <a:rPr lang="en-US" sz="1600" dirty="0" smtClean="0"/>
              <a:t>	    $cart = array();</a:t>
            </a:r>
          </a:p>
          <a:p>
            <a:r>
              <a:rPr lang="en-US" sz="1600" dirty="0" smtClean="0"/>
              <a:t>    }</a:t>
            </a:r>
          </a:p>
          <a:p>
            <a:r>
              <a:rPr lang="en-US" sz="1600" dirty="0" smtClean="0"/>
              <a:t>    </a:t>
            </a:r>
          </a:p>
          <a:p>
            <a:r>
              <a:rPr lang="en-US" sz="1600" dirty="0" smtClean="0"/>
              <a:t>    </a:t>
            </a:r>
          </a:p>
          <a:p>
            <a:r>
              <a:rPr lang="en-US" sz="1600" dirty="0" smtClean="0"/>
              <a:t>    </a:t>
            </a:r>
            <a:r>
              <a:rPr lang="en-US" sz="1600" dirty="0" err="1" smtClean="0"/>
              <a:t>output_header</a:t>
            </a:r>
            <a:r>
              <a:rPr lang="en-US" sz="1600" dirty="0" smtClean="0"/>
              <a:t>( 'Your cart', 'sbw.css' </a:t>
            </a:r>
            <a:r>
              <a:rPr lang="en-US" sz="1600" dirty="0" smtClean="0"/>
              <a:t>);</a:t>
            </a:r>
            <a:endParaRPr lang="en-US" sz="16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4389120"/>
          </a:xfrm>
        </p:spPr>
        <p:txBody>
          <a:bodyPr>
            <a:noAutofit/>
          </a:bodyPr>
          <a:lstStyle/>
          <a:p>
            <a:r>
              <a:rPr lang="en-US" sz="1050" dirty="0" smtClean="0"/>
              <a:t> if ( count($cart) == 0 )</a:t>
            </a:r>
          </a:p>
          <a:p>
            <a:r>
              <a:rPr lang="en-US" sz="1050" dirty="0" smtClean="0"/>
              <a:t>    {</a:t>
            </a:r>
          </a:p>
          <a:p>
            <a:r>
              <a:rPr lang="en-US" sz="1050" dirty="0" smtClean="0"/>
              <a:t>	    </a:t>
            </a:r>
            <a:r>
              <a:rPr lang="en-US" sz="1050" dirty="0" err="1" smtClean="0"/>
              <a:t>output_paragraph</a:t>
            </a:r>
            <a:r>
              <a:rPr lang="en-US" sz="1050" dirty="0" smtClean="0"/>
              <a:t>( 'No items in shopping cart.' );</a:t>
            </a:r>
          </a:p>
          <a:p>
            <a:r>
              <a:rPr lang="en-US" sz="1050" dirty="0" smtClean="0"/>
              <a:t>    }</a:t>
            </a:r>
          </a:p>
          <a:p>
            <a:r>
              <a:rPr lang="en-US" sz="1050" dirty="0" smtClean="0"/>
              <a:t>    else</a:t>
            </a:r>
          </a:p>
          <a:p>
            <a:r>
              <a:rPr lang="en-US" sz="1050" dirty="0" smtClean="0"/>
              <a:t>    {</a:t>
            </a:r>
          </a:p>
          <a:p>
            <a:r>
              <a:rPr lang="en-US" sz="1050" dirty="0" smtClean="0"/>
              <a:t>	    $total = 0; $id=0;</a:t>
            </a:r>
          </a:p>
          <a:p>
            <a:r>
              <a:rPr lang="en-US" sz="1050" dirty="0" smtClean="0"/>
              <a:t>	    echo "&lt;table&gt;";</a:t>
            </a:r>
          </a:p>
          <a:p>
            <a:r>
              <a:rPr lang="en-US" sz="1050" dirty="0" smtClean="0"/>
              <a:t>	    </a:t>
            </a:r>
            <a:r>
              <a:rPr lang="en-US" sz="1050" dirty="0" err="1" smtClean="0"/>
              <a:t>foreach</a:t>
            </a:r>
            <a:r>
              <a:rPr lang="en-US" sz="1050" dirty="0" smtClean="0"/>
              <a:t> ($cart as $id =&gt; $qty)</a:t>
            </a:r>
          </a:p>
          <a:p>
            <a:r>
              <a:rPr lang="en-US" sz="1050" dirty="0" smtClean="0"/>
              <a:t>	    {</a:t>
            </a:r>
          </a:p>
          <a:p>
            <a:endParaRPr lang="en-US" sz="1050" dirty="0" smtClean="0"/>
          </a:p>
          <a:p>
            <a:r>
              <a:rPr lang="en-US" sz="1050" dirty="0" smtClean="0"/>
              <a:t>		       	 echo "&lt;</a:t>
            </a:r>
            <a:r>
              <a:rPr lang="en-US" sz="1050" dirty="0" err="1" smtClean="0"/>
              <a:t>tr</a:t>
            </a:r>
            <a:r>
              <a:rPr lang="en-US" sz="1050" dirty="0" smtClean="0"/>
              <a:t>&gt;</a:t>
            </a:r>
          </a:p>
          <a:p>
            <a:r>
              <a:rPr lang="en-US" sz="1050" dirty="0" smtClean="0"/>
              <a:t>			        	&lt;td&gt;".</a:t>
            </a:r>
            <a:r>
              <a:rPr lang="en-US" sz="1050" dirty="0" err="1" smtClean="0"/>
              <a:t>getbookname</a:t>
            </a:r>
            <a:r>
              <a:rPr lang="en-US" sz="1050" dirty="0" smtClean="0"/>
              <a:t>($id)."&lt;/td&gt;</a:t>
            </a:r>
          </a:p>
          <a:p>
            <a:r>
              <a:rPr lang="en-US" sz="1050" dirty="0" smtClean="0"/>
              <a:t>			        	&lt;td&gt;".</a:t>
            </a:r>
            <a:r>
              <a:rPr lang="en-US" sz="1050" dirty="0" err="1" smtClean="0"/>
              <a:t>getbookprice</a:t>
            </a:r>
            <a:r>
              <a:rPr lang="en-US" sz="1050" dirty="0" smtClean="0"/>
              <a:t>($id)."&lt;/td&gt;</a:t>
            </a:r>
          </a:p>
          <a:p>
            <a:r>
              <a:rPr lang="en-US" sz="1050" dirty="0" smtClean="0"/>
              <a:t>				        &lt;td&gt;". $qty ."&lt;/td&gt;</a:t>
            </a:r>
          </a:p>
          <a:p>
            <a:r>
              <a:rPr lang="en-US" sz="1050" dirty="0" smtClean="0"/>
              <a:t>			          &lt;/</a:t>
            </a:r>
            <a:r>
              <a:rPr lang="en-US" sz="1050" dirty="0" err="1" smtClean="0"/>
              <a:t>tr</a:t>
            </a:r>
            <a:r>
              <a:rPr lang="en-US" sz="1050" dirty="0" smtClean="0"/>
              <a:t>&gt;";</a:t>
            </a:r>
          </a:p>
          <a:p>
            <a:r>
              <a:rPr lang="en-US" sz="1050" dirty="0" smtClean="0"/>
              <a:t>		        	$total += </a:t>
            </a:r>
            <a:r>
              <a:rPr lang="en-US" sz="1050" dirty="0" err="1" smtClean="0"/>
              <a:t>getbookprice</a:t>
            </a:r>
            <a:r>
              <a:rPr lang="en-US" sz="1050" dirty="0" smtClean="0"/>
              <a:t>($id) * $qty;</a:t>
            </a:r>
          </a:p>
          <a:p>
            <a:endParaRPr lang="en-US" sz="1050" dirty="0" smtClean="0"/>
          </a:p>
          <a:p>
            <a:r>
              <a:rPr lang="en-US" sz="1050" dirty="0" smtClean="0"/>
              <a:t>			$id++;</a:t>
            </a:r>
          </a:p>
          <a:p>
            <a:r>
              <a:rPr lang="en-US" sz="1050" dirty="0" smtClean="0"/>
              <a:t>	        }</a:t>
            </a:r>
          </a:p>
          <a:p>
            <a:endParaRPr lang="en-US" sz="1050" dirty="0" smtClean="0"/>
          </a:p>
          <a:p>
            <a:r>
              <a:rPr lang="en-US" sz="1050" dirty="0" smtClean="0"/>
              <a:t>	    echo "&lt;/table&gt;";</a:t>
            </a:r>
          </a:p>
          <a:p>
            <a:r>
              <a:rPr lang="en-US" sz="1050" dirty="0" smtClean="0"/>
              <a:t>     }</a:t>
            </a:r>
          </a:p>
          <a:p>
            <a:r>
              <a:rPr lang="en-US" sz="1050" dirty="0" smtClean="0"/>
              <a:t>	    </a:t>
            </a:r>
            <a:r>
              <a:rPr lang="en-US" sz="1050" dirty="0" err="1" smtClean="0"/>
              <a:t>output_paragraph</a:t>
            </a:r>
            <a:r>
              <a:rPr lang="en-US" sz="1050" dirty="0" smtClean="0"/>
              <a:t>( "TOTAL: {$total}" );        </a:t>
            </a:r>
          </a:p>
          <a:p>
            <a:endParaRPr lang="en-US" sz="1050" dirty="0" smtClean="0"/>
          </a:p>
          <a:p>
            <a:r>
              <a:rPr lang="en-US" sz="1050" dirty="0" smtClean="0"/>
              <a:t>?&gt;</a:t>
            </a:r>
          </a:p>
          <a:p>
            <a:endParaRPr lang="en-US" sz="1050" dirty="0" smtClean="0"/>
          </a:p>
          <a:p>
            <a:r>
              <a:rPr lang="en-US" sz="1050" dirty="0" smtClean="0"/>
              <a:t>    &lt;p&gt;</a:t>
            </a:r>
          </a:p>
          <a:p>
            <a:r>
              <a:rPr lang="en-US" sz="1050" dirty="0" smtClean="0"/>
              <a:t>        &lt;a </a:t>
            </a:r>
            <a:r>
              <a:rPr lang="en-US" sz="1050" dirty="0" err="1" smtClean="0"/>
              <a:t>href</a:t>
            </a:r>
            <a:r>
              <a:rPr lang="en-US" sz="1050" dirty="0" smtClean="0"/>
              <a:t>="show_cart.php"&gt;Show cart&lt;/a&gt;</a:t>
            </a:r>
          </a:p>
          <a:p>
            <a:r>
              <a:rPr lang="en-US" sz="1050" dirty="0" smtClean="0"/>
              <a:t>    &lt;/p&gt;</a:t>
            </a:r>
          </a:p>
          <a:p>
            <a:r>
              <a:rPr lang="en-US" sz="1050" dirty="0" smtClean="0"/>
              <a:t>    &lt;p&gt;</a:t>
            </a:r>
          </a:p>
          <a:p>
            <a:r>
              <a:rPr lang="en-US" sz="1050" dirty="0" smtClean="0"/>
              <a:t>        &lt;a </a:t>
            </a:r>
            <a:r>
              <a:rPr lang="en-US" sz="1050" dirty="0" err="1" smtClean="0"/>
              <a:t>href</a:t>
            </a:r>
            <a:r>
              <a:rPr lang="en-US" sz="1050" dirty="0" smtClean="0"/>
              <a:t>="store.php"&gt;Back to store&lt;/a&gt;</a:t>
            </a:r>
          </a:p>
          <a:p>
            <a:r>
              <a:rPr lang="en-US" sz="1050" dirty="0" smtClean="0"/>
              <a:t>    &lt;/p&gt;</a:t>
            </a:r>
            <a:endParaRPr lang="en-US" sz="105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800" dirty="0" smtClean="0">
                <a:latin typeface="Courier New" pitchFamily="49" charset="0"/>
              </a:rPr>
              <a:t>function </a:t>
            </a:r>
            <a:r>
              <a:rPr lang="en-US" sz="1800" dirty="0" err="1" smtClean="0">
                <a:latin typeface="Courier New" pitchFamily="49" charset="0"/>
              </a:rPr>
              <a:t>get_circle_circumference</a:t>
            </a:r>
            <a:r>
              <a:rPr lang="en-US" sz="1800" dirty="0" smtClean="0">
                <a:latin typeface="Courier New" pitchFamily="49" charset="0"/>
              </a:rPr>
              <a:t>( $diameter ) </a:t>
            </a:r>
          </a:p>
          <a:p>
            <a:pPr>
              <a:buNone/>
            </a:pPr>
            <a:r>
              <a:rPr lang="en-US" sz="1800" dirty="0" smtClean="0">
                <a:latin typeface="Courier New" pitchFamily="49" charset="0"/>
              </a:rPr>
              <a:t>{ </a:t>
            </a:r>
          </a:p>
          <a:p>
            <a:pPr>
              <a:buNone/>
            </a:pPr>
            <a:r>
              <a:rPr lang="en-US" sz="1800" dirty="0" smtClean="0">
                <a:latin typeface="Courier New" pitchFamily="49" charset="0"/>
              </a:rPr>
              <a:t>$circumference = 3.14 * $diameter; </a:t>
            </a:r>
          </a:p>
          <a:p>
            <a:pPr>
              <a:buNone/>
            </a:pPr>
            <a:r>
              <a:rPr lang="en-US" sz="1800" dirty="0" smtClean="0">
                <a:latin typeface="Courier New" pitchFamily="49" charset="0"/>
              </a:rPr>
              <a:t>} </a:t>
            </a:r>
          </a:p>
          <a:p>
            <a:pPr>
              <a:buNone/>
            </a:pPr>
            <a:endParaRPr lang="en-US" sz="1800" dirty="0" smtClean="0">
              <a:latin typeface="Courier New" pitchFamily="49" charset="0"/>
            </a:endParaRPr>
          </a:p>
          <a:p>
            <a:pPr>
              <a:buNone/>
            </a:pPr>
            <a:r>
              <a:rPr lang="en-US" sz="1800" dirty="0" smtClean="0">
                <a:latin typeface="Courier New" pitchFamily="49" charset="0"/>
              </a:rPr>
              <a:t>echo '&lt;p&gt;'; </a:t>
            </a:r>
          </a:p>
          <a:p>
            <a:pPr>
              <a:buNone/>
            </a:pPr>
            <a:r>
              <a:rPr lang="en-US" sz="1800" dirty="0" smtClean="0">
                <a:latin typeface="Courier New" pitchFamily="49" charset="0"/>
              </a:rPr>
              <a:t>echo 'The circumference is '; </a:t>
            </a:r>
          </a:p>
          <a:p>
            <a:pPr>
              <a:buNone/>
            </a:pPr>
            <a:r>
              <a:rPr lang="en-US" sz="1800" dirty="0" err="1" smtClean="0">
                <a:latin typeface="Courier New" pitchFamily="49" charset="0"/>
              </a:rPr>
              <a:t>get_circle_circumference</a:t>
            </a:r>
            <a:r>
              <a:rPr lang="en-US" sz="1800" dirty="0" smtClean="0">
                <a:latin typeface="Courier New" pitchFamily="49" charset="0"/>
              </a:rPr>
              <a:t>( 10 ); </a:t>
            </a:r>
          </a:p>
          <a:p>
            <a:pPr>
              <a:buNone/>
            </a:pPr>
            <a:r>
              <a:rPr lang="en-US" sz="1800" dirty="0" smtClean="0">
                <a:latin typeface="Courier New" pitchFamily="49" charset="0"/>
              </a:rPr>
              <a:t>echo $circumference; </a:t>
            </a:r>
          </a:p>
          <a:p>
            <a:pPr>
              <a:buNone/>
            </a:pPr>
            <a:r>
              <a:rPr lang="en-US" sz="1800" dirty="0" smtClean="0">
                <a:latin typeface="Courier New" pitchFamily="49" charset="0"/>
              </a:rPr>
              <a:t>echo '&lt;/p&gt;';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Variables in PHP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you do not use functions, any variables you create can be used anywhere in your script </a:t>
            </a:r>
          </a:p>
          <a:p>
            <a:r>
              <a:rPr lang="en-US" dirty="0" smtClean="0"/>
              <a:t>But if you define your own functions, you must distinguish four kinds of variable </a:t>
            </a:r>
          </a:p>
          <a:p>
            <a:pPr lvl="1"/>
            <a:r>
              <a:rPr lang="en-US" dirty="0" smtClean="0"/>
              <a:t>a function's </a:t>
            </a:r>
            <a:r>
              <a:rPr lang="en-US" i="1" dirty="0" smtClean="0"/>
              <a:t>formal parameters</a:t>
            </a:r>
            <a:endParaRPr lang="en-US" dirty="0" smtClean="0"/>
          </a:p>
          <a:p>
            <a:pPr lvl="1"/>
            <a:r>
              <a:rPr lang="en-US" dirty="0" smtClean="0"/>
              <a:t>a function's </a:t>
            </a:r>
            <a:r>
              <a:rPr lang="en-US" i="1" dirty="0" smtClean="0"/>
              <a:t>local variables</a:t>
            </a:r>
            <a:endParaRPr lang="en-US" dirty="0" smtClean="0"/>
          </a:p>
          <a:p>
            <a:pPr lvl="1"/>
            <a:r>
              <a:rPr lang="en-US" dirty="0" smtClean="0"/>
              <a:t>your script's </a:t>
            </a:r>
            <a:r>
              <a:rPr lang="en-US" i="1" dirty="0" smtClean="0"/>
              <a:t>global variables</a:t>
            </a:r>
            <a:endParaRPr lang="en-US" dirty="0" smtClean="0"/>
          </a:p>
          <a:p>
            <a:pPr lvl="1"/>
            <a:r>
              <a:rPr lang="en-US" dirty="0" smtClean="0"/>
              <a:t>PHP's </a:t>
            </a:r>
            <a:r>
              <a:rPr lang="en-US" i="1" dirty="0" err="1" smtClean="0"/>
              <a:t>superglobal</a:t>
            </a:r>
            <a:r>
              <a:rPr lang="en-US" i="1" dirty="0" smtClean="0"/>
              <a:t> variables</a:t>
            </a:r>
            <a:endParaRPr lang="en-US" dirty="0" smtClean="0"/>
          </a:p>
          <a:p>
            <a:r>
              <a:rPr lang="en-US" dirty="0" smtClean="0"/>
              <a:t>These differ in </a:t>
            </a:r>
          </a:p>
          <a:p>
            <a:pPr lvl="1"/>
            <a:r>
              <a:rPr lang="en-US" dirty="0" smtClean="0"/>
              <a:t>where they are created</a:t>
            </a:r>
          </a:p>
          <a:p>
            <a:pPr lvl="1"/>
            <a:r>
              <a:rPr lang="en-US" dirty="0" smtClean="0"/>
              <a:t>which hence determines their </a:t>
            </a:r>
            <a:r>
              <a:rPr lang="en-US" i="1" dirty="0" smtClean="0"/>
              <a:t>scope</a:t>
            </a:r>
            <a:endParaRPr lang="en-US" dirty="0" smtClean="0"/>
          </a:p>
          <a:p>
            <a:r>
              <a:rPr lang="en-US" dirty="0" smtClean="0"/>
              <a:t>The scope of a variable is the range of statements in the program in which the variable's name is known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5030</TotalTime>
  <Words>3916</Words>
  <Application>Microsoft Office PowerPoint</Application>
  <PresentationFormat>On-screen Show (4:3)</PresentationFormat>
  <Paragraphs>531</Paragraphs>
  <Slides>71</Slides>
  <Notes>2</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Flow</vt:lpstr>
      <vt:lpstr>PHP: Hyper-text Preprocessor</vt:lpstr>
      <vt:lpstr>Functions</vt:lpstr>
      <vt:lpstr>Create a PHP Function</vt:lpstr>
      <vt:lpstr>Adding parameters</vt:lpstr>
      <vt:lpstr>Return values</vt:lpstr>
      <vt:lpstr>Common error I: invoking an undefined function</vt:lpstr>
      <vt:lpstr>Common error II: scope</vt:lpstr>
      <vt:lpstr>Slide 8</vt:lpstr>
      <vt:lpstr>Variables in PHP</vt:lpstr>
      <vt:lpstr>Formal parameters and local variables</vt:lpstr>
      <vt:lpstr>Global variables and superglobal variables</vt:lpstr>
      <vt:lpstr>What is the output?</vt:lpstr>
      <vt:lpstr>What is the output?</vt:lpstr>
      <vt:lpstr>PHP: Libraries</vt:lpstr>
      <vt:lpstr>Slide 15</vt:lpstr>
      <vt:lpstr>Functions for headers and footers</vt:lpstr>
      <vt:lpstr>Activity</vt:lpstr>
      <vt:lpstr>Slide 18</vt:lpstr>
      <vt:lpstr>Activity</vt:lpstr>
      <vt:lpstr>Libraries</vt:lpstr>
      <vt:lpstr>Activity</vt:lpstr>
      <vt:lpstr>Advantages of functions and libraries</vt:lpstr>
      <vt:lpstr>Forms and User Input</vt:lpstr>
      <vt:lpstr>welcome.php</vt:lpstr>
      <vt:lpstr>$_GET Function</vt:lpstr>
      <vt:lpstr>Example</vt:lpstr>
      <vt:lpstr>When to use method="get"?</vt:lpstr>
      <vt:lpstr>$_POST Function</vt:lpstr>
      <vt:lpstr>Example</vt:lpstr>
      <vt:lpstr>When to use method="post"?</vt:lpstr>
      <vt:lpstr>Activity</vt:lpstr>
      <vt:lpstr>Slide 32</vt:lpstr>
      <vt:lpstr>Some Built-in functions</vt:lpstr>
      <vt:lpstr>File Upload</vt:lpstr>
      <vt:lpstr>upload_file.php</vt:lpstr>
      <vt:lpstr>Activity</vt:lpstr>
      <vt:lpstr>Sessions in the stateless Web</vt:lpstr>
      <vt:lpstr>Sessions in the stateless Web</vt:lpstr>
      <vt:lpstr>Building Applications That Keep State</vt:lpstr>
      <vt:lpstr>Managing State in the Client Tier</vt:lpstr>
      <vt:lpstr>Cookies</vt:lpstr>
      <vt:lpstr>Cookies example</vt:lpstr>
      <vt:lpstr>Two types of cookie</vt:lpstr>
      <vt:lpstr>Two types of cookie</vt:lpstr>
      <vt:lpstr>To Create a Cookie</vt:lpstr>
      <vt:lpstr>Retrieve a Cookie Value</vt:lpstr>
      <vt:lpstr>Delete a Cookie?</vt:lpstr>
      <vt:lpstr>What if a Browser Does NOT Support Cookies?</vt:lpstr>
      <vt:lpstr>Activity:</vt:lpstr>
      <vt:lpstr>Some of the issues with cookies</vt:lpstr>
      <vt:lpstr>Some of the issues with cookies</vt:lpstr>
      <vt:lpstr>Sessions</vt:lpstr>
      <vt:lpstr>Sessions</vt:lpstr>
      <vt:lpstr>Sessions</vt:lpstr>
      <vt:lpstr>Starting a PHP Session</vt:lpstr>
      <vt:lpstr>What does session_start do? </vt:lpstr>
      <vt:lpstr>What does session_start do? </vt:lpstr>
      <vt:lpstr>Slide 58</vt:lpstr>
      <vt:lpstr>Slide 59</vt:lpstr>
      <vt:lpstr>Storing a Session Variable</vt:lpstr>
      <vt:lpstr>Slide 61</vt:lpstr>
      <vt:lpstr>Destroying a Session</vt:lpstr>
      <vt:lpstr>Activity</vt:lpstr>
      <vt:lpstr>Slide 64</vt:lpstr>
      <vt:lpstr>Hints</vt:lpstr>
      <vt:lpstr>Slide 66</vt:lpstr>
      <vt:lpstr>Slide 67</vt:lpstr>
      <vt:lpstr>Slide 68</vt:lpstr>
      <vt:lpstr>Slide 69</vt:lpstr>
      <vt:lpstr>Slide 70</vt:lpstr>
      <vt:lpstr>Slide 71</vt:lpstr>
    </vt:vector>
  </TitlesOfParts>
  <Manager/>
  <Company>UCR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 – An Introduction</dc:title>
  <dc:subject/>
  <dc:creator>UCR Libraries</dc:creator>
  <cp:keywords/>
  <dc:description/>
  <cp:lastModifiedBy>default</cp:lastModifiedBy>
  <cp:revision>482</cp:revision>
  <dcterms:created xsi:type="dcterms:W3CDTF">2004-11-15T18:57:43Z</dcterms:created>
  <dcterms:modified xsi:type="dcterms:W3CDTF">2009-06-05T01:46:52Z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TC011367951033</vt:lpwstr>
  </property>
</Properties>
</file>