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slides/slide7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3" r:id="rId1"/>
  </p:sldMasterIdLst>
  <p:notesMasterIdLst>
    <p:notesMasterId r:id="rId88"/>
  </p:notesMasterIdLst>
  <p:handoutMasterIdLst>
    <p:handoutMasterId r:id="rId89"/>
  </p:handoutMasterIdLst>
  <p:sldIdLst>
    <p:sldId id="307" r:id="rId2"/>
    <p:sldId id="308" r:id="rId3"/>
    <p:sldId id="297" r:id="rId4"/>
    <p:sldId id="298" r:id="rId5"/>
    <p:sldId id="259" r:id="rId6"/>
    <p:sldId id="260" r:id="rId7"/>
    <p:sldId id="312" r:id="rId8"/>
    <p:sldId id="310" r:id="rId9"/>
    <p:sldId id="314" r:id="rId10"/>
    <p:sldId id="315" r:id="rId11"/>
    <p:sldId id="316" r:id="rId12"/>
    <p:sldId id="317" r:id="rId13"/>
    <p:sldId id="318" r:id="rId14"/>
    <p:sldId id="319" r:id="rId15"/>
    <p:sldId id="320" r:id="rId16"/>
    <p:sldId id="356" r:id="rId17"/>
    <p:sldId id="321" r:id="rId18"/>
    <p:sldId id="338" r:id="rId19"/>
    <p:sldId id="339" r:id="rId20"/>
    <p:sldId id="340" r:id="rId21"/>
    <p:sldId id="341" r:id="rId22"/>
    <p:sldId id="342" r:id="rId23"/>
    <p:sldId id="329" r:id="rId24"/>
    <p:sldId id="330" r:id="rId25"/>
    <p:sldId id="373" r:id="rId26"/>
    <p:sldId id="322" r:id="rId27"/>
    <p:sldId id="324" r:id="rId28"/>
    <p:sldId id="325" r:id="rId29"/>
    <p:sldId id="313" r:id="rId30"/>
    <p:sldId id="326" r:id="rId31"/>
    <p:sldId id="327" r:id="rId32"/>
    <p:sldId id="328" r:id="rId33"/>
    <p:sldId id="332" r:id="rId34"/>
    <p:sldId id="333" r:id="rId35"/>
    <p:sldId id="334" r:id="rId36"/>
    <p:sldId id="335" r:id="rId37"/>
    <p:sldId id="336" r:id="rId38"/>
    <p:sldId id="337" r:id="rId39"/>
    <p:sldId id="343" r:id="rId40"/>
    <p:sldId id="372" r:id="rId41"/>
    <p:sldId id="379" r:id="rId42"/>
    <p:sldId id="374" r:id="rId43"/>
    <p:sldId id="375" r:id="rId44"/>
    <p:sldId id="344" r:id="rId45"/>
    <p:sldId id="345" r:id="rId46"/>
    <p:sldId id="346" r:id="rId47"/>
    <p:sldId id="347" r:id="rId48"/>
    <p:sldId id="311" r:id="rId49"/>
    <p:sldId id="348" r:id="rId50"/>
    <p:sldId id="349" r:id="rId51"/>
    <p:sldId id="350" r:id="rId52"/>
    <p:sldId id="351" r:id="rId53"/>
    <p:sldId id="352" r:id="rId54"/>
    <p:sldId id="353" r:id="rId55"/>
    <p:sldId id="354" r:id="rId56"/>
    <p:sldId id="355" r:id="rId57"/>
    <p:sldId id="273" r:id="rId58"/>
    <p:sldId id="357" r:id="rId59"/>
    <p:sldId id="274" r:id="rId60"/>
    <p:sldId id="358" r:id="rId61"/>
    <p:sldId id="359" r:id="rId62"/>
    <p:sldId id="362" r:id="rId63"/>
    <p:sldId id="275" r:id="rId64"/>
    <p:sldId id="301" r:id="rId65"/>
    <p:sldId id="276" r:id="rId66"/>
    <p:sldId id="302" r:id="rId67"/>
    <p:sldId id="360" r:id="rId68"/>
    <p:sldId id="361" r:id="rId69"/>
    <p:sldId id="277" r:id="rId70"/>
    <p:sldId id="278" r:id="rId71"/>
    <p:sldId id="365" r:id="rId72"/>
    <p:sldId id="366" r:id="rId73"/>
    <p:sldId id="367" r:id="rId74"/>
    <p:sldId id="304" r:id="rId75"/>
    <p:sldId id="363" r:id="rId76"/>
    <p:sldId id="283" r:id="rId77"/>
    <p:sldId id="303" r:id="rId78"/>
    <p:sldId id="376" r:id="rId79"/>
    <p:sldId id="377" r:id="rId80"/>
    <p:sldId id="284" r:id="rId81"/>
    <p:sldId id="285" r:id="rId82"/>
    <p:sldId id="368" r:id="rId83"/>
    <p:sldId id="369" r:id="rId84"/>
    <p:sldId id="370" r:id="rId85"/>
    <p:sldId id="371" r:id="rId86"/>
    <p:sldId id="378" r:id="rId8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2A8C4"/>
    <a:srgbClr val="0F2BB5"/>
    <a:srgbClr val="3251EE"/>
    <a:srgbClr val="C4C1CD"/>
    <a:srgbClr val="6666FF"/>
  </p:clrMru>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660"/>
  </p:normalViewPr>
  <p:slideViewPr>
    <p:cSldViewPr>
      <p:cViewPr varScale="1">
        <p:scale>
          <a:sx n="107" d="100"/>
          <a:sy n="107" d="100"/>
        </p:scale>
        <p:origin x="-8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692"/>
    </p:cViewPr>
  </p:sorterViewPr>
  <p:notesViewPr>
    <p:cSldViewPr>
      <p:cViewPr varScale="1">
        <p:scale>
          <a:sx n="83" d="100"/>
          <a:sy n="83" d="100"/>
        </p:scale>
        <p:origin x="-2040"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en-US"/>
          </a:p>
        </p:txBody>
      </p:sp>
      <p:sp>
        <p:nvSpPr>
          <p:cNvPr id="48131" name="Rectangle 3"/>
          <p:cNvSpPr>
            <a:spLocks noGrp="1" noChangeArrowheads="1"/>
          </p:cNvSpPr>
          <p:nvPr>
            <p:ph type="dt" sz="quarter"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en-US"/>
          </a:p>
        </p:txBody>
      </p:sp>
      <p:sp>
        <p:nvSpPr>
          <p:cNvPr id="48132" name="Rectangle 4"/>
          <p:cNvSpPr>
            <a:spLocks noGrp="1" noChangeArrowheads="1"/>
          </p:cNvSpPr>
          <p:nvPr>
            <p:ph type="ftr" sz="quarter" idx="2"/>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en-US"/>
          </a:p>
        </p:txBody>
      </p:sp>
      <p:sp>
        <p:nvSpPr>
          <p:cNvPr id="48133" name="Rectangle 5"/>
          <p:cNvSpPr>
            <a:spLocks noGrp="1" noChangeArrowheads="1"/>
          </p:cNvSpPr>
          <p:nvPr>
            <p:ph type="sldNum" sz="quarter" idx="3"/>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FFBE6347-FC9B-4495-B079-A304E56ACD72}"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charset="0"/>
              </a:defRPr>
            </a:lvl1pPr>
          </a:lstStyle>
          <a:p>
            <a:endParaRPr lang="en-US"/>
          </a:p>
        </p:txBody>
      </p:sp>
      <p:sp>
        <p:nvSpPr>
          <p:cNvPr id="6553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charset="0"/>
              </a:defRPr>
            </a:lvl1pPr>
          </a:lstStyle>
          <a:p>
            <a:endParaRPr lang="en-US"/>
          </a:p>
        </p:txBody>
      </p:sp>
      <p:sp>
        <p:nvSpPr>
          <p:cNvPr id="655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6554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554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charset="0"/>
              </a:defRPr>
            </a:lvl1pPr>
          </a:lstStyle>
          <a:p>
            <a:endParaRPr lang="en-US"/>
          </a:p>
        </p:txBody>
      </p:sp>
      <p:sp>
        <p:nvSpPr>
          <p:cNvPr id="6554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charset="0"/>
              </a:defRPr>
            </a:lvl1pPr>
          </a:lstStyle>
          <a:p>
            <a:fld id="{59C32542-3694-468F-A096-288F71B2070B}"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2E70BB-B552-4A3F-A06D-AB18B07A3A38}" type="slidenum">
              <a:rPr lang="en-US"/>
              <a:pPr/>
              <a:t>3</a:t>
            </a:fld>
            <a:endParaRPr lang="en-US"/>
          </a:p>
        </p:txBody>
      </p:sp>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p:txBody>
          <a:bodyPr/>
          <a:lstStyle/>
          <a:p>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3FA221-5094-4C2E-803D-1B729B7C13E2}" type="slidenum">
              <a:rPr lang="en-US"/>
              <a:pPr/>
              <a:t>21</a:t>
            </a:fld>
            <a:endParaRPr lang="en-U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4C3B6F-5A54-4C8E-9509-95284AFC3BBD}" type="slidenum">
              <a:rPr lang="en-US"/>
              <a:pPr/>
              <a:t>22</a:t>
            </a:fld>
            <a:endParaRPr lang="en-US"/>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A71888-A707-4B65-8C0A-107B4B60F2CF}" type="slidenum">
              <a:rPr lang="en-US"/>
              <a:pPr/>
              <a:t>30</a:t>
            </a:fld>
            <a:endParaRPr lang="en-US"/>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BC1C89-81A9-4186-9C3A-6D67E73B8B11}" type="slidenum">
              <a:rPr lang="en-US"/>
              <a:pPr/>
              <a:t>31</a:t>
            </a:fld>
            <a:endParaRPr lang="en-US"/>
          </a:p>
        </p:txBody>
      </p:sp>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p:txBody>
          <a:bodyPr/>
          <a:lstStyle/>
          <a:p>
            <a:endParaRPr lang="el-G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562774-711C-47BB-890D-93D50BB5CA44}" type="slidenum">
              <a:rPr lang="en-US"/>
              <a:pPr/>
              <a:t>32</a:t>
            </a:fld>
            <a:endParaRPr lang="en-US"/>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p:txBody>
          <a:bodyPr/>
          <a:lstStyle/>
          <a:p>
            <a:endParaRPr lang="el-G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B25D92-A54E-4235-8714-6488166BB5E0}" type="slidenum">
              <a:rPr lang="en-US"/>
              <a:pPr/>
              <a:t>57</a:t>
            </a:fld>
            <a:endParaRPr lang="en-US"/>
          </a:p>
        </p:txBody>
      </p:sp>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p:txBody>
          <a:bodyPr/>
          <a:lstStyle/>
          <a:p>
            <a:endParaRPr lang="el-G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DD340A-3D2F-42F5-A573-8002B727B151}" type="slidenum">
              <a:rPr lang="en-US"/>
              <a:pPr/>
              <a:t>59</a:t>
            </a:fld>
            <a:endParaRPr lang="en-US"/>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el-G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3B79D3-E2AE-4474-BFE0-3153A43FEF26}" type="slidenum">
              <a:rPr lang="en-US"/>
              <a:pPr/>
              <a:t>62</a:t>
            </a:fld>
            <a:endParaRPr lang="en-US"/>
          </a:p>
        </p:txBody>
      </p:sp>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p:txBody>
          <a:bodyPr/>
          <a:lstStyle/>
          <a:p>
            <a:endParaRPr lang="el-G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12CE42-A404-41D3-984B-DC6050F3373A}" type="slidenum">
              <a:rPr lang="en-US"/>
              <a:pPr/>
              <a:t>63</a:t>
            </a:fld>
            <a:endParaRPr lang="en-US"/>
          </a:p>
        </p:txBody>
      </p:sp>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p:txBody>
          <a:bodyPr/>
          <a:lstStyle/>
          <a:p>
            <a:endParaRPr lang="el-G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C05660-CFB6-42BF-9528-BB9BEB22504C}" type="slidenum">
              <a:rPr lang="en-US"/>
              <a:pPr/>
              <a:t>64</a:t>
            </a:fld>
            <a:endParaRPr lang="en-US"/>
          </a:p>
        </p:txBody>
      </p:sp>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0F2ED6-A912-44B1-B404-3A5DCDE22395}" type="slidenum">
              <a:rPr lang="en-US"/>
              <a:pPr/>
              <a:t>4</a:t>
            </a:fld>
            <a:endParaRPr lang="en-US"/>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7D686B-A94E-4303-B071-677A2C2F0F41}" type="slidenum">
              <a:rPr lang="en-US"/>
              <a:pPr/>
              <a:t>65</a:t>
            </a:fld>
            <a:endParaRPr lang="en-US"/>
          </a:p>
        </p:txBody>
      </p:sp>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17914D-7FF3-4CFA-B717-2AB9A06EE80D}" type="slidenum">
              <a:rPr lang="en-US"/>
              <a:pPr/>
              <a:t>66</a:t>
            </a:fld>
            <a:endParaRPr lang="en-US"/>
          </a:p>
        </p:txBody>
      </p:sp>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B56567-266C-4FF1-8F61-FF8D0D729554}" type="slidenum">
              <a:rPr lang="en-US"/>
              <a:pPr/>
              <a:t>68</a:t>
            </a:fld>
            <a:endParaRPr lang="en-US"/>
          </a:p>
        </p:txBody>
      </p:sp>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7405E8-B240-44EF-B78C-DEFC897B54E0}" type="slidenum">
              <a:rPr lang="en-US"/>
              <a:pPr/>
              <a:t>69</a:t>
            </a:fld>
            <a:endParaRPr lang="en-US"/>
          </a:p>
        </p:txBody>
      </p:sp>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508E94-BD9A-412F-A742-CEF666A1243C}" type="slidenum">
              <a:rPr lang="en-US"/>
              <a:pPr/>
              <a:t>70</a:t>
            </a:fld>
            <a:endParaRPr lang="en-US"/>
          </a:p>
        </p:txBody>
      </p:sp>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319A14-EF0D-465B-8E97-6C6029E179A8}" type="slidenum">
              <a:rPr lang="en-US"/>
              <a:pPr/>
              <a:t>74</a:t>
            </a:fld>
            <a:endParaRPr lang="en-US"/>
          </a:p>
        </p:txBody>
      </p:sp>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C47EAB-9AB0-45A6-9988-56B2E8275642}" type="slidenum">
              <a:rPr lang="en-US"/>
              <a:pPr/>
              <a:t>76</a:t>
            </a:fld>
            <a:endParaRPr lang="en-US"/>
          </a:p>
        </p:txBody>
      </p:sp>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8E910F-D4FD-4A30-A821-C2FADD2229C0}" type="slidenum">
              <a:rPr lang="en-US"/>
              <a:pPr/>
              <a:t>77</a:t>
            </a:fld>
            <a:endParaRPr lang="en-US"/>
          </a:p>
        </p:txBody>
      </p:sp>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36D576-F588-442D-A5C7-F15754411C92}" type="slidenum">
              <a:rPr lang="en-US"/>
              <a:pPr/>
              <a:t>80</a:t>
            </a:fld>
            <a:endParaRPr lang="en-US"/>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006987-DEF1-4185-903E-455C43AD6E7C}" type="slidenum">
              <a:rPr lang="en-US"/>
              <a:pPr/>
              <a:t>81</a:t>
            </a:fld>
            <a:endParaRPr lang="en-US"/>
          </a:p>
        </p:txBody>
      </p:sp>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p:txBody>
          <a:bodyPr/>
          <a:lstStyle/>
          <a:p>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ACEE2B-EAB2-467B-A6C5-49A915A301DF}" type="slidenum">
              <a:rPr lang="en-US"/>
              <a:pPr/>
              <a:t>5</a:t>
            </a:fld>
            <a:endParaRPr lang="en-US"/>
          </a:p>
        </p:txBody>
      </p:sp>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p:txBody>
          <a:bodyPr/>
          <a:lstStyle/>
          <a:p>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A3D960-1835-4CDB-A2AE-6E3F0878833F}" type="slidenum">
              <a:rPr lang="en-US"/>
              <a:pPr/>
              <a:t>6</a:t>
            </a:fld>
            <a:endParaRPr lang="en-US"/>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p:txBody>
          <a:bodyPr/>
          <a:lstStyle/>
          <a:p>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9E75E-9CB6-46AC-A794-92A345DBA0AA}" type="slidenum">
              <a:rPr lang="en-US"/>
              <a:pPr/>
              <a:t>14</a:t>
            </a:fld>
            <a:endParaRPr lang="en-US"/>
          </a:p>
        </p:txBody>
      </p:sp>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p:txBody>
          <a:bodyPr/>
          <a:lstStyle/>
          <a:p>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0CE1D6-E919-4D01-BE4E-2ADEAFE934ED}" type="slidenum">
              <a:rPr lang="en-US"/>
              <a:pPr/>
              <a:t>16</a:t>
            </a:fld>
            <a:endParaRPr lang="en-US"/>
          </a:p>
        </p:txBody>
      </p:sp>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p:txBody>
          <a:bodyPr/>
          <a:lstStyle/>
          <a:p>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91D696-9AF3-49EA-9209-D50A7BD9E0EE}" type="slidenum">
              <a:rPr lang="en-US"/>
              <a:pPr/>
              <a:t>18</a:t>
            </a:fld>
            <a:endParaRPr lang="en-US"/>
          </a:p>
        </p:txBody>
      </p:sp>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p:txBody>
          <a:bodyPr/>
          <a:lstStyle/>
          <a:p>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078845-09CD-4BC4-9A40-3274D5514AA7}" type="slidenum">
              <a:rPr lang="en-US"/>
              <a:pPr/>
              <a:t>19</a:t>
            </a:fld>
            <a:endParaRPr lang="en-US"/>
          </a:p>
        </p:txBody>
      </p:sp>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p:txBody>
          <a:bodyPr/>
          <a:lstStyle/>
          <a:p>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2B191D-4556-44AF-A991-08C85342AA0C}" type="slidenum">
              <a:rPr lang="en-US"/>
              <a:pPr/>
              <a:t>20</a:t>
            </a:fld>
            <a:endParaRPr lang="en-US"/>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p:txBody>
          <a:bodyPr/>
          <a:lstStyle/>
          <a:p>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a:xfrm>
            <a:off x="457200" y="6356350"/>
            <a:ext cx="2133600" cy="365125"/>
          </a:xfrm>
          <a:prstGeom prst="rect">
            <a:avLst/>
          </a:prstGeom>
        </p:spPr>
        <p:txBody>
          <a:bodyPr/>
          <a:lstStyle/>
          <a:p>
            <a:endParaRPr lang="el-GR"/>
          </a:p>
        </p:txBody>
      </p:sp>
      <p:sp>
        <p:nvSpPr>
          <p:cNvPr id="19" name="Footer Placeholder 18"/>
          <p:cNvSpPr>
            <a:spLocks noGrp="1"/>
          </p:cNvSpPr>
          <p:nvPr>
            <p:ph type="ftr" sz="quarter" idx="11"/>
          </p:nvPr>
        </p:nvSpPr>
        <p:spPr>
          <a:xfrm>
            <a:off x="2667000" y="6356350"/>
            <a:ext cx="3352800" cy="365125"/>
          </a:xfrm>
          <a:prstGeom prst="rect">
            <a:avLst/>
          </a:prstGeom>
        </p:spPr>
        <p:txBody>
          <a:bodyPr/>
          <a:lstStyle/>
          <a:p>
            <a:endParaRPr lang="el-GR"/>
          </a:p>
        </p:txBody>
      </p:sp>
      <p:sp>
        <p:nvSpPr>
          <p:cNvPr id="27" name="Slide Number Placeholder 26"/>
          <p:cNvSpPr>
            <a:spLocks noGrp="1"/>
          </p:cNvSpPr>
          <p:nvPr>
            <p:ph type="sldNum" sz="quarter" idx="12"/>
          </p:nvPr>
        </p:nvSpPr>
        <p:spPr>
          <a:xfrm>
            <a:off x="7924800" y="6356350"/>
            <a:ext cx="762000" cy="365125"/>
          </a:xfrm>
          <a:prstGeom prst="rect">
            <a:avLst/>
          </a:prstGeom>
        </p:spPr>
        <p:txBody>
          <a:bodyPr/>
          <a:lstStyle/>
          <a:p>
            <a:fld id="{BA4CCCCE-2D9A-4D49-9C4F-6ADD16960B89}"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l-GR"/>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r>
              <a:rPr lang="en-US" smtClean="0"/>
              <a:t>HY439</a:t>
            </a:r>
          </a:p>
          <a:p>
            <a:r>
              <a:rPr lang="en-US" smtClean="0"/>
              <a:t>Autumn 2005</a:t>
            </a:r>
            <a:endParaRPr lang="el-GR"/>
          </a:p>
        </p:txBody>
      </p:sp>
      <p:sp>
        <p:nvSpPr>
          <p:cNvPr id="6" name="Slide Number Placeholder 5"/>
          <p:cNvSpPr>
            <a:spLocks noGrp="1"/>
          </p:cNvSpPr>
          <p:nvPr>
            <p:ph type="sldNum" sz="quarter" idx="12"/>
          </p:nvPr>
        </p:nvSpPr>
        <p:spPr>
          <a:xfrm>
            <a:off x="7924800" y="6356350"/>
            <a:ext cx="762000" cy="365125"/>
          </a:xfrm>
          <a:prstGeom prst="rect">
            <a:avLst/>
          </a:prstGeom>
        </p:spPr>
        <p:txBody>
          <a:bodyPr/>
          <a:lstStyle/>
          <a:p>
            <a:fld id="{81D7C31C-C20A-4474-BB17-CFD35FB6A4B3}" type="slidenum">
              <a:rPr lang="el-GR" smtClean="0"/>
              <a:pPr/>
              <a:t>‹#›</a:t>
            </a:fld>
            <a:endParaRPr lang="el-G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l-GR"/>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r>
              <a:rPr lang="en-US" smtClean="0"/>
              <a:t>HY439</a:t>
            </a:r>
          </a:p>
          <a:p>
            <a:r>
              <a:rPr lang="en-US" smtClean="0"/>
              <a:t>Autumn 2005</a:t>
            </a:r>
            <a:endParaRPr lang="el-GR"/>
          </a:p>
        </p:txBody>
      </p:sp>
      <p:sp>
        <p:nvSpPr>
          <p:cNvPr id="6" name="Slide Number Placeholder 5"/>
          <p:cNvSpPr>
            <a:spLocks noGrp="1"/>
          </p:cNvSpPr>
          <p:nvPr>
            <p:ph type="sldNum" sz="quarter" idx="12"/>
          </p:nvPr>
        </p:nvSpPr>
        <p:spPr>
          <a:xfrm>
            <a:off x="7924800" y="6356350"/>
            <a:ext cx="762000" cy="365125"/>
          </a:xfrm>
          <a:prstGeom prst="rect">
            <a:avLst/>
          </a:prstGeom>
        </p:spPr>
        <p:txBody>
          <a:bodyPr/>
          <a:lstStyle/>
          <a:p>
            <a:fld id="{5AC326B0-9E95-4DA5-AAD3-A7967EFDAEA7}" type="slidenum">
              <a:rPr lang="el-GR" smtClean="0"/>
              <a:pPr/>
              <a:t>‹#›</a:t>
            </a:fld>
            <a:endParaRPr lang="el-G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l-GR"/>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r>
              <a:rPr lang="en-US" smtClean="0"/>
              <a:t>HY439</a:t>
            </a:r>
          </a:p>
          <a:p>
            <a:r>
              <a:rPr lang="en-US" smtClean="0"/>
              <a:t>Autumn 2005</a:t>
            </a:r>
            <a:endParaRPr lang="el-GR"/>
          </a:p>
        </p:txBody>
      </p:sp>
      <p:sp>
        <p:nvSpPr>
          <p:cNvPr id="6" name="Slide Number Placeholder 5"/>
          <p:cNvSpPr>
            <a:spLocks noGrp="1"/>
          </p:cNvSpPr>
          <p:nvPr>
            <p:ph type="sldNum" sz="quarter" idx="12"/>
          </p:nvPr>
        </p:nvSpPr>
        <p:spPr>
          <a:xfrm>
            <a:off x="7924800" y="6356350"/>
            <a:ext cx="762000" cy="365125"/>
          </a:xfrm>
          <a:prstGeom prst="rect">
            <a:avLst/>
          </a:prstGeom>
        </p:spPr>
        <p:txBody>
          <a:bodyPr/>
          <a:lstStyle/>
          <a:p>
            <a:fld id="{5CC1AFD2-579F-4CA1-BF25-F448E697E89C}"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l-G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l-G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l-G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l-G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l-G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l-GR"/>
          </a:p>
        </p:txBody>
      </p:sp>
      <p:sp>
        <p:nvSpPr>
          <p:cNvPr id="6" name="Footer Placeholder 5"/>
          <p:cNvSpPr>
            <a:spLocks noGrp="1"/>
          </p:cNvSpPr>
          <p:nvPr>
            <p:ph type="ftr" sz="quarter" idx="11"/>
          </p:nvPr>
        </p:nvSpPr>
        <p:spPr>
          <a:xfrm>
            <a:off x="2667000" y="6356350"/>
            <a:ext cx="3352800" cy="365125"/>
          </a:xfrm>
          <a:prstGeom prst="rect">
            <a:avLst/>
          </a:prstGeom>
        </p:spPr>
        <p:txBody>
          <a:bodyPr/>
          <a:lstStyle/>
          <a:p>
            <a:r>
              <a:rPr lang="en-US" smtClean="0"/>
              <a:t>HY439</a:t>
            </a:r>
          </a:p>
          <a:p>
            <a:r>
              <a:rPr lang="en-US" smtClean="0"/>
              <a:t>Autumn 2005</a:t>
            </a:r>
            <a:endParaRPr lang="el-GR"/>
          </a:p>
        </p:txBody>
      </p:sp>
      <p:sp>
        <p:nvSpPr>
          <p:cNvPr id="7" name="Slide Number Placeholder 6"/>
          <p:cNvSpPr>
            <a:spLocks noGrp="1"/>
          </p:cNvSpPr>
          <p:nvPr>
            <p:ph type="sldNum" sz="quarter" idx="12"/>
          </p:nvPr>
        </p:nvSpPr>
        <p:spPr>
          <a:xfrm>
            <a:off x="8077200" y="6356350"/>
            <a:ext cx="609600" cy="365125"/>
          </a:xfrm>
          <a:prstGeom prst="rect">
            <a:avLst/>
          </a:prstGeom>
        </p:spPr>
        <p:txBody>
          <a:bodyPr/>
          <a:lstStyle/>
          <a:p>
            <a:fld id="{420A9034-7DF2-4ED0-887E-AE477E6E672D}" type="slidenum">
              <a:rPr lang="el-GR" smtClean="0"/>
              <a:pPr/>
              <a:t>‹#›</a:t>
            </a:fld>
            <a:endParaRPr lang="el-G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iming>
    <p:tnLst>
      <p:par>
        <p:cTn id="1" dur="indefinite" restart="never" nodeType="tmRoot"/>
      </p:par>
    </p:tnLst>
  </p:timing>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hyperlink" Target="http://open-perl-ide.sourceforge.net/"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hyperlink" Target="http://www.oreillynet.com/pub/au/649?x-t=book.view" TargetMode="External"/><Relationship Id="rId2" Type="http://schemas.openxmlformats.org/officeDocument/2006/relationships/hyperlink" Target="http://www.oreillynet.com/pub/au/335?x-t=book.view" TargetMode="Externa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www.oreillynet.com/pub/au/1071?x-t=book.view"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Grp="1" noChangeArrowheads="1"/>
          </p:cNvSpPr>
          <p:nvPr>
            <p:ph type="ctrTitle"/>
          </p:nvPr>
        </p:nvSpPr>
        <p:spPr/>
        <p:txBody>
          <a:bodyPr/>
          <a:lstStyle/>
          <a:p>
            <a:pPr algn="ctr">
              <a:defRPr/>
            </a:pPr>
            <a:r>
              <a:rPr lang="en-US" sz="4400" dirty="0" smtClean="0"/>
              <a:t>Perl</a:t>
            </a:r>
          </a:p>
        </p:txBody>
      </p:sp>
      <p:sp>
        <p:nvSpPr>
          <p:cNvPr id="5" name="Subtitle 2"/>
          <p:cNvSpPr txBox="1">
            <a:spLocks/>
          </p:cNvSpPr>
          <p:nvPr/>
        </p:nvSpPr>
        <p:spPr>
          <a:xfrm>
            <a:off x="533400" y="4038600"/>
            <a:ext cx="7854696" cy="942536"/>
          </a:xfrm>
          <a:prstGeom prst="rect">
            <a:avLst/>
          </a:prstGeom>
        </p:spPr>
        <p:txBody>
          <a:bodyPr vert="horz" lIns="0" rIns="18288">
            <a:normAutofit lnSpcReduction="10000"/>
          </a:bodyPr>
          <a:lstStyle/>
          <a:p>
            <a:pPr marL="0" marR="45720" lvl="0" indent="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COMP 205  - Week 7</a:t>
            </a:r>
          </a:p>
          <a:p>
            <a:pPr marL="0" marR="45720" lvl="0" indent="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Dr. </a:t>
            </a:r>
            <a:r>
              <a:rPr kumimoji="0" lang="en-US" sz="2600" b="0" i="0" u="none" strike="noStrike" kern="1200" cap="none" spc="0" normalizeH="0" baseline="0" noProof="0" dirty="0" err="1" smtClean="0">
                <a:ln>
                  <a:noFill/>
                </a:ln>
                <a:solidFill>
                  <a:schemeClr val="tx1"/>
                </a:solidFill>
                <a:effectLst/>
                <a:uLnTx/>
                <a:uFillTx/>
                <a:latin typeface="+mn-lt"/>
                <a:ea typeface="+mn-ea"/>
                <a:cs typeface="+mn-cs"/>
              </a:rPr>
              <a:t>Chunbo</a:t>
            </a:r>
            <a:r>
              <a:rPr kumimoji="0" lang="en-US" sz="2600" b="0" i="0" u="none" strike="noStrike" kern="1200" cap="none" spc="0" normalizeH="0" baseline="0" noProof="0" dirty="0" smtClean="0">
                <a:ln>
                  <a:noFill/>
                </a:ln>
                <a:solidFill>
                  <a:schemeClr val="tx1"/>
                </a:solidFill>
                <a:effectLst/>
                <a:uLnTx/>
                <a:uFillTx/>
                <a:latin typeface="+mn-lt"/>
                <a:ea typeface="+mn-ea"/>
                <a:cs typeface="+mn-cs"/>
              </a:rPr>
              <a:t> Chu</a:t>
            </a:r>
            <a:endParaRPr kumimoji="0" lang="en-US" sz="2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Strings</a:t>
            </a:r>
            <a:endParaRPr lang="en-US" dirty="0"/>
          </a:p>
        </p:txBody>
      </p:sp>
      <p:sp>
        <p:nvSpPr>
          <p:cNvPr id="3" name="Content Placeholder 2"/>
          <p:cNvSpPr>
            <a:spLocks noGrp="1"/>
          </p:cNvSpPr>
          <p:nvPr>
            <p:ph idx="1"/>
          </p:nvPr>
        </p:nvSpPr>
        <p:spPr/>
        <p:txBody>
          <a:bodyPr/>
          <a:lstStyle/>
          <a:p>
            <a:r>
              <a:rPr lang="en-US" dirty="0" smtClean="0"/>
              <a:t>Double-Quoted String Literals</a:t>
            </a:r>
          </a:p>
          <a:p>
            <a:pPr lvl="1"/>
            <a:r>
              <a:rPr lang="en-US" dirty="0" smtClean="0"/>
              <a:t>the backslash takes on its full power to specify certain control characters</a:t>
            </a:r>
          </a:p>
          <a:p>
            <a:pPr lvl="1">
              <a:buNone/>
            </a:pPr>
            <a:r>
              <a:rPr lang="en-US" dirty="0" smtClean="0"/>
              <a:t>	</a:t>
            </a:r>
            <a:r>
              <a:rPr lang="en-US" dirty="0" smtClean="0">
                <a:latin typeface="Courier New" pitchFamily="49" charset="0"/>
                <a:cs typeface="Courier New" pitchFamily="49" charset="0"/>
              </a:rPr>
              <a:t>print “hello\</a:t>
            </a:r>
            <a:r>
              <a:rPr lang="en-US" dirty="0" err="1" smtClean="0">
                <a:latin typeface="Courier New" pitchFamily="49" charset="0"/>
                <a:cs typeface="Courier New" pitchFamily="49" charset="0"/>
              </a:rPr>
              <a:t>nworld</a:t>
            </a:r>
            <a:r>
              <a:rPr lang="en-US" dirty="0" smtClean="0">
                <a:latin typeface="Courier New" pitchFamily="49" charset="0"/>
                <a:cs typeface="Courier New" pitchFamily="49" charset="0"/>
              </a:rPr>
              <a:t>”</a:t>
            </a:r>
          </a:p>
          <a:p>
            <a:pPr lvl="1">
              <a:buNone/>
            </a:pPr>
            <a:r>
              <a:rPr lang="en-US" dirty="0" smtClean="0">
                <a:latin typeface="Courier New" pitchFamily="49" charset="0"/>
                <a:cs typeface="Courier New" pitchFamily="49" charset="0"/>
              </a:rPr>
              <a:t>	print “hello world\””</a:t>
            </a:r>
          </a:p>
          <a:p>
            <a:pPr lvl="1">
              <a:buNone/>
            </a:pPr>
            <a:r>
              <a:rPr lang="en-US" dirty="0" smtClean="0">
                <a:latin typeface="Courier New" pitchFamily="49" charset="0"/>
                <a:cs typeface="Courier New" pitchFamily="49" charset="0"/>
              </a:rPr>
              <a:t>	print “coke\</a:t>
            </a:r>
            <a:r>
              <a:rPr lang="en-US" dirty="0" err="1" smtClean="0">
                <a:latin typeface="Courier New" pitchFamily="49" charset="0"/>
                <a:cs typeface="Courier New" pitchFamily="49" charset="0"/>
              </a:rPr>
              <a:t>tsprite</a:t>
            </a:r>
            <a:r>
              <a:rPr lang="en-US" dirty="0" smtClean="0">
                <a:latin typeface="Courier New" pitchFamily="49" charset="0"/>
                <a:cs typeface="Courier New" pitchFamily="49" charset="0"/>
              </a:rPr>
              <a:t>”</a:t>
            </a:r>
          </a:p>
          <a:p>
            <a:pPr lvl="1"/>
            <a:r>
              <a:rPr lang="en-US" dirty="0" smtClean="0"/>
              <a:t>the escape sequences</a:t>
            </a:r>
          </a:p>
          <a:p>
            <a:pPr lvl="1"/>
            <a:r>
              <a:rPr lang="en-US" dirty="0" smtClean="0"/>
              <a:t>variable interpolated</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String Operators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Concatenation </a:t>
            </a:r>
          </a:p>
          <a:p>
            <a:pPr lvl="1">
              <a:buNone/>
            </a:pPr>
            <a:r>
              <a:rPr lang="en-US" dirty="0" smtClean="0">
                <a:latin typeface="Courier New" pitchFamily="49" charset="0"/>
                <a:cs typeface="Courier New" pitchFamily="49" charset="0"/>
              </a:rPr>
              <a:t>"hello" . "world" # same as "</a:t>
            </a:r>
            <a:r>
              <a:rPr lang="en-US" dirty="0" err="1" smtClean="0">
                <a:latin typeface="Courier New" pitchFamily="49" charset="0"/>
                <a:cs typeface="Courier New" pitchFamily="49" charset="0"/>
              </a:rPr>
              <a:t>helloworld</a:t>
            </a:r>
            <a:r>
              <a:rPr lang="en-US" dirty="0" smtClean="0">
                <a:latin typeface="Courier New" pitchFamily="49" charset="0"/>
                <a:cs typeface="Courier New" pitchFamily="49" charset="0"/>
              </a:rPr>
              <a:t>“</a:t>
            </a:r>
          </a:p>
          <a:p>
            <a:pPr lvl="1">
              <a:buNone/>
            </a:pPr>
            <a:r>
              <a:rPr lang="en-US" dirty="0" smtClean="0">
                <a:latin typeface="Courier New" pitchFamily="49" charset="0"/>
                <a:cs typeface="Courier New" pitchFamily="49" charset="0"/>
              </a:rPr>
              <a:t> "hello" . ' ' . "world" # same as 'hello world' </a:t>
            </a:r>
          </a:p>
          <a:p>
            <a:pPr lvl="1">
              <a:buNone/>
            </a:pPr>
            <a:r>
              <a:rPr lang="en-US" dirty="0" smtClean="0">
                <a:latin typeface="Courier New" pitchFamily="49" charset="0"/>
                <a:cs typeface="Courier New" pitchFamily="49" charset="0"/>
              </a:rPr>
              <a:t>'hello world' . "\n" # same as "hello world\n"</a:t>
            </a:r>
          </a:p>
          <a:p>
            <a:r>
              <a:rPr lang="en-US" dirty="0" smtClean="0"/>
              <a:t>Repetition </a:t>
            </a:r>
          </a:p>
          <a:p>
            <a:pPr lvl="1"/>
            <a:r>
              <a:rPr lang="en-US" dirty="0" smtClean="0"/>
              <a:t>single lowercase letter x, takes its left operand (a string) and its right operand (a number)</a:t>
            </a:r>
          </a:p>
          <a:p>
            <a:pPr lvl="2">
              <a:buNone/>
            </a:pP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fred</a:t>
            </a:r>
            <a:r>
              <a:rPr lang="en-US" dirty="0" smtClean="0">
                <a:latin typeface="Courier New" pitchFamily="49" charset="0"/>
                <a:cs typeface="Courier New" pitchFamily="49" charset="0"/>
              </a:rPr>
              <a:t>" x 3 # is "</a:t>
            </a:r>
            <a:r>
              <a:rPr lang="en-US" dirty="0" err="1" smtClean="0">
                <a:latin typeface="Courier New" pitchFamily="49" charset="0"/>
                <a:cs typeface="Courier New" pitchFamily="49" charset="0"/>
              </a:rPr>
              <a:t>fredfredfred</a:t>
            </a:r>
            <a:r>
              <a:rPr lang="en-US" dirty="0" smtClean="0">
                <a:latin typeface="Courier New" pitchFamily="49" charset="0"/>
                <a:cs typeface="Courier New" pitchFamily="49" charset="0"/>
              </a:rPr>
              <a:t>" </a:t>
            </a:r>
          </a:p>
          <a:p>
            <a:pPr lvl="2">
              <a:buNone/>
            </a:pPr>
            <a:r>
              <a:rPr lang="en-US" dirty="0" smtClean="0">
                <a:latin typeface="Courier New" pitchFamily="49" charset="0"/>
                <a:cs typeface="Courier New" pitchFamily="49" charset="0"/>
              </a:rPr>
              <a:t>"barney" x (4+1) # is "barney" x 5, or "</a:t>
            </a:r>
            <a:r>
              <a:rPr lang="en-US" dirty="0" err="1" smtClean="0">
                <a:latin typeface="Courier New" pitchFamily="49" charset="0"/>
                <a:cs typeface="Courier New" pitchFamily="49" charset="0"/>
              </a:rPr>
              <a:t>barneybarneybarneybarneybarney</a:t>
            </a:r>
            <a:r>
              <a:rPr lang="en-US" dirty="0" smtClean="0">
                <a:latin typeface="Courier New" pitchFamily="49" charset="0"/>
                <a:cs typeface="Courier New" pitchFamily="49" charset="0"/>
              </a:rPr>
              <a:t>" </a:t>
            </a:r>
          </a:p>
          <a:p>
            <a:pPr lvl="2">
              <a:buNone/>
            </a:pPr>
            <a:r>
              <a:rPr lang="en-US" dirty="0" smtClean="0">
                <a:latin typeface="Courier New" pitchFamily="49" charset="0"/>
                <a:cs typeface="Courier New" pitchFamily="49" charset="0"/>
              </a:rPr>
              <a:t>5 x 4 # ? Why?</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Automatic Conversion Between Numbers and Strings</a:t>
            </a:r>
          </a:p>
          <a:p>
            <a:pPr lvl="1"/>
            <a:r>
              <a:rPr lang="en-US" dirty="0" smtClean="0"/>
              <a:t>Just use the proper operators, and Perl will make it all work</a:t>
            </a:r>
          </a:p>
          <a:p>
            <a:pPr lvl="1">
              <a:buNone/>
            </a:pPr>
            <a:r>
              <a:rPr lang="en-US" dirty="0" smtClean="0"/>
              <a:t>	</a:t>
            </a:r>
            <a:r>
              <a:rPr lang="en-US" sz="2200" dirty="0" smtClean="0">
                <a:latin typeface="Courier New" pitchFamily="49" charset="0"/>
                <a:cs typeface="Courier New" pitchFamily="49" charset="0"/>
              </a:rPr>
              <a:t>"12" * "3" =</a:t>
            </a:r>
          </a:p>
          <a:p>
            <a:pPr lvl="1">
              <a:buNone/>
            </a:pPr>
            <a:r>
              <a:rPr lang="en-US" sz="2200" dirty="0" smtClean="0">
                <a:latin typeface="Courier New" pitchFamily="49" charset="0"/>
                <a:cs typeface="Courier New" pitchFamily="49" charset="0"/>
              </a:rPr>
              <a:t>	"12fred34" * " 3 " =</a:t>
            </a:r>
          </a:p>
          <a:p>
            <a:pPr lvl="1">
              <a:buNone/>
            </a:pPr>
            <a:r>
              <a:rPr lang="en-US" sz="2200" dirty="0" smtClean="0">
                <a:latin typeface="Courier New" pitchFamily="49" charset="0"/>
                <a:cs typeface="Courier New" pitchFamily="49" charset="0"/>
              </a:rPr>
              <a:t>	 "Z" . 5 * 7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Scalar Variables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scalar variable holds a single scalar value</a:t>
            </a:r>
          </a:p>
          <a:p>
            <a:r>
              <a:rPr lang="en-US" dirty="0" smtClean="0"/>
              <a:t>Begin with a dollar sign followed by a Perl identifier</a:t>
            </a:r>
          </a:p>
          <a:p>
            <a:r>
              <a:rPr lang="en-US" dirty="0" smtClean="0"/>
              <a:t>Case-sensitive</a:t>
            </a:r>
          </a:p>
          <a:p>
            <a:r>
              <a:rPr lang="en-US" dirty="0" smtClean="0"/>
              <a:t>Interpolation of Scalar Variables into Strings</a:t>
            </a:r>
          </a:p>
          <a:p>
            <a:pPr lvl="1"/>
            <a:r>
              <a:rPr lang="en-US" dirty="0" smtClean="0"/>
              <a:t>When a string literal is double-quoted</a:t>
            </a:r>
          </a:p>
          <a:p>
            <a:pPr lvl="1"/>
            <a:r>
              <a:rPr lang="en-US" dirty="0" smtClean="0"/>
              <a:t>Any scalar variable name in the string is replaced with its current value</a:t>
            </a:r>
          </a:p>
          <a:p>
            <a:pPr lvl="1">
              <a:buNone/>
            </a:pPr>
            <a:r>
              <a:rPr lang="en-US" dirty="0" smtClean="0">
                <a:latin typeface="Courier New" pitchFamily="49" charset="0"/>
                <a:cs typeface="Courier New" pitchFamily="49" charset="0"/>
              </a:rPr>
              <a:t>	$meal= " burger " ;	</a:t>
            </a:r>
          </a:p>
          <a:p>
            <a:pPr lvl="1">
              <a:buNone/>
            </a:pPr>
            <a:r>
              <a:rPr lang="en-US" dirty="0" smtClean="0">
                <a:latin typeface="Courier New" pitchFamily="49" charset="0"/>
                <a:cs typeface="Courier New" pitchFamily="49" charset="0"/>
              </a:rPr>
              <a:t>	$barney = "</a:t>
            </a:r>
            <a:r>
              <a:rPr lang="en-US" dirty="0" err="1" smtClean="0">
                <a:latin typeface="Courier New" pitchFamily="49" charset="0"/>
                <a:cs typeface="Courier New" pitchFamily="49" charset="0"/>
              </a:rPr>
              <a:t>fred</a:t>
            </a:r>
            <a:r>
              <a:rPr lang="en-US" dirty="0" smtClean="0">
                <a:latin typeface="Courier New" pitchFamily="49" charset="0"/>
                <a:cs typeface="Courier New" pitchFamily="49" charset="0"/>
              </a:rPr>
              <a:t> ate a $meal"; </a:t>
            </a:r>
          </a:p>
          <a:p>
            <a:pPr lvl="1">
              <a:buNone/>
            </a:pPr>
            <a:r>
              <a:rPr lang="en-US" dirty="0" smtClean="0">
                <a:latin typeface="Courier New" pitchFamily="49" charset="0"/>
                <a:cs typeface="Courier New" pitchFamily="49" charset="0"/>
              </a:rPr>
              <a:t>	$barney = '</a:t>
            </a:r>
            <a:r>
              <a:rPr lang="en-US" dirty="0" err="1" smtClean="0">
                <a:latin typeface="Courier New" pitchFamily="49" charset="0"/>
                <a:cs typeface="Courier New" pitchFamily="49" charset="0"/>
              </a:rPr>
              <a:t>fred</a:t>
            </a:r>
            <a:r>
              <a:rPr lang="en-US" dirty="0" smtClean="0">
                <a:latin typeface="Courier New" pitchFamily="49" charset="0"/>
                <a:cs typeface="Courier New" pitchFamily="49" charset="0"/>
              </a:rPr>
              <a:t> ate a ' . $meal; </a:t>
            </a:r>
          </a:p>
          <a:p>
            <a:pPr lvl="1">
              <a:buNone/>
            </a:pPr>
            <a:r>
              <a:rPr lang="en-US" dirty="0" smtClean="0">
                <a:latin typeface="Courier New" pitchFamily="49" charset="0"/>
                <a:cs typeface="Courier New" pitchFamily="49" charset="0"/>
              </a:rPr>
              <a:t>	print "</a:t>
            </a:r>
            <a:r>
              <a:rPr lang="en-US" dirty="0" err="1" smtClean="0">
                <a:latin typeface="Courier New" pitchFamily="49" charset="0"/>
                <a:cs typeface="Courier New" pitchFamily="49" charset="0"/>
              </a:rPr>
              <a:t>fred</a:t>
            </a:r>
            <a:r>
              <a:rPr lang="en-US" dirty="0" smtClean="0">
                <a:latin typeface="Courier New" pitchFamily="49" charset="0"/>
                <a:cs typeface="Courier New" pitchFamily="49" charset="0"/>
              </a:rPr>
              <a:t> ate a \$meal.\n"; </a:t>
            </a:r>
            <a:endParaRPr lang="en-US" dirty="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a:t>Arithmetic </a:t>
            </a:r>
            <a:r>
              <a:rPr lang="en-US" dirty="0" smtClean="0"/>
              <a:t>operators</a:t>
            </a:r>
            <a:endParaRPr lang="en-US" dirty="0"/>
          </a:p>
        </p:txBody>
      </p:sp>
      <p:sp>
        <p:nvSpPr>
          <p:cNvPr id="11268" name="Text Box 4"/>
          <p:cNvSpPr txBox="1">
            <a:spLocks noChangeArrowheads="1"/>
          </p:cNvSpPr>
          <p:nvPr/>
        </p:nvSpPr>
        <p:spPr bwMode="auto">
          <a:xfrm>
            <a:off x="381000" y="2285992"/>
            <a:ext cx="8610600" cy="2862322"/>
          </a:xfrm>
          <a:prstGeom prst="rect">
            <a:avLst/>
          </a:prstGeom>
          <a:noFill/>
          <a:ln w="12700">
            <a:noFill/>
            <a:miter lim="800000"/>
            <a:headEnd type="none" w="sm" len="sm"/>
            <a:tailEnd type="none" w="sm" len="sm"/>
          </a:ln>
          <a:effectLst/>
        </p:spPr>
        <p:txBody>
          <a:bodyPr>
            <a:spAutoFit/>
          </a:bodyPr>
          <a:lstStyle/>
          <a:p>
            <a:pPr eaLnBrk="0" hangingPunct="0"/>
            <a:r>
              <a:rPr lang="en-US" dirty="0">
                <a:latin typeface="Courier New" pitchFamily="49" charset="0"/>
                <a:cs typeface="Courier New" pitchFamily="49" charset="0"/>
              </a:rPr>
              <a:t>$a = 1 + 2;      # Add 1 and 2 and store in $a</a:t>
            </a:r>
          </a:p>
          <a:p>
            <a:pPr eaLnBrk="0" hangingPunct="0"/>
            <a:r>
              <a:rPr lang="en-US" dirty="0">
                <a:latin typeface="Courier New" pitchFamily="49" charset="0"/>
                <a:cs typeface="Courier New" pitchFamily="49" charset="0"/>
              </a:rPr>
              <a:t>$a = 3 - 4;      # Subtract 4 from 3 and store in $a</a:t>
            </a:r>
          </a:p>
          <a:p>
            <a:pPr eaLnBrk="0" hangingPunct="0"/>
            <a:r>
              <a:rPr lang="en-US" dirty="0">
                <a:latin typeface="Courier New" pitchFamily="49" charset="0"/>
                <a:cs typeface="Courier New" pitchFamily="49" charset="0"/>
              </a:rPr>
              <a:t>$a = 5 * 6;      # Multiply 5 and 6</a:t>
            </a:r>
          </a:p>
          <a:p>
            <a:pPr eaLnBrk="0" hangingPunct="0"/>
            <a:r>
              <a:rPr lang="en-US" dirty="0">
                <a:latin typeface="Courier New" pitchFamily="49" charset="0"/>
                <a:cs typeface="Courier New" pitchFamily="49" charset="0"/>
              </a:rPr>
              <a:t>$a = 7 / 8;     # Divide 7 by 8 to give 0.875</a:t>
            </a:r>
          </a:p>
          <a:p>
            <a:pPr eaLnBrk="0" hangingPunct="0"/>
            <a:r>
              <a:rPr lang="en-US" dirty="0">
                <a:latin typeface="Courier New" pitchFamily="49" charset="0"/>
                <a:cs typeface="Courier New" pitchFamily="49" charset="0"/>
              </a:rPr>
              <a:t>$a = 9 ** 10;   # Nine to the power of 10, that is, 910</a:t>
            </a:r>
          </a:p>
          <a:p>
            <a:pPr eaLnBrk="0" hangingPunct="0"/>
            <a:r>
              <a:rPr lang="en-US" dirty="0">
                <a:latin typeface="Courier New" pitchFamily="49" charset="0"/>
                <a:cs typeface="Courier New" pitchFamily="49" charset="0"/>
              </a:rPr>
              <a:t>$a = 5 % 2;     # Remainder of 5 divided by 2</a:t>
            </a:r>
          </a:p>
          <a:p>
            <a:pPr eaLnBrk="0" hangingPunct="0"/>
            <a:r>
              <a:rPr lang="en-US" dirty="0">
                <a:latin typeface="Courier New" pitchFamily="49" charset="0"/>
                <a:cs typeface="Courier New" pitchFamily="49" charset="0"/>
              </a:rPr>
              <a:t>++$a;             # Increment $a and then return it</a:t>
            </a:r>
          </a:p>
          <a:p>
            <a:pPr eaLnBrk="0" hangingPunct="0"/>
            <a:r>
              <a:rPr lang="en-US" dirty="0">
                <a:latin typeface="Courier New" pitchFamily="49" charset="0"/>
                <a:cs typeface="Courier New" pitchFamily="49" charset="0"/>
              </a:rPr>
              <a:t>$a++;             # Return $a and then increment it</a:t>
            </a:r>
          </a:p>
          <a:p>
            <a:pPr eaLnBrk="0" hangingPunct="0"/>
            <a:r>
              <a:rPr lang="en-US" dirty="0">
                <a:latin typeface="Courier New" pitchFamily="49" charset="0"/>
                <a:cs typeface="Courier New" pitchFamily="49" charset="0"/>
              </a:rPr>
              <a:t>--$a;              # Decrement $a and then return it</a:t>
            </a:r>
          </a:p>
          <a:p>
            <a:pPr eaLnBrk="0" hangingPunct="0"/>
            <a:r>
              <a:rPr lang="en-US" dirty="0">
                <a:latin typeface="Courier New" pitchFamily="49" charset="0"/>
                <a:cs typeface="Courier New" pitchFamily="49" charset="0"/>
              </a:rPr>
              <a:t>$a--;              # Return $a and then decrement 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anim calcmode="lin" valueType="num">
                                      <p:cBhvr additive="base">
                                        <p:cTn id="7" dur="500" fill="hold"/>
                                        <p:tgtEl>
                                          <p:spTgt spid="11268"/>
                                        </p:tgtEl>
                                        <p:attrNameLst>
                                          <p:attrName>ppt_x</p:attrName>
                                        </p:attrNameLst>
                                      </p:cBhvr>
                                      <p:tavLst>
                                        <p:tav tm="0">
                                          <p:val>
                                            <p:strVal val="0-#ppt_w/2"/>
                                          </p:val>
                                        </p:tav>
                                        <p:tav tm="100000">
                                          <p:val>
                                            <p:strVal val="#ppt_x"/>
                                          </p:val>
                                        </p:tav>
                                      </p:tavLst>
                                    </p:anim>
                                    <p:anim calcmode="lin" valueType="num">
                                      <p:cBhvr additive="base">
                                        <p:cTn id="8" dur="500" fill="hold"/>
                                        <p:tgtEl>
                                          <p:spTgt spid="1126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Comparison Operators</a:t>
            </a:r>
            <a:endParaRPr lang="en-US" dirty="0"/>
          </a:p>
        </p:txBody>
      </p:sp>
      <p:graphicFrame>
        <p:nvGraphicFramePr>
          <p:cNvPr id="5" name="Table 4"/>
          <p:cNvGraphicFramePr>
            <a:graphicFrameLocks noGrp="1"/>
          </p:cNvGraphicFramePr>
          <p:nvPr/>
        </p:nvGraphicFramePr>
        <p:xfrm>
          <a:off x="1214414" y="2214554"/>
          <a:ext cx="6096000" cy="3108960"/>
        </p:xfrm>
        <a:graphic>
          <a:graphicData uri="http://schemas.openxmlformats.org/drawingml/2006/table">
            <a:tbl>
              <a:tblPr>
                <a:tableStyleId>{3C2FFA5D-87B4-456A-9821-1D502468CF0F}</a:tableStyleId>
              </a:tblPr>
              <a:tblGrid>
                <a:gridCol w="2032000"/>
                <a:gridCol w="2032000"/>
                <a:gridCol w="2032000"/>
              </a:tblGrid>
              <a:tr h="0">
                <a:tc>
                  <a:txBody>
                    <a:bodyPr/>
                    <a:lstStyle/>
                    <a:p>
                      <a:pPr algn="l"/>
                      <a:r>
                        <a:rPr lang="en-US" b="1" dirty="0"/>
                        <a:t>Comparison</a:t>
                      </a:r>
                    </a:p>
                  </a:txBody>
                  <a:tcPr anchor="b"/>
                </a:tc>
                <a:tc>
                  <a:txBody>
                    <a:bodyPr/>
                    <a:lstStyle/>
                    <a:p>
                      <a:pPr algn="l"/>
                      <a:r>
                        <a:rPr lang="en-US" b="1"/>
                        <a:t>Numeric</a:t>
                      </a:r>
                    </a:p>
                  </a:txBody>
                  <a:tcPr anchor="b"/>
                </a:tc>
                <a:tc>
                  <a:txBody>
                    <a:bodyPr/>
                    <a:lstStyle/>
                    <a:p>
                      <a:pPr algn="l"/>
                      <a:r>
                        <a:rPr lang="en-US" b="1" dirty="0"/>
                        <a:t>String</a:t>
                      </a:r>
                    </a:p>
                  </a:txBody>
                  <a:tcPr anchor="b"/>
                </a:tc>
              </a:tr>
              <a:tr h="0">
                <a:tc>
                  <a:txBody>
                    <a:bodyPr/>
                    <a:lstStyle/>
                    <a:p>
                      <a:pPr algn="l"/>
                      <a:r>
                        <a:rPr lang="en-US"/>
                        <a:t>Equal</a:t>
                      </a:r>
                    </a:p>
                  </a:txBody>
                  <a:tcPr/>
                </a:tc>
                <a:tc>
                  <a:txBody>
                    <a:bodyPr/>
                    <a:lstStyle/>
                    <a:p>
                      <a:pPr algn="l"/>
                      <a:r>
                        <a:rPr lang="en-US"/>
                        <a:t>== </a:t>
                      </a:r>
                    </a:p>
                  </a:txBody>
                  <a:tcPr/>
                </a:tc>
                <a:tc>
                  <a:txBody>
                    <a:bodyPr/>
                    <a:lstStyle/>
                    <a:p>
                      <a:pPr algn="l"/>
                      <a:r>
                        <a:rPr lang="en-US"/>
                        <a:t>eq </a:t>
                      </a:r>
                    </a:p>
                  </a:txBody>
                  <a:tcPr/>
                </a:tc>
              </a:tr>
              <a:tr h="0">
                <a:tc>
                  <a:txBody>
                    <a:bodyPr/>
                    <a:lstStyle/>
                    <a:p>
                      <a:pPr algn="l"/>
                      <a:r>
                        <a:rPr lang="en-US"/>
                        <a:t>Not equal</a:t>
                      </a:r>
                    </a:p>
                  </a:txBody>
                  <a:tcPr/>
                </a:tc>
                <a:tc>
                  <a:txBody>
                    <a:bodyPr/>
                    <a:lstStyle/>
                    <a:p>
                      <a:pPr algn="l"/>
                      <a:r>
                        <a:rPr lang="en-US"/>
                        <a:t>!= </a:t>
                      </a:r>
                    </a:p>
                  </a:txBody>
                  <a:tcPr/>
                </a:tc>
                <a:tc>
                  <a:txBody>
                    <a:bodyPr/>
                    <a:lstStyle/>
                    <a:p>
                      <a:pPr algn="l"/>
                      <a:r>
                        <a:rPr lang="en-US"/>
                        <a:t>ne </a:t>
                      </a:r>
                    </a:p>
                  </a:txBody>
                  <a:tcPr/>
                </a:tc>
              </a:tr>
              <a:tr h="0">
                <a:tc>
                  <a:txBody>
                    <a:bodyPr/>
                    <a:lstStyle/>
                    <a:p>
                      <a:pPr algn="l"/>
                      <a:r>
                        <a:rPr lang="en-US"/>
                        <a:t>Less than</a:t>
                      </a:r>
                    </a:p>
                  </a:txBody>
                  <a:tcPr/>
                </a:tc>
                <a:tc>
                  <a:txBody>
                    <a:bodyPr/>
                    <a:lstStyle/>
                    <a:p>
                      <a:pPr algn="l"/>
                      <a:r>
                        <a:rPr lang="en-US"/>
                        <a:t>&lt; </a:t>
                      </a:r>
                    </a:p>
                  </a:txBody>
                  <a:tcPr/>
                </a:tc>
                <a:tc>
                  <a:txBody>
                    <a:bodyPr/>
                    <a:lstStyle/>
                    <a:p>
                      <a:pPr algn="l"/>
                      <a:r>
                        <a:rPr lang="en-US"/>
                        <a:t>lt </a:t>
                      </a:r>
                    </a:p>
                  </a:txBody>
                  <a:tcPr/>
                </a:tc>
              </a:tr>
              <a:tr h="0">
                <a:tc>
                  <a:txBody>
                    <a:bodyPr/>
                    <a:lstStyle/>
                    <a:p>
                      <a:pPr algn="l"/>
                      <a:r>
                        <a:rPr lang="en-US"/>
                        <a:t>Greater than</a:t>
                      </a:r>
                    </a:p>
                  </a:txBody>
                  <a:tcPr/>
                </a:tc>
                <a:tc>
                  <a:txBody>
                    <a:bodyPr/>
                    <a:lstStyle/>
                    <a:p>
                      <a:pPr algn="l"/>
                      <a:r>
                        <a:rPr lang="en-US"/>
                        <a:t>&gt; </a:t>
                      </a:r>
                    </a:p>
                  </a:txBody>
                  <a:tcPr/>
                </a:tc>
                <a:tc>
                  <a:txBody>
                    <a:bodyPr/>
                    <a:lstStyle/>
                    <a:p>
                      <a:pPr algn="l"/>
                      <a:r>
                        <a:rPr lang="en-US"/>
                        <a:t>gt </a:t>
                      </a:r>
                    </a:p>
                  </a:txBody>
                  <a:tcPr/>
                </a:tc>
              </a:tr>
              <a:tr h="0">
                <a:tc>
                  <a:txBody>
                    <a:bodyPr/>
                    <a:lstStyle/>
                    <a:p>
                      <a:pPr algn="l"/>
                      <a:r>
                        <a:rPr lang="en-US"/>
                        <a:t>Less than or equal to</a:t>
                      </a:r>
                    </a:p>
                  </a:txBody>
                  <a:tcPr/>
                </a:tc>
                <a:tc>
                  <a:txBody>
                    <a:bodyPr/>
                    <a:lstStyle/>
                    <a:p>
                      <a:pPr algn="l"/>
                      <a:r>
                        <a:rPr lang="en-US"/>
                        <a:t>&lt;= </a:t>
                      </a:r>
                    </a:p>
                  </a:txBody>
                  <a:tcPr/>
                </a:tc>
                <a:tc>
                  <a:txBody>
                    <a:bodyPr/>
                    <a:lstStyle/>
                    <a:p>
                      <a:pPr algn="l"/>
                      <a:r>
                        <a:rPr lang="en-US"/>
                        <a:t>le </a:t>
                      </a:r>
                    </a:p>
                  </a:txBody>
                  <a:tcPr/>
                </a:tc>
              </a:tr>
              <a:tr h="0">
                <a:tc>
                  <a:txBody>
                    <a:bodyPr/>
                    <a:lstStyle/>
                    <a:p>
                      <a:pPr algn="l"/>
                      <a:r>
                        <a:rPr lang="en-US"/>
                        <a:t>Greater than or equal to</a:t>
                      </a:r>
                    </a:p>
                  </a:txBody>
                  <a:tcPr/>
                </a:tc>
                <a:tc>
                  <a:txBody>
                    <a:bodyPr/>
                    <a:lstStyle/>
                    <a:p>
                      <a:pPr algn="l"/>
                      <a:r>
                        <a:rPr lang="en-US"/>
                        <a:t>&gt;= </a:t>
                      </a:r>
                    </a:p>
                  </a:txBody>
                  <a:tcPr/>
                </a:tc>
                <a:tc>
                  <a:txBody>
                    <a:bodyPr/>
                    <a:lstStyle/>
                    <a:p>
                      <a:pPr algn="l"/>
                      <a:r>
                        <a:rPr lang="en-US" dirty="0" err="1"/>
                        <a:t>ge</a:t>
                      </a:r>
                      <a:endParaRPr lang="en-US" dirty="0"/>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Tests</a:t>
            </a:r>
          </a:p>
        </p:txBody>
      </p:sp>
      <p:sp>
        <p:nvSpPr>
          <p:cNvPr id="17411" name="Rectangle 3"/>
          <p:cNvSpPr>
            <a:spLocks noGrp="1" noChangeArrowheads="1"/>
          </p:cNvSpPr>
          <p:nvPr>
            <p:ph idx="1"/>
          </p:nvPr>
        </p:nvSpPr>
        <p:spPr/>
        <p:txBody>
          <a:bodyPr/>
          <a:lstStyle/>
          <a:p>
            <a:r>
              <a:rPr lang="en-US"/>
              <a:t>“Zero” is </a:t>
            </a:r>
            <a:r>
              <a:rPr lang="en-US" i="1"/>
              <a:t>false</a:t>
            </a:r>
            <a:r>
              <a:rPr lang="en-US"/>
              <a:t>. This includes:</a:t>
            </a:r>
            <a:br>
              <a:rPr lang="en-US"/>
            </a:br>
            <a:r>
              <a:rPr lang="en-US"/>
              <a:t>	</a:t>
            </a:r>
            <a:r>
              <a:rPr lang="en-US">
                <a:latin typeface="Trebuchet MS" pitchFamily="34" charset="0"/>
              </a:rPr>
              <a:t>0, '0', "0", '', ""</a:t>
            </a:r>
          </a:p>
          <a:p>
            <a:r>
              <a:rPr lang="en-US"/>
              <a:t>Anything not </a:t>
            </a:r>
            <a:r>
              <a:rPr lang="en-US" i="1"/>
              <a:t>false</a:t>
            </a:r>
            <a:r>
              <a:rPr lang="en-US"/>
              <a:t> is </a:t>
            </a:r>
            <a:r>
              <a:rPr lang="en-US" i="1"/>
              <a:t>true</a:t>
            </a:r>
          </a:p>
          <a:p>
            <a:r>
              <a:rPr lang="en-US"/>
              <a:t>Use</a:t>
            </a:r>
            <a:r>
              <a:rPr lang="en-US">
                <a:latin typeface="Trebuchet MS" pitchFamily="34" charset="0"/>
              </a:rPr>
              <a:t> == </a:t>
            </a:r>
            <a:r>
              <a:rPr lang="en-US"/>
              <a:t>and</a:t>
            </a:r>
            <a:r>
              <a:rPr lang="en-US">
                <a:latin typeface="Trebuchet MS" pitchFamily="34" charset="0"/>
              </a:rPr>
              <a:t> != </a:t>
            </a:r>
            <a:r>
              <a:rPr lang="en-US"/>
              <a:t>for numbers,</a:t>
            </a:r>
            <a:r>
              <a:rPr lang="en-US">
                <a:latin typeface="Trebuchet MS" pitchFamily="34" charset="0"/>
              </a:rPr>
              <a:t> eq </a:t>
            </a:r>
            <a:r>
              <a:rPr lang="en-US"/>
              <a:t>and</a:t>
            </a:r>
            <a:r>
              <a:rPr lang="en-US">
                <a:latin typeface="Trebuchet MS" pitchFamily="34" charset="0"/>
              </a:rPr>
              <a:t> ne </a:t>
            </a:r>
            <a:r>
              <a:rPr lang="en-US"/>
              <a:t>for strings</a:t>
            </a:r>
          </a:p>
          <a:p>
            <a:r>
              <a:rPr lang="en-US">
                <a:latin typeface="Trebuchet MS" pitchFamily="34" charset="0"/>
              </a:rPr>
              <a:t>&amp;&amp;</a:t>
            </a:r>
            <a:r>
              <a:rPr lang="en-US"/>
              <a:t>, </a:t>
            </a:r>
            <a:r>
              <a:rPr lang="en-US">
                <a:latin typeface="Trebuchet MS" pitchFamily="34" charset="0"/>
              </a:rPr>
              <a:t>||</a:t>
            </a:r>
            <a:r>
              <a:rPr lang="en-US"/>
              <a:t>, and </a:t>
            </a:r>
            <a:r>
              <a:rPr lang="en-US">
                <a:latin typeface="Trebuchet MS" pitchFamily="34" charset="0"/>
              </a:rPr>
              <a:t>! </a:t>
            </a:r>
            <a:r>
              <a:rPr lang="en-US"/>
              <a:t>are </a:t>
            </a:r>
            <a:r>
              <a:rPr lang="en-US" i="1"/>
              <a:t>and</a:t>
            </a:r>
            <a:r>
              <a:rPr lang="en-US"/>
              <a:t>, </a:t>
            </a:r>
            <a:r>
              <a:rPr lang="en-US" i="1"/>
              <a:t>or</a:t>
            </a:r>
            <a:r>
              <a:rPr lang="en-US"/>
              <a:t>, and </a:t>
            </a:r>
            <a:r>
              <a:rPr lang="en-US" i="1"/>
              <a:t>not</a:t>
            </a:r>
            <a:r>
              <a:rPr lang="en-US"/>
              <a:t>, respectively.</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42910" y="1285860"/>
            <a:ext cx="7286676" cy="5016758"/>
          </a:xfrm>
          <a:prstGeom prst="rect">
            <a:avLst/>
          </a:prstGeom>
          <a:noFill/>
        </p:spPr>
        <p:txBody>
          <a:bodyPr wrap="square" rtlCol="0">
            <a:spAutoFit/>
          </a:bodyPr>
          <a:lstStyle/>
          <a:p>
            <a:r>
              <a:rPr lang="en-US" sz="2000" dirty="0" smtClean="0">
                <a:latin typeface="Courier New" pitchFamily="49" charset="0"/>
                <a:cs typeface="Courier New" pitchFamily="49" charset="0"/>
              </a:rPr>
              <a:t>35 != 30 + 5;</a:t>
            </a:r>
          </a:p>
          <a:p>
            <a:r>
              <a:rPr lang="en-US" sz="2000" dirty="0" smtClean="0">
                <a:latin typeface="Courier New" pitchFamily="49" charset="0"/>
                <a:cs typeface="Courier New" pitchFamily="49" charset="0"/>
              </a:rPr>
              <a:t> # false </a:t>
            </a:r>
          </a:p>
          <a:p>
            <a:r>
              <a:rPr lang="en-US" sz="2000" dirty="0" smtClean="0">
                <a:latin typeface="Courier New" pitchFamily="49" charset="0"/>
                <a:cs typeface="Courier New" pitchFamily="49" charset="0"/>
              </a:rPr>
              <a:t>35 == 35.0;</a:t>
            </a:r>
          </a:p>
          <a:p>
            <a:r>
              <a:rPr lang="en-US" sz="2000" dirty="0" smtClean="0">
                <a:latin typeface="Courier New" pitchFamily="49" charset="0"/>
                <a:cs typeface="Courier New" pitchFamily="49" charset="0"/>
              </a:rPr>
              <a:t> # true </a:t>
            </a:r>
          </a:p>
          <a:p>
            <a:r>
              <a:rPr lang="en-US" sz="2000" dirty="0" smtClean="0">
                <a:latin typeface="Courier New" pitchFamily="49" charset="0"/>
                <a:cs typeface="Courier New" pitchFamily="49" charset="0"/>
              </a:rPr>
              <a:t>'35' </a:t>
            </a:r>
            <a:r>
              <a:rPr lang="en-US" sz="2000" dirty="0" err="1" smtClean="0">
                <a:latin typeface="Courier New" pitchFamily="49" charset="0"/>
                <a:cs typeface="Courier New" pitchFamily="49" charset="0"/>
              </a:rPr>
              <a:t>eq</a:t>
            </a:r>
            <a:r>
              <a:rPr lang="en-US" sz="2000" dirty="0" smtClean="0">
                <a:latin typeface="Courier New" pitchFamily="49" charset="0"/>
                <a:cs typeface="Courier New" pitchFamily="49" charset="0"/>
              </a:rPr>
              <a:t> '35.0‘;</a:t>
            </a:r>
          </a:p>
          <a:p>
            <a:r>
              <a:rPr lang="en-US" sz="2000" dirty="0" smtClean="0">
                <a:latin typeface="Courier New" pitchFamily="49" charset="0"/>
                <a:cs typeface="Courier New" pitchFamily="49" charset="0"/>
              </a:rPr>
              <a:t> # false (comparing as strings) </a:t>
            </a:r>
          </a:p>
          <a:p>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fred</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lt</a:t>
            </a:r>
            <a:r>
              <a:rPr lang="en-US" sz="2000" dirty="0" smtClean="0">
                <a:latin typeface="Courier New" pitchFamily="49" charset="0"/>
                <a:cs typeface="Courier New" pitchFamily="49" charset="0"/>
              </a:rPr>
              <a:t> 'barney‘;</a:t>
            </a:r>
          </a:p>
          <a:p>
            <a:r>
              <a:rPr lang="en-US" sz="2000" dirty="0" smtClean="0">
                <a:latin typeface="Courier New" pitchFamily="49" charset="0"/>
                <a:cs typeface="Courier New" pitchFamily="49" charset="0"/>
              </a:rPr>
              <a:t> # false </a:t>
            </a:r>
          </a:p>
          <a:p>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fred</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lt</a:t>
            </a:r>
            <a:r>
              <a:rPr lang="en-US" sz="2000" dirty="0" smtClean="0">
                <a:latin typeface="Courier New" pitchFamily="49" charset="0"/>
                <a:cs typeface="Courier New" pitchFamily="49" charset="0"/>
              </a:rPr>
              <a:t> 'free‘;</a:t>
            </a:r>
          </a:p>
          <a:p>
            <a:r>
              <a:rPr lang="en-US" sz="2000" dirty="0" smtClean="0">
                <a:latin typeface="Courier New" pitchFamily="49" charset="0"/>
                <a:cs typeface="Courier New" pitchFamily="49" charset="0"/>
              </a:rPr>
              <a:t> # true </a:t>
            </a:r>
          </a:p>
          <a:p>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fred</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eq</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fred</a:t>
            </a:r>
            <a:r>
              <a:rPr lang="en-US" sz="2000" dirty="0" smtClean="0">
                <a:latin typeface="Courier New" pitchFamily="49" charset="0"/>
                <a:cs typeface="Courier New" pitchFamily="49" charset="0"/>
              </a:rPr>
              <a:t>“;</a:t>
            </a:r>
          </a:p>
          <a:p>
            <a:r>
              <a:rPr lang="en-US" sz="2000" dirty="0" smtClean="0">
                <a:latin typeface="Courier New" pitchFamily="49" charset="0"/>
                <a:cs typeface="Courier New" pitchFamily="49" charset="0"/>
              </a:rPr>
              <a:t> # true </a:t>
            </a:r>
          </a:p>
          <a:p>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fred</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eq</a:t>
            </a:r>
            <a:r>
              <a:rPr lang="en-US" sz="2000" dirty="0" smtClean="0">
                <a:latin typeface="Courier New" pitchFamily="49" charset="0"/>
                <a:cs typeface="Courier New" pitchFamily="49" charset="0"/>
              </a:rPr>
              <a:t> 'Fred‘;</a:t>
            </a:r>
          </a:p>
          <a:p>
            <a:r>
              <a:rPr lang="en-US" sz="2000" dirty="0" smtClean="0">
                <a:latin typeface="Courier New" pitchFamily="49" charset="0"/>
                <a:cs typeface="Courier New" pitchFamily="49" charset="0"/>
              </a:rPr>
              <a:t> # false </a:t>
            </a:r>
          </a:p>
          <a:p>
            <a:r>
              <a:rPr lang="en-US" sz="2000" dirty="0" smtClean="0">
                <a:latin typeface="Courier New" pitchFamily="49" charset="0"/>
                <a:cs typeface="Courier New" pitchFamily="49" charset="0"/>
              </a:rPr>
              <a:t>' ' </a:t>
            </a:r>
            <a:r>
              <a:rPr lang="en-US" sz="2000" dirty="0" err="1" smtClean="0">
                <a:latin typeface="Courier New" pitchFamily="49" charset="0"/>
                <a:cs typeface="Courier New" pitchFamily="49" charset="0"/>
              </a:rPr>
              <a:t>gt</a:t>
            </a:r>
            <a:r>
              <a:rPr lang="en-US" sz="2000" dirty="0" smtClean="0">
                <a:latin typeface="Courier New" pitchFamily="49" charset="0"/>
                <a:cs typeface="Courier New" pitchFamily="49" charset="0"/>
              </a:rPr>
              <a:t> '‘;</a:t>
            </a:r>
          </a:p>
          <a:p>
            <a:r>
              <a:rPr lang="en-US" sz="2000" dirty="0" smtClean="0">
                <a:latin typeface="Courier New" pitchFamily="49" charset="0"/>
                <a:cs typeface="Courier New" pitchFamily="49" charset="0"/>
              </a:rPr>
              <a:t> # true</a:t>
            </a:r>
            <a:endParaRPr lang="en-US" sz="2000" dirty="0">
              <a:latin typeface="Courier New" pitchFamily="49" charset="0"/>
              <a:cs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5">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5">
                                            <p:txEl>
                                              <p:pRg st="14" end="14"/>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5">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atin typeface="Trebuchet MS" pitchFamily="34" charset="0"/>
              </a:rPr>
              <a:t>for</a:t>
            </a:r>
            <a:r>
              <a:rPr lang="en-US"/>
              <a:t> loops</a:t>
            </a:r>
          </a:p>
        </p:txBody>
      </p:sp>
      <p:sp>
        <p:nvSpPr>
          <p:cNvPr id="18435" name="Rectangle 3"/>
          <p:cNvSpPr>
            <a:spLocks noGrp="1" noChangeArrowheads="1"/>
          </p:cNvSpPr>
          <p:nvPr>
            <p:ph idx="1"/>
          </p:nvPr>
        </p:nvSpPr>
        <p:spPr>
          <a:xfrm>
            <a:off x="457200" y="1935480"/>
            <a:ext cx="8229600" cy="4279602"/>
          </a:xfrm>
        </p:spPr>
        <p:txBody>
          <a:bodyPr/>
          <a:lstStyle/>
          <a:p>
            <a:r>
              <a:rPr lang="en-US" dirty="0" smtClean="0"/>
              <a:t>for loops are just as in C or Java</a:t>
            </a:r>
            <a:br>
              <a:rPr lang="en-US" dirty="0" smtClean="0"/>
            </a:br>
            <a:endParaRPr lang="en-US" dirty="0" smtClean="0"/>
          </a:p>
          <a:p>
            <a:r>
              <a:rPr lang="en-US" dirty="0">
                <a:latin typeface="Courier New" pitchFamily="49" charset="0"/>
                <a:cs typeface="Courier New" pitchFamily="49" charset="0"/>
              </a:rPr>
              <a:t>for ($</a:t>
            </a:r>
            <a:r>
              <a:rPr lang="en-US" dirty="0" err="1">
                <a:latin typeface="Courier New" pitchFamily="49" charset="0"/>
                <a:cs typeface="Courier New" pitchFamily="49" charset="0"/>
              </a:rPr>
              <a:t>i</a:t>
            </a:r>
            <a:r>
              <a:rPr lang="en-US" dirty="0">
                <a:latin typeface="Courier New" pitchFamily="49" charset="0"/>
                <a:cs typeface="Courier New" pitchFamily="49" charset="0"/>
              </a:rPr>
              <a:t> = 0; $</a:t>
            </a:r>
            <a:r>
              <a:rPr lang="en-US" dirty="0" err="1">
                <a:latin typeface="Courier New" pitchFamily="49" charset="0"/>
                <a:cs typeface="Courier New" pitchFamily="49" charset="0"/>
              </a:rPr>
              <a:t>i</a:t>
            </a:r>
            <a:r>
              <a:rPr lang="en-US" dirty="0">
                <a:latin typeface="Courier New" pitchFamily="49" charset="0"/>
                <a:cs typeface="Courier New" pitchFamily="49" charset="0"/>
              </a:rPr>
              <a:t> &lt; 10; ++$</a:t>
            </a:r>
            <a:r>
              <a:rPr lang="en-US" dirty="0" err="1">
                <a:latin typeface="Courier New" pitchFamily="49" charset="0"/>
                <a:cs typeface="Courier New" pitchFamily="49" charset="0"/>
              </a:rPr>
              <a:t>i</a:t>
            </a: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dirty="0">
                <a:latin typeface="Courier New" pitchFamily="49" charset="0"/>
                <a:cs typeface="Courier New" pitchFamily="49" charset="0"/>
              </a:rPr>
              <a:t>        print "$</a:t>
            </a:r>
            <a:r>
              <a:rPr lang="en-US" dirty="0" err="1">
                <a:latin typeface="Courier New" pitchFamily="49" charset="0"/>
                <a:cs typeface="Courier New" pitchFamily="49" charset="0"/>
              </a:rPr>
              <a:t>i</a:t>
            </a:r>
            <a:r>
              <a:rPr lang="en-US" dirty="0">
                <a:latin typeface="Courier New" pitchFamily="49" charset="0"/>
                <a:cs typeface="Courier New" pitchFamily="49" charset="0"/>
              </a:rPr>
              <a:t>\n";</a:t>
            </a:r>
            <a:br>
              <a:rPr lang="en-US" dirty="0">
                <a:latin typeface="Courier New" pitchFamily="49" charset="0"/>
                <a:cs typeface="Courier New" pitchFamily="49" charset="0"/>
              </a:rPr>
            </a:br>
            <a:r>
              <a:rPr lang="en-US" dirty="0">
                <a:latin typeface="Courier New" pitchFamily="49" charset="0"/>
                <a:cs typeface="Courier New" pitchFamily="49" charset="0"/>
              </a:rPr>
              <a: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atin typeface="Trebuchet MS" pitchFamily="34" charset="0"/>
              </a:rPr>
              <a:t>while</a:t>
            </a:r>
            <a:r>
              <a:rPr lang="en-US"/>
              <a:t> loops</a:t>
            </a:r>
          </a:p>
        </p:txBody>
      </p:sp>
      <p:sp>
        <p:nvSpPr>
          <p:cNvPr id="19459" name="Text Box 3"/>
          <p:cNvSpPr txBox="1">
            <a:spLocks noChangeArrowheads="1"/>
          </p:cNvSpPr>
          <p:nvPr/>
        </p:nvSpPr>
        <p:spPr bwMode="auto">
          <a:xfrm>
            <a:off x="609600" y="2421807"/>
            <a:ext cx="7924800" cy="3293209"/>
          </a:xfrm>
          <a:prstGeom prst="rect">
            <a:avLst/>
          </a:prstGeom>
          <a:noFill/>
          <a:ln w="12700">
            <a:noFill/>
            <a:miter lim="800000"/>
            <a:headEnd type="none" w="sm" len="sm"/>
            <a:tailEnd type="none" w="sm" len="sm"/>
          </a:ln>
          <a:effectLst/>
        </p:spPr>
        <p:txBody>
          <a:bodyPr>
            <a:spAutoFit/>
          </a:bodyPr>
          <a:lstStyle/>
          <a:p>
            <a:pPr eaLnBrk="0" hangingPunct="0"/>
            <a:r>
              <a:rPr lang="en-US" sz="2600" dirty="0">
                <a:latin typeface="Courier New" pitchFamily="49" charset="0"/>
                <a:cs typeface="Courier New" pitchFamily="49" charset="0"/>
              </a:rPr>
              <a:t>#!/</a:t>
            </a:r>
            <a:r>
              <a:rPr lang="en-US" sz="2600" dirty="0" err="1">
                <a:latin typeface="Courier New" pitchFamily="49" charset="0"/>
                <a:cs typeface="Courier New" pitchFamily="49" charset="0"/>
              </a:rPr>
              <a:t>usr</a:t>
            </a:r>
            <a:r>
              <a:rPr lang="en-US" sz="2600" dirty="0">
                <a:latin typeface="Courier New" pitchFamily="49" charset="0"/>
                <a:cs typeface="Courier New" pitchFamily="49" charset="0"/>
              </a:rPr>
              <a:t>/local/bin/</a:t>
            </a:r>
            <a:r>
              <a:rPr lang="en-US" sz="2600" dirty="0" err="1">
                <a:latin typeface="Courier New" pitchFamily="49" charset="0"/>
                <a:cs typeface="Courier New" pitchFamily="49" charset="0"/>
              </a:rPr>
              <a:t>perl</a:t>
            </a:r>
            <a:endParaRPr lang="en-US" sz="2600" dirty="0">
              <a:latin typeface="Courier New" pitchFamily="49" charset="0"/>
              <a:cs typeface="Courier New" pitchFamily="49" charset="0"/>
            </a:endParaRPr>
          </a:p>
          <a:p>
            <a:pPr eaLnBrk="0" hangingPunct="0"/>
            <a:r>
              <a:rPr lang="en-US" sz="2600" dirty="0" smtClean="0">
                <a:latin typeface="Courier New" pitchFamily="49" charset="0"/>
                <a:cs typeface="Courier New" pitchFamily="49" charset="0"/>
              </a:rPr>
              <a:t>$count = 0; </a:t>
            </a:r>
          </a:p>
          <a:p>
            <a:pPr eaLnBrk="0" hangingPunct="0"/>
            <a:r>
              <a:rPr lang="en-US" sz="2600" dirty="0" smtClean="0">
                <a:latin typeface="Courier New" pitchFamily="49" charset="0"/>
                <a:cs typeface="Courier New" pitchFamily="49" charset="0"/>
              </a:rPr>
              <a:t>while ($count &lt; 10) </a:t>
            </a:r>
          </a:p>
          <a:p>
            <a:pPr eaLnBrk="0" hangingPunct="0"/>
            <a:r>
              <a:rPr lang="en-US" sz="2600" dirty="0" smtClean="0">
                <a:latin typeface="Courier New" pitchFamily="49" charset="0"/>
                <a:cs typeface="Courier New" pitchFamily="49" charset="0"/>
              </a:rPr>
              <a:t>{ </a:t>
            </a:r>
          </a:p>
          <a:p>
            <a:pPr eaLnBrk="0" hangingPunct="0"/>
            <a:r>
              <a:rPr lang="en-US" sz="2600" dirty="0" smtClean="0">
                <a:latin typeface="Courier New" pitchFamily="49" charset="0"/>
                <a:cs typeface="Courier New" pitchFamily="49" charset="0"/>
              </a:rPr>
              <a:t>$count += 2; </a:t>
            </a:r>
          </a:p>
          <a:p>
            <a:pPr eaLnBrk="0" hangingPunct="0"/>
            <a:r>
              <a:rPr lang="en-US" sz="2600" dirty="0" smtClean="0">
                <a:latin typeface="Courier New" pitchFamily="49" charset="0"/>
                <a:cs typeface="Courier New" pitchFamily="49" charset="0"/>
              </a:rPr>
              <a:t>print "count is now $count\n"; # Gives values 2 4 6 8 10 </a:t>
            </a:r>
          </a:p>
          <a:p>
            <a:pPr eaLnBrk="0" hangingPunct="0"/>
            <a:r>
              <a:rPr lang="en-US" sz="2600" dirty="0" smtClean="0">
                <a:latin typeface="Courier New" pitchFamily="49" charset="0"/>
                <a:cs typeface="Courier New" pitchFamily="49" charset="0"/>
              </a:rPr>
              <a:t>}</a:t>
            </a:r>
            <a:endParaRPr lang="en-US" sz="2600" dirty="0">
              <a:latin typeface="Courier New" pitchFamily="49" charset="0"/>
              <a:cs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459"/>
                                        </p:tgtEl>
                                        <p:attrNameLst>
                                          <p:attrName>style.visibility</p:attrName>
                                        </p:attrNameLst>
                                      </p:cBhvr>
                                      <p:to>
                                        <p:strVal val="visible"/>
                                      </p:to>
                                    </p:set>
                                    <p:anim calcmode="lin" valueType="num">
                                      <p:cBhvr additive="base">
                                        <p:cTn id="7" dur="500" fill="hold"/>
                                        <p:tgtEl>
                                          <p:spTgt spid="19459"/>
                                        </p:tgtEl>
                                        <p:attrNameLst>
                                          <p:attrName>ppt_x</p:attrName>
                                        </p:attrNameLst>
                                      </p:cBhvr>
                                      <p:tavLst>
                                        <p:tav tm="0">
                                          <p:val>
                                            <p:strVal val="0-#ppt_w/2"/>
                                          </p:val>
                                        </p:tav>
                                        <p:tav tm="100000">
                                          <p:val>
                                            <p:strVal val="#ppt_x"/>
                                          </p:val>
                                        </p:tav>
                                      </p:tavLst>
                                    </p:anim>
                                    <p:anim calcmode="lin" valueType="num">
                                      <p:cBhvr additive="base">
                                        <p:cTn id="8" dur="500" fill="hold"/>
                                        <p:tgtEl>
                                          <p:spTgt spid="1945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p:txBody>
          <a:bodyPr/>
          <a:lstStyle/>
          <a:p>
            <a:r>
              <a:rPr lang="en-US" dirty="0"/>
              <a:t>Introduction to Perl</a:t>
            </a:r>
          </a:p>
        </p:txBody>
      </p:sp>
      <p:sp>
        <p:nvSpPr>
          <p:cNvPr id="1027" name="Rectangle 3"/>
          <p:cNvSpPr>
            <a:spLocks noGrp="1" noChangeArrowheads="1"/>
          </p:cNvSpPr>
          <p:nvPr>
            <p:ph type="body" idx="1"/>
          </p:nvPr>
        </p:nvSpPr>
        <p:spPr/>
        <p:txBody>
          <a:bodyPr/>
          <a:lstStyle/>
          <a:p>
            <a:pPr>
              <a:lnSpc>
                <a:spcPct val="90000"/>
              </a:lnSpc>
            </a:pPr>
            <a:r>
              <a:rPr lang="en-US" sz="2800" b="1" dirty="0">
                <a:solidFill>
                  <a:srgbClr val="89332A"/>
                </a:solidFill>
                <a:latin typeface="Times New Roman" pitchFamily="18" charset="0"/>
              </a:rPr>
              <a:t>P</a:t>
            </a:r>
            <a:r>
              <a:rPr lang="en-US" sz="2800" dirty="0">
                <a:latin typeface="Times New Roman" pitchFamily="18" charset="0"/>
              </a:rPr>
              <a:t>ractical </a:t>
            </a:r>
            <a:r>
              <a:rPr lang="en-US" sz="2800" b="1" dirty="0">
                <a:solidFill>
                  <a:srgbClr val="89332A"/>
                </a:solidFill>
                <a:latin typeface="Times New Roman" pitchFamily="18" charset="0"/>
              </a:rPr>
              <a:t>E</a:t>
            </a:r>
            <a:r>
              <a:rPr lang="en-US" sz="2800" dirty="0">
                <a:latin typeface="Times New Roman" pitchFamily="18" charset="0"/>
              </a:rPr>
              <a:t>xtraction and </a:t>
            </a:r>
            <a:r>
              <a:rPr lang="en-US" sz="2800" b="1" dirty="0">
                <a:solidFill>
                  <a:srgbClr val="89332A"/>
                </a:solidFill>
                <a:latin typeface="Times New Roman" pitchFamily="18" charset="0"/>
              </a:rPr>
              <a:t>R</a:t>
            </a:r>
            <a:r>
              <a:rPr lang="en-US" sz="2800" dirty="0">
                <a:latin typeface="Times New Roman" pitchFamily="18" charset="0"/>
              </a:rPr>
              <a:t>eport </a:t>
            </a:r>
            <a:r>
              <a:rPr lang="en-US" sz="2800" b="1" dirty="0" smtClean="0">
                <a:solidFill>
                  <a:srgbClr val="89332A"/>
                </a:solidFill>
                <a:latin typeface="Times New Roman" pitchFamily="18" charset="0"/>
              </a:rPr>
              <a:t>L</a:t>
            </a:r>
            <a:r>
              <a:rPr lang="en-US" sz="2800" dirty="0" smtClean="0">
                <a:latin typeface="Times New Roman" pitchFamily="18" charset="0"/>
              </a:rPr>
              <a:t>anguage</a:t>
            </a:r>
          </a:p>
          <a:p>
            <a:pPr>
              <a:lnSpc>
                <a:spcPct val="90000"/>
              </a:lnSpc>
            </a:pPr>
            <a:r>
              <a:rPr lang="en-US" sz="2800" dirty="0" smtClean="0">
                <a:latin typeface="Times New Roman" pitchFamily="18" charset="0"/>
              </a:rPr>
              <a:t>Created by </a:t>
            </a:r>
            <a:r>
              <a:rPr lang="en-US" sz="2800" dirty="0" smtClean="0"/>
              <a:t>Larry Wall in the mid-1980s</a:t>
            </a:r>
            <a:endParaRPr lang="en-US" sz="2800" dirty="0">
              <a:latin typeface="Times New Roman" pitchFamily="18" charset="0"/>
            </a:endParaRPr>
          </a:p>
          <a:p>
            <a:pPr>
              <a:lnSpc>
                <a:spcPct val="90000"/>
              </a:lnSpc>
            </a:pPr>
            <a:r>
              <a:rPr lang="en-IE" sz="2800" dirty="0">
                <a:latin typeface="Times New Roman" pitchFamily="18" charset="0"/>
              </a:rPr>
              <a:t>Uses</a:t>
            </a:r>
          </a:p>
          <a:p>
            <a:pPr lvl="1">
              <a:lnSpc>
                <a:spcPct val="90000"/>
              </a:lnSpc>
            </a:pPr>
            <a:r>
              <a:rPr lang="en-IE" sz="2400" dirty="0">
                <a:latin typeface="Times New Roman" pitchFamily="18" charset="0"/>
              </a:rPr>
              <a:t>Administration (Shell scripts) </a:t>
            </a:r>
          </a:p>
          <a:p>
            <a:pPr lvl="1">
              <a:lnSpc>
                <a:spcPct val="90000"/>
              </a:lnSpc>
            </a:pPr>
            <a:r>
              <a:rPr lang="en-IE" sz="2400" dirty="0">
                <a:latin typeface="Times New Roman" pitchFamily="18" charset="0"/>
              </a:rPr>
              <a:t>Web (CGI, web engines)</a:t>
            </a:r>
          </a:p>
          <a:p>
            <a:pPr>
              <a:lnSpc>
                <a:spcPct val="90000"/>
              </a:lnSpc>
            </a:pPr>
            <a:r>
              <a:rPr lang="en-IE" sz="2800" dirty="0">
                <a:latin typeface="Times New Roman" pitchFamily="18" charset="0"/>
              </a:rPr>
              <a:t>Good at</a:t>
            </a:r>
          </a:p>
          <a:p>
            <a:pPr lvl="1">
              <a:lnSpc>
                <a:spcPct val="90000"/>
              </a:lnSpc>
            </a:pPr>
            <a:r>
              <a:rPr lang="en-IE" sz="2400" b="1" dirty="0">
                <a:solidFill>
                  <a:srgbClr val="C00000"/>
                </a:solidFill>
                <a:effectLst>
                  <a:outerShdw blurRad="38100" dist="38100" dir="2700000" algn="tl">
                    <a:srgbClr val="000000">
                      <a:alpha val="43137"/>
                    </a:srgbClr>
                  </a:outerShdw>
                </a:effectLst>
                <a:latin typeface="Times New Roman" pitchFamily="18" charset="0"/>
              </a:rPr>
              <a:t>Text processing</a:t>
            </a:r>
          </a:p>
          <a:p>
            <a:pPr lvl="1">
              <a:lnSpc>
                <a:spcPct val="90000"/>
              </a:lnSpc>
            </a:pPr>
            <a:r>
              <a:rPr lang="en-IE" sz="2400" dirty="0">
                <a:latin typeface="Times New Roman" pitchFamily="18" charset="0"/>
              </a:rPr>
              <a:t>Small/Medium sized projects</a:t>
            </a:r>
          </a:p>
          <a:p>
            <a:pPr lvl="1">
              <a:lnSpc>
                <a:spcPct val="90000"/>
              </a:lnSpc>
            </a:pPr>
            <a:r>
              <a:rPr lang="en-IE" sz="2400" dirty="0">
                <a:latin typeface="Times New Roman" pitchFamily="18" charset="0"/>
              </a:rPr>
              <a:t>Quick and dirty solutions</a:t>
            </a:r>
          </a:p>
          <a:p>
            <a:pPr lvl="1">
              <a:lnSpc>
                <a:spcPct val="90000"/>
              </a:lnSpc>
            </a:pPr>
            <a:r>
              <a:rPr lang="en-IE" sz="2400" dirty="0">
                <a:latin typeface="Times New Roman" pitchFamily="18" charset="0"/>
              </a:rPr>
              <a:t>Portability (available on all platforms)</a:t>
            </a:r>
          </a:p>
          <a:p>
            <a:pPr>
              <a:lnSpc>
                <a:spcPct val="90000"/>
              </a:lnSpc>
            </a:pPr>
            <a:endParaRPr lang="en-US" sz="2800" dirty="0">
              <a:latin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atin typeface="Trebuchet MS" pitchFamily="34" charset="0"/>
              </a:rPr>
              <a:t>do..while</a:t>
            </a:r>
            <a:r>
              <a:rPr lang="en-US"/>
              <a:t> and</a:t>
            </a:r>
            <a:r>
              <a:rPr lang="en-US">
                <a:latin typeface="Trebuchet MS" pitchFamily="34" charset="0"/>
              </a:rPr>
              <a:t> do..until</a:t>
            </a:r>
            <a:r>
              <a:rPr lang="en-US"/>
              <a:t> loops</a:t>
            </a:r>
          </a:p>
        </p:txBody>
      </p:sp>
      <p:sp>
        <p:nvSpPr>
          <p:cNvPr id="20483" name="Text Box 3"/>
          <p:cNvSpPr txBox="1">
            <a:spLocks noChangeArrowheads="1"/>
          </p:cNvSpPr>
          <p:nvPr/>
        </p:nvSpPr>
        <p:spPr bwMode="auto">
          <a:xfrm>
            <a:off x="609600" y="2393288"/>
            <a:ext cx="7924800" cy="2893100"/>
          </a:xfrm>
          <a:prstGeom prst="rect">
            <a:avLst/>
          </a:prstGeom>
          <a:noFill/>
          <a:ln w="12700">
            <a:noFill/>
            <a:miter lim="800000"/>
            <a:headEnd type="none" w="sm" len="sm"/>
            <a:tailEnd type="none" w="sm" len="sm"/>
          </a:ln>
          <a:effectLst/>
        </p:spPr>
        <p:txBody>
          <a:bodyPr>
            <a:spAutoFit/>
          </a:bodyPr>
          <a:lstStyle/>
          <a:p>
            <a:pPr eaLnBrk="0" hangingPunct="0"/>
            <a:r>
              <a:rPr lang="en-US" sz="2600" dirty="0" smtClean="0">
                <a:latin typeface="Courier New" pitchFamily="49" charset="0"/>
                <a:cs typeface="Courier New" pitchFamily="49" charset="0"/>
              </a:rPr>
              <a:t>$a=0;</a:t>
            </a:r>
            <a:endParaRPr lang="en-US" sz="2600" dirty="0">
              <a:latin typeface="Courier New" pitchFamily="49" charset="0"/>
              <a:cs typeface="Courier New" pitchFamily="49" charset="0"/>
            </a:endParaRPr>
          </a:p>
          <a:p>
            <a:pPr eaLnBrk="0" hangingPunct="0"/>
            <a:r>
              <a:rPr lang="en-US" sz="2600" dirty="0">
                <a:latin typeface="Courier New" pitchFamily="49" charset="0"/>
                <a:cs typeface="Courier New" pitchFamily="49" charset="0"/>
              </a:rPr>
              <a:t>do</a:t>
            </a:r>
          </a:p>
          <a:p>
            <a:pPr eaLnBrk="0" hangingPunct="0"/>
            <a:r>
              <a:rPr lang="en-US" sz="2600" dirty="0">
                <a:latin typeface="Courier New" pitchFamily="49" charset="0"/>
                <a:cs typeface="Courier New" pitchFamily="49" charset="0"/>
              </a:rPr>
              <a:t>{</a:t>
            </a:r>
          </a:p>
          <a:p>
            <a:pPr eaLnBrk="0" hangingPunct="0"/>
            <a:r>
              <a:rPr lang="en-US" sz="2600" dirty="0">
                <a:latin typeface="Courier New" pitchFamily="49" charset="0"/>
                <a:cs typeface="Courier New" pitchFamily="49" charset="0"/>
              </a:rPr>
              <a:t>       print </a:t>
            </a:r>
            <a:r>
              <a:rPr lang="en-US" sz="2600" dirty="0" smtClean="0">
                <a:latin typeface="Courier New" pitchFamily="49" charset="0"/>
                <a:cs typeface="Courier New" pitchFamily="49" charset="0"/>
              </a:rPr>
              <a:t>$a;</a:t>
            </a:r>
            <a:r>
              <a:rPr lang="en-US" sz="2600" dirty="0">
                <a:latin typeface="Courier New" pitchFamily="49" charset="0"/>
                <a:cs typeface="Courier New" pitchFamily="49" charset="0"/>
              </a:rPr>
              <a:t/>
            </a:r>
            <a:br>
              <a:rPr lang="en-US" sz="2600" dirty="0">
                <a:latin typeface="Courier New" pitchFamily="49" charset="0"/>
                <a:cs typeface="Courier New" pitchFamily="49" charset="0"/>
              </a:rPr>
            </a:br>
            <a:r>
              <a:rPr lang="en-US" sz="2600" dirty="0">
                <a:latin typeface="Courier New" pitchFamily="49" charset="0"/>
                <a:cs typeface="Courier New" pitchFamily="49" charset="0"/>
              </a:rPr>
              <a:t>       $a = </a:t>
            </a:r>
            <a:r>
              <a:rPr lang="en-US" sz="2600" dirty="0" smtClean="0">
                <a:latin typeface="Courier New" pitchFamily="49" charset="0"/>
                <a:cs typeface="Courier New" pitchFamily="49" charset="0"/>
              </a:rPr>
              <a:t>$a+1;</a:t>
            </a:r>
            <a:endParaRPr lang="en-US" sz="2600" dirty="0">
              <a:latin typeface="Courier New" pitchFamily="49" charset="0"/>
              <a:cs typeface="Courier New" pitchFamily="49" charset="0"/>
            </a:endParaRPr>
          </a:p>
          <a:p>
            <a:pPr eaLnBrk="0" hangingPunct="0"/>
            <a:r>
              <a:rPr lang="en-US" sz="2600" dirty="0">
                <a:latin typeface="Courier New" pitchFamily="49" charset="0"/>
                <a:cs typeface="Courier New" pitchFamily="49" charset="0"/>
              </a:rPr>
              <a:t>}</a:t>
            </a:r>
          </a:p>
          <a:p>
            <a:pPr eaLnBrk="0" hangingPunct="0"/>
            <a:r>
              <a:rPr lang="en-US" sz="2600" dirty="0">
                <a:latin typeface="Courier New" pitchFamily="49" charset="0"/>
                <a:cs typeface="Courier New" pitchFamily="49" charset="0"/>
              </a:rPr>
              <a:t>while ($a </a:t>
            </a:r>
            <a:r>
              <a:rPr lang="en-US" sz="2600" dirty="0" smtClean="0">
                <a:latin typeface="Courier New" pitchFamily="49" charset="0"/>
                <a:cs typeface="Courier New" pitchFamily="49" charset="0"/>
              </a:rPr>
              <a:t>&lt;=10);</a:t>
            </a:r>
            <a:endParaRPr lang="en-US" sz="2600" dirty="0">
              <a:latin typeface="Courier New" pitchFamily="49" charset="0"/>
              <a:cs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483"/>
                                        </p:tgtEl>
                                        <p:attrNameLst>
                                          <p:attrName>style.visibility</p:attrName>
                                        </p:attrNameLst>
                                      </p:cBhvr>
                                      <p:to>
                                        <p:strVal val="visible"/>
                                      </p:to>
                                    </p:set>
                                    <p:anim calcmode="lin" valueType="num">
                                      <p:cBhvr additive="base">
                                        <p:cTn id="7" dur="500" fill="hold"/>
                                        <p:tgtEl>
                                          <p:spTgt spid="20483"/>
                                        </p:tgtEl>
                                        <p:attrNameLst>
                                          <p:attrName>ppt_x</p:attrName>
                                        </p:attrNameLst>
                                      </p:cBhvr>
                                      <p:tavLst>
                                        <p:tav tm="0">
                                          <p:val>
                                            <p:strVal val="0-#ppt_w/2"/>
                                          </p:val>
                                        </p:tav>
                                        <p:tav tm="100000">
                                          <p:val>
                                            <p:strVal val="#ppt_x"/>
                                          </p:val>
                                        </p:tav>
                                      </p:tavLst>
                                    </p:anim>
                                    <p:anim calcmode="lin" valueType="num">
                                      <p:cBhvr additive="base">
                                        <p:cTn id="8" dur="500" fill="hold"/>
                                        <p:tgtEl>
                                          <p:spTgt spid="2048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atin typeface="Trebuchet MS" pitchFamily="34" charset="0"/>
              </a:rPr>
              <a:t>if </a:t>
            </a:r>
            <a:r>
              <a:rPr lang="en-US"/>
              <a:t>statements</a:t>
            </a:r>
          </a:p>
        </p:txBody>
      </p:sp>
      <p:sp>
        <p:nvSpPr>
          <p:cNvPr id="21507" name="Text Box 3"/>
          <p:cNvSpPr txBox="1">
            <a:spLocks noChangeArrowheads="1"/>
          </p:cNvSpPr>
          <p:nvPr/>
        </p:nvSpPr>
        <p:spPr bwMode="auto">
          <a:xfrm>
            <a:off x="609600" y="2215116"/>
            <a:ext cx="8077200" cy="3293209"/>
          </a:xfrm>
          <a:prstGeom prst="rect">
            <a:avLst/>
          </a:prstGeom>
          <a:noFill/>
          <a:ln w="12700">
            <a:noFill/>
            <a:miter lim="800000"/>
            <a:headEnd type="none" w="sm" len="sm"/>
            <a:tailEnd type="none" w="sm" len="sm"/>
          </a:ln>
          <a:effectLst/>
        </p:spPr>
        <p:txBody>
          <a:bodyPr>
            <a:spAutoFit/>
          </a:bodyPr>
          <a:lstStyle/>
          <a:p>
            <a:pPr eaLnBrk="0" hangingPunct="0"/>
            <a:r>
              <a:rPr lang="en-US" sz="2600" dirty="0">
                <a:latin typeface="Courier New" pitchFamily="49" charset="0"/>
                <a:cs typeface="Courier New" pitchFamily="49" charset="0"/>
              </a:rPr>
              <a:t>if ($a)</a:t>
            </a:r>
          </a:p>
          <a:p>
            <a:pPr eaLnBrk="0" hangingPunct="0"/>
            <a:r>
              <a:rPr lang="en-US" sz="2600" dirty="0">
                <a:latin typeface="Courier New" pitchFamily="49" charset="0"/>
                <a:cs typeface="Courier New" pitchFamily="49" charset="0"/>
              </a:rPr>
              <a:t>{</a:t>
            </a:r>
          </a:p>
          <a:p>
            <a:pPr eaLnBrk="0" hangingPunct="0"/>
            <a:r>
              <a:rPr lang="en-US" sz="2600" dirty="0">
                <a:latin typeface="Courier New" pitchFamily="49" charset="0"/>
                <a:cs typeface="Courier New" pitchFamily="49" charset="0"/>
              </a:rPr>
              <a:t>   </a:t>
            </a:r>
            <a:r>
              <a:rPr lang="en-US" sz="2600" dirty="0" smtClean="0">
                <a:latin typeface="Courier New" pitchFamily="49" charset="0"/>
                <a:cs typeface="Courier New" pitchFamily="49" charset="0"/>
              </a:rPr>
              <a:t>print </a:t>
            </a:r>
            <a:r>
              <a:rPr lang="en-US" sz="2600" dirty="0">
                <a:latin typeface="Courier New" pitchFamily="49" charset="0"/>
                <a:cs typeface="Courier New" pitchFamily="49" charset="0"/>
              </a:rPr>
              <a:t>"The string is not empty\n";</a:t>
            </a:r>
          </a:p>
          <a:p>
            <a:pPr eaLnBrk="0" hangingPunct="0"/>
            <a:r>
              <a:rPr lang="en-US" sz="2600" dirty="0">
                <a:latin typeface="Courier New" pitchFamily="49" charset="0"/>
                <a:cs typeface="Courier New" pitchFamily="49" charset="0"/>
              </a:rPr>
              <a:t>}</a:t>
            </a:r>
          </a:p>
          <a:p>
            <a:pPr eaLnBrk="0" hangingPunct="0"/>
            <a:r>
              <a:rPr lang="en-US" sz="2600" dirty="0">
                <a:latin typeface="Courier New" pitchFamily="49" charset="0"/>
                <a:cs typeface="Courier New" pitchFamily="49" charset="0"/>
              </a:rPr>
              <a:t>else</a:t>
            </a:r>
          </a:p>
          <a:p>
            <a:pPr eaLnBrk="0" hangingPunct="0"/>
            <a:r>
              <a:rPr lang="en-US" sz="2600" dirty="0">
                <a:latin typeface="Courier New" pitchFamily="49" charset="0"/>
                <a:cs typeface="Courier New" pitchFamily="49" charset="0"/>
              </a:rPr>
              <a:t>{</a:t>
            </a:r>
          </a:p>
          <a:p>
            <a:pPr eaLnBrk="0" hangingPunct="0"/>
            <a:r>
              <a:rPr lang="en-US" sz="2600" dirty="0">
                <a:latin typeface="Courier New" pitchFamily="49" charset="0"/>
                <a:cs typeface="Courier New" pitchFamily="49" charset="0"/>
              </a:rPr>
              <a:t>   </a:t>
            </a:r>
            <a:r>
              <a:rPr lang="en-US" sz="2600" dirty="0" smtClean="0">
                <a:latin typeface="Courier New" pitchFamily="49" charset="0"/>
                <a:cs typeface="Courier New" pitchFamily="49" charset="0"/>
              </a:rPr>
              <a:t>print </a:t>
            </a:r>
            <a:r>
              <a:rPr lang="en-US" sz="2600" dirty="0">
                <a:latin typeface="Courier New" pitchFamily="49" charset="0"/>
                <a:cs typeface="Courier New" pitchFamily="49" charset="0"/>
              </a:rPr>
              <a:t>"The string is empty\n";</a:t>
            </a:r>
          </a:p>
          <a:p>
            <a:pPr eaLnBrk="0" hangingPunct="0"/>
            <a:r>
              <a:rPr lang="en-US" sz="2600" dirty="0">
                <a:latin typeface="Courier New" pitchFamily="49" charset="0"/>
                <a:cs typeface="Courier New" pitchFamily="49"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507"/>
                                        </p:tgtEl>
                                        <p:attrNameLst>
                                          <p:attrName>style.visibility</p:attrName>
                                        </p:attrNameLst>
                                      </p:cBhvr>
                                      <p:to>
                                        <p:strVal val="visible"/>
                                      </p:to>
                                    </p:set>
                                    <p:anim calcmode="lin" valueType="num">
                                      <p:cBhvr additive="base">
                                        <p:cTn id="7" dur="500" fill="hold"/>
                                        <p:tgtEl>
                                          <p:spTgt spid="21507"/>
                                        </p:tgtEl>
                                        <p:attrNameLst>
                                          <p:attrName>ppt_x</p:attrName>
                                        </p:attrNameLst>
                                      </p:cBhvr>
                                      <p:tavLst>
                                        <p:tav tm="0">
                                          <p:val>
                                            <p:strVal val="0-#ppt_w/2"/>
                                          </p:val>
                                        </p:tav>
                                        <p:tav tm="100000">
                                          <p:val>
                                            <p:strVal val="#ppt_x"/>
                                          </p:val>
                                        </p:tav>
                                      </p:tavLst>
                                    </p:anim>
                                    <p:anim calcmode="lin" valueType="num">
                                      <p:cBhvr additive="base">
                                        <p:cTn id="8" dur="500" fill="hold"/>
                                        <p:tgtEl>
                                          <p:spTgt spid="2150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latin typeface="Trebuchet MS" pitchFamily="34" charset="0"/>
              </a:rPr>
              <a:t>if - elsif</a:t>
            </a:r>
            <a:r>
              <a:rPr lang="en-US"/>
              <a:t> statements</a:t>
            </a:r>
          </a:p>
        </p:txBody>
      </p:sp>
      <p:sp>
        <p:nvSpPr>
          <p:cNvPr id="22531" name="Text Box 3"/>
          <p:cNvSpPr txBox="1">
            <a:spLocks noChangeArrowheads="1"/>
          </p:cNvSpPr>
          <p:nvPr/>
        </p:nvSpPr>
        <p:spPr bwMode="auto">
          <a:xfrm>
            <a:off x="762000" y="1752600"/>
            <a:ext cx="7848600" cy="4552015"/>
          </a:xfrm>
          <a:prstGeom prst="rect">
            <a:avLst/>
          </a:prstGeom>
          <a:noFill/>
          <a:ln w="12700">
            <a:noFill/>
            <a:miter lim="800000"/>
            <a:headEnd type="none" w="sm" len="sm"/>
            <a:tailEnd type="none" w="sm" len="sm"/>
          </a:ln>
          <a:effectLst/>
        </p:spPr>
        <p:txBody>
          <a:bodyPr wrap="square">
            <a:spAutoFit/>
          </a:bodyPr>
          <a:lstStyle/>
          <a:p>
            <a:pPr eaLnBrk="0" hangingPunct="0">
              <a:lnSpc>
                <a:spcPct val="110000"/>
              </a:lnSpc>
            </a:pPr>
            <a:r>
              <a:rPr lang="en-US" sz="2400" dirty="0" smtClean="0">
                <a:latin typeface="Courier New" pitchFamily="49" charset="0"/>
                <a:cs typeface="Courier New" pitchFamily="49" charset="0"/>
              </a:rPr>
              <a:t>if </a:t>
            </a:r>
            <a:r>
              <a:rPr lang="en-US" sz="2400" dirty="0">
                <a:latin typeface="Courier New" pitchFamily="49" charset="0"/>
                <a:cs typeface="Courier New" pitchFamily="49" charset="0"/>
              </a:rPr>
              <a:t>(!$a) </a:t>
            </a:r>
          </a:p>
          <a:p>
            <a:pPr eaLnBrk="0" hangingPunct="0">
              <a:lnSpc>
                <a:spcPct val="110000"/>
              </a:lnSpc>
            </a:pPr>
            <a:r>
              <a:rPr lang="en-US" sz="2400" dirty="0">
                <a:latin typeface="Courier New" pitchFamily="49" charset="0"/>
                <a:cs typeface="Courier New" pitchFamily="49" charset="0"/>
              </a:rPr>
              <a:t>  { print "The string is empty\n"; }</a:t>
            </a:r>
          </a:p>
          <a:p>
            <a:pPr eaLnBrk="0" hangingPunct="0">
              <a:lnSpc>
                <a:spcPct val="110000"/>
              </a:lnSpc>
            </a:pPr>
            <a:r>
              <a:rPr lang="en-US" sz="2400" dirty="0" err="1">
                <a:latin typeface="Courier New" pitchFamily="49" charset="0"/>
                <a:cs typeface="Courier New" pitchFamily="49" charset="0"/>
              </a:rPr>
              <a:t>elsif</a:t>
            </a:r>
            <a:r>
              <a:rPr lang="en-US" sz="2400" dirty="0">
                <a:latin typeface="Courier New" pitchFamily="49" charset="0"/>
                <a:cs typeface="Courier New" pitchFamily="49" charset="0"/>
              </a:rPr>
              <a:t> (length($a) == 1)</a:t>
            </a:r>
          </a:p>
          <a:p>
            <a:pPr eaLnBrk="0" hangingPunct="0">
              <a:lnSpc>
                <a:spcPct val="110000"/>
              </a:lnSpc>
            </a:pPr>
            <a:r>
              <a:rPr lang="en-US" sz="2400" dirty="0">
                <a:latin typeface="Courier New" pitchFamily="49" charset="0"/>
                <a:cs typeface="Courier New" pitchFamily="49" charset="0"/>
              </a:rPr>
              <a:t>  { print "The string has one character\n"; }</a:t>
            </a:r>
          </a:p>
          <a:p>
            <a:pPr eaLnBrk="0" hangingPunct="0">
              <a:lnSpc>
                <a:spcPct val="110000"/>
              </a:lnSpc>
            </a:pPr>
            <a:r>
              <a:rPr lang="en-US" sz="2400" dirty="0" err="1">
                <a:latin typeface="Courier New" pitchFamily="49" charset="0"/>
                <a:cs typeface="Courier New" pitchFamily="49" charset="0"/>
              </a:rPr>
              <a:t>elsif</a:t>
            </a:r>
            <a:r>
              <a:rPr lang="en-US" sz="2400" dirty="0">
                <a:latin typeface="Courier New" pitchFamily="49" charset="0"/>
                <a:cs typeface="Courier New" pitchFamily="49" charset="0"/>
              </a:rPr>
              <a:t> (length($a) == 2)</a:t>
            </a:r>
          </a:p>
          <a:p>
            <a:pPr eaLnBrk="0" hangingPunct="0">
              <a:lnSpc>
                <a:spcPct val="110000"/>
              </a:lnSpc>
            </a:pPr>
            <a:r>
              <a:rPr lang="en-US" sz="2400" dirty="0">
                <a:latin typeface="Courier New" pitchFamily="49" charset="0"/>
                <a:cs typeface="Courier New" pitchFamily="49" charset="0"/>
              </a:rPr>
              <a:t>  { print "The string has two characters\n"; }</a:t>
            </a:r>
          </a:p>
          <a:p>
            <a:pPr eaLnBrk="0" hangingPunct="0">
              <a:lnSpc>
                <a:spcPct val="110000"/>
              </a:lnSpc>
            </a:pPr>
            <a:r>
              <a:rPr lang="en-US" sz="2400" dirty="0">
                <a:latin typeface="Courier New" pitchFamily="49" charset="0"/>
                <a:cs typeface="Courier New" pitchFamily="49" charset="0"/>
              </a:rPr>
              <a:t>else </a:t>
            </a:r>
          </a:p>
          <a:p>
            <a:pPr eaLnBrk="0" hangingPunct="0">
              <a:lnSpc>
                <a:spcPct val="110000"/>
              </a:lnSpc>
            </a:pPr>
            <a:r>
              <a:rPr lang="en-US" sz="2400" dirty="0">
                <a:latin typeface="Courier New" pitchFamily="49" charset="0"/>
                <a:cs typeface="Courier New" pitchFamily="49" charset="0"/>
              </a:rPr>
              <a:t>  { print "The string has many characters\n";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2531"/>
                                        </p:tgtEl>
                                        <p:attrNameLst>
                                          <p:attrName>style.visibility</p:attrName>
                                        </p:attrNameLst>
                                      </p:cBhvr>
                                      <p:to>
                                        <p:strVal val="visible"/>
                                      </p:to>
                                    </p:set>
                                    <p:anim calcmode="lin" valueType="num">
                                      <p:cBhvr additive="base">
                                        <p:cTn id="7" dur="500" fill="hold"/>
                                        <p:tgtEl>
                                          <p:spTgt spid="22531"/>
                                        </p:tgtEl>
                                        <p:attrNameLst>
                                          <p:attrName>ppt_x</p:attrName>
                                        </p:attrNameLst>
                                      </p:cBhvr>
                                      <p:tavLst>
                                        <p:tav tm="0">
                                          <p:val>
                                            <p:strVal val="0-#ppt_w/2"/>
                                          </p:val>
                                        </p:tav>
                                        <p:tav tm="100000">
                                          <p:val>
                                            <p:strVal val="#ppt_x"/>
                                          </p:val>
                                        </p:tav>
                                      </p:tavLst>
                                    </p:anim>
                                    <p:anim calcmode="lin" valueType="num">
                                      <p:cBhvr additive="base">
                                        <p:cTn id="8" dur="500" fill="hold"/>
                                        <p:tgtEl>
                                          <p:spTgt spid="2253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User Input</a:t>
            </a:r>
            <a:endParaRPr lang="en-US" dirty="0"/>
          </a:p>
        </p:txBody>
      </p:sp>
      <p:sp>
        <p:nvSpPr>
          <p:cNvPr id="3" name="Content Placeholder 2"/>
          <p:cNvSpPr>
            <a:spLocks noGrp="1"/>
          </p:cNvSpPr>
          <p:nvPr>
            <p:ph idx="1"/>
          </p:nvPr>
        </p:nvSpPr>
        <p:spPr/>
        <p:txBody>
          <a:bodyPr/>
          <a:lstStyle/>
          <a:p>
            <a:r>
              <a:rPr lang="en-US" dirty="0" smtClean="0"/>
              <a:t>The line-input operator, &lt;STDIN&gt;</a:t>
            </a:r>
          </a:p>
          <a:p>
            <a:r>
              <a:rPr lang="en-US" dirty="0" smtClean="0"/>
              <a:t>Perl reads the next complete text line from standard input (up to the first newline)</a:t>
            </a:r>
          </a:p>
          <a:p>
            <a:r>
              <a:rPr lang="en-US" dirty="0" smtClean="0"/>
              <a:t>Uses that string as the value of &lt;STDIN&gt;</a:t>
            </a:r>
          </a:p>
          <a:p>
            <a:pPr lvl="1">
              <a:buNone/>
            </a:pPr>
            <a:r>
              <a:rPr lang="en-US" sz="2000" dirty="0" smtClean="0">
                <a:latin typeface="Courier New" pitchFamily="49" charset="0"/>
                <a:cs typeface="Courier New" pitchFamily="49" charset="0"/>
              </a:rPr>
              <a:t>$line = &lt;STDIN&gt;; </a:t>
            </a:r>
          </a:p>
          <a:p>
            <a:pPr lvl="1">
              <a:buNone/>
            </a:pPr>
            <a:r>
              <a:rPr lang="en-US" sz="2000" dirty="0" smtClean="0">
                <a:latin typeface="Courier New" pitchFamily="49" charset="0"/>
                <a:cs typeface="Courier New" pitchFamily="49" charset="0"/>
              </a:rPr>
              <a:t>if ($line </a:t>
            </a:r>
            <a:r>
              <a:rPr lang="en-US" sz="2000" dirty="0" err="1" smtClean="0">
                <a:latin typeface="Courier New" pitchFamily="49" charset="0"/>
                <a:cs typeface="Courier New" pitchFamily="49" charset="0"/>
              </a:rPr>
              <a:t>eq</a:t>
            </a:r>
            <a:r>
              <a:rPr lang="en-US" sz="2000" dirty="0" smtClean="0">
                <a:latin typeface="Courier New" pitchFamily="49" charset="0"/>
                <a:cs typeface="Courier New" pitchFamily="49" charset="0"/>
              </a:rPr>
              <a:t> "\n") </a:t>
            </a:r>
          </a:p>
          <a:p>
            <a:pPr lvl="1">
              <a:buNone/>
            </a:pPr>
            <a:r>
              <a:rPr lang="en-US" sz="2000" dirty="0" smtClean="0">
                <a:latin typeface="Courier New" pitchFamily="49" charset="0"/>
                <a:cs typeface="Courier New" pitchFamily="49" charset="0"/>
              </a:rPr>
              <a:t>{ print "That was just a blank line!\n"; } </a:t>
            </a:r>
          </a:p>
          <a:p>
            <a:pPr lvl="1">
              <a:buNone/>
            </a:pPr>
            <a:r>
              <a:rPr lang="en-US" sz="2000" dirty="0" smtClean="0">
                <a:latin typeface="Courier New" pitchFamily="49" charset="0"/>
                <a:cs typeface="Courier New" pitchFamily="49" charset="0"/>
              </a:rPr>
              <a:t>else { print "That line of input was: $line"; }</a:t>
            </a:r>
          </a:p>
          <a:p>
            <a:pPr lvl="1">
              <a:buNone/>
            </a:pPr>
            <a:endParaRPr lang="en-US" sz="2000" dirty="0" smtClean="0">
              <a:latin typeface="Courier New" pitchFamily="49" charset="0"/>
              <a:cs typeface="Courier New" pitchFamily="49" charset="0"/>
            </a:endParaRPr>
          </a:p>
          <a:p>
            <a:pPr lvl="1">
              <a:buNone/>
            </a:pPr>
            <a:r>
              <a:rPr lang="en-US" sz="2000" dirty="0" smtClean="0">
                <a:latin typeface="Courier New" pitchFamily="49" charset="0"/>
                <a:cs typeface="Courier New" pitchFamily="49" charset="0"/>
              </a:rPr>
              <a:t>chomp($line);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p:txBody>
          <a:bodyPr/>
          <a:lstStyle/>
          <a:p>
            <a:r>
              <a:rPr lang="en-US" dirty="0" smtClean="0"/>
              <a:t>Write a program that prompts for and reads a string and a number (on separate lines of input) and prints out the string the number of times indicated by the number on separate lines. (Hint: use the x operator.)</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sz="2000" dirty="0" smtClean="0">
                <a:latin typeface="Courier New" pitchFamily="49" charset="0"/>
                <a:cs typeface="Courier New" pitchFamily="49" charset="0"/>
              </a:rPr>
              <a:t>print "Enter a string: "; </a:t>
            </a:r>
          </a:p>
          <a:p>
            <a:pPr>
              <a:buNone/>
            </a:pP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str</a:t>
            </a:r>
            <a:r>
              <a:rPr lang="en-US" sz="2000" dirty="0" smtClean="0">
                <a:latin typeface="Courier New" pitchFamily="49" charset="0"/>
                <a:cs typeface="Courier New" pitchFamily="49" charset="0"/>
              </a:rPr>
              <a:t> = &lt;STDIN&gt;; </a:t>
            </a:r>
          </a:p>
          <a:p>
            <a:pPr>
              <a:buNone/>
            </a:pPr>
            <a:r>
              <a:rPr lang="en-US" sz="2000" dirty="0" smtClean="0">
                <a:latin typeface="Courier New" pitchFamily="49" charset="0"/>
                <a:cs typeface="Courier New" pitchFamily="49" charset="0"/>
              </a:rPr>
              <a:t>print "Enter a number of times: "; </a:t>
            </a:r>
          </a:p>
          <a:p>
            <a:pPr>
              <a:buNone/>
            </a:pPr>
            <a:r>
              <a:rPr lang="en-US" sz="2000" dirty="0" smtClean="0">
                <a:latin typeface="Courier New" pitchFamily="49" charset="0"/>
                <a:cs typeface="Courier New" pitchFamily="49" charset="0"/>
              </a:rPr>
              <a:t>chomp($num = &lt;STDIN&gt;); </a:t>
            </a:r>
          </a:p>
          <a:p>
            <a:pPr>
              <a:buNone/>
            </a:pPr>
            <a:r>
              <a:rPr lang="en-US" sz="2000" dirty="0" smtClean="0">
                <a:latin typeface="Courier New" pitchFamily="49" charset="0"/>
                <a:cs typeface="Courier New" pitchFamily="49" charset="0"/>
              </a:rPr>
              <a:t>$result = $</a:t>
            </a:r>
            <a:r>
              <a:rPr lang="en-US" sz="2000" dirty="0" err="1" smtClean="0">
                <a:latin typeface="Courier New" pitchFamily="49" charset="0"/>
                <a:cs typeface="Courier New" pitchFamily="49" charset="0"/>
              </a:rPr>
              <a:t>str</a:t>
            </a:r>
            <a:r>
              <a:rPr lang="en-US" sz="2000" dirty="0" smtClean="0">
                <a:latin typeface="Courier New" pitchFamily="49" charset="0"/>
                <a:cs typeface="Courier New" pitchFamily="49" charset="0"/>
              </a:rPr>
              <a:t> x $num; </a:t>
            </a:r>
          </a:p>
          <a:p>
            <a:pPr>
              <a:buNone/>
            </a:pPr>
            <a:r>
              <a:rPr lang="en-US" sz="2000" dirty="0" smtClean="0">
                <a:latin typeface="Courier New" pitchFamily="49" charset="0"/>
                <a:cs typeface="Courier New" pitchFamily="49" charset="0"/>
              </a:rPr>
              <a:t>print "The result is:\</a:t>
            </a:r>
            <a:r>
              <a:rPr lang="en-US" sz="2000" dirty="0" err="1" smtClean="0">
                <a:latin typeface="Courier New" pitchFamily="49" charset="0"/>
                <a:cs typeface="Courier New" pitchFamily="49" charset="0"/>
              </a:rPr>
              <a:t>n$result</a:t>
            </a:r>
            <a:r>
              <a:rPr lang="en-US" sz="2000" dirty="0" smtClean="0">
                <a:latin typeface="Courier New" pitchFamily="49" charset="0"/>
                <a:cs typeface="Courier New" pitchFamily="49" charset="0"/>
              </a:rPr>
              <a: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Perl data types</a:t>
            </a:r>
            <a:endParaRPr lang="en-US" dirty="0"/>
          </a:p>
        </p:txBody>
      </p:sp>
      <p:sp>
        <p:nvSpPr>
          <p:cNvPr id="5" name="TextBox 4"/>
          <p:cNvSpPr txBox="1"/>
          <p:nvPr/>
        </p:nvSpPr>
        <p:spPr>
          <a:xfrm>
            <a:off x="571472" y="2071678"/>
            <a:ext cx="7358114" cy="898708"/>
          </a:xfrm>
          <a:prstGeom prst="rect">
            <a:avLst/>
          </a:prstGeom>
          <a:noFill/>
        </p:spPr>
        <p:txBody>
          <a:bodyPr wrap="square" rtlCol="0">
            <a:spAutoFit/>
          </a:bodyPr>
          <a:lstStyle/>
          <a:p>
            <a:pPr marL="274320" indent="-274320">
              <a:spcBef>
                <a:spcPct val="20000"/>
              </a:spcBef>
              <a:buClr>
                <a:schemeClr val="accent3"/>
              </a:buClr>
              <a:buSzPct val="95000"/>
              <a:buFont typeface="Wingdings 2"/>
              <a:buChar char=""/>
            </a:pPr>
            <a:r>
              <a:rPr lang="en-IE" sz="2600" dirty="0" smtClean="0">
                <a:latin typeface="Times New Roman" pitchFamily="18" charset="0"/>
              </a:rPr>
              <a:t>List/array</a:t>
            </a:r>
          </a:p>
          <a:p>
            <a:pPr marL="731520" lvl="1" indent="-274320">
              <a:spcBef>
                <a:spcPct val="20000"/>
              </a:spcBef>
              <a:buClr>
                <a:schemeClr val="accent3"/>
              </a:buClr>
              <a:buSzPct val="95000"/>
              <a:buFont typeface="Wingdings 2"/>
              <a:buChar char=""/>
            </a:pPr>
            <a:r>
              <a:rPr lang="en-US" sz="2200" dirty="0" smtClean="0">
                <a:latin typeface="+mn-lt"/>
              </a:rPr>
              <a:t>An ordered collection of scalars</a:t>
            </a:r>
          </a:p>
        </p:txBody>
      </p:sp>
      <p:pic>
        <p:nvPicPr>
          <p:cNvPr id="6" name="Picture 1"/>
          <p:cNvPicPr>
            <a:picLocks noChangeAspect="1" noChangeArrowheads="1"/>
          </p:cNvPicPr>
          <p:nvPr/>
        </p:nvPicPr>
        <p:blipFill>
          <a:blip r:embed="rId2" cstate="print"/>
          <a:srcRect/>
          <a:stretch>
            <a:fillRect/>
          </a:stretch>
        </p:blipFill>
        <p:spPr bwMode="auto">
          <a:xfrm>
            <a:off x="2428860" y="3286124"/>
            <a:ext cx="3124200" cy="27146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a:t>
            </a:r>
            <a:endParaRPr lang="en-US" dirty="0"/>
          </a:p>
        </p:txBody>
      </p:sp>
      <p:sp>
        <p:nvSpPr>
          <p:cNvPr id="3" name="Content Placeholder 2"/>
          <p:cNvSpPr>
            <a:spLocks noGrp="1"/>
          </p:cNvSpPr>
          <p:nvPr>
            <p:ph idx="1"/>
          </p:nvPr>
        </p:nvSpPr>
        <p:spPr/>
        <p:txBody>
          <a:bodyPr>
            <a:normAutofit/>
          </a:bodyPr>
          <a:lstStyle/>
          <a:p>
            <a:pPr marL="731520" lvl="1" indent="-274320">
              <a:buClr>
                <a:schemeClr val="accent3"/>
              </a:buClr>
              <a:buSzPct val="95000"/>
            </a:pPr>
            <a:r>
              <a:rPr lang="en-US" sz="2200" dirty="0" smtClean="0"/>
              <a:t>Each element of a list is a separate scalar variable with an independent scalar value</a:t>
            </a:r>
          </a:p>
          <a:p>
            <a:pPr marL="731520" lvl="1" indent="-274320">
              <a:buClr>
                <a:schemeClr val="accent3"/>
              </a:buClr>
              <a:buSzPct val="95000"/>
            </a:pPr>
            <a:r>
              <a:rPr lang="en-US" sz="2200" dirty="0" smtClean="0"/>
              <a:t>A list may hold numbers, strings, </a:t>
            </a:r>
            <a:r>
              <a:rPr lang="en-US" sz="2200" dirty="0" err="1" smtClean="0"/>
              <a:t>undef</a:t>
            </a:r>
            <a:r>
              <a:rPr lang="en-US" sz="2200" dirty="0" smtClean="0"/>
              <a:t> values, or any mixture of different scalar values</a:t>
            </a:r>
          </a:p>
          <a:p>
            <a:pPr marL="731520" lvl="1" indent="-274320">
              <a:buClr>
                <a:schemeClr val="accent3"/>
              </a:buClr>
              <a:buSzPct val="95000"/>
            </a:pPr>
            <a:r>
              <a:rPr lang="en-US" sz="2200" dirty="0" smtClean="0"/>
              <a:t>The elements of a list are indexed by small integers starting at zero and counting by ones</a:t>
            </a:r>
          </a:p>
          <a:p>
            <a:pPr marL="1188720" lvl="2" indent="-274320">
              <a:buClr>
                <a:schemeClr val="accent3"/>
              </a:buClr>
              <a:buSzPct val="95000"/>
            </a:pPr>
            <a:r>
              <a:rPr lang="sv-SE" dirty="0" smtClean="0">
                <a:latin typeface="Courier New" pitchFamily="49" charset="0"/>
                <a:cs typeface="Courier New" pitchFamily="49" charset="0"/>
              </a:rPr>
              <a:t>$fred[0] = "yabba"; </a:t>
            </a:r>
          </a:p>
          <a:p>
            <a:pPr marL="1188720" lvl="2" indent="-274320">
              <a:buClr>
                <a:schemeClr val="accent3"/>
              </a:buClr>
              <a:buSzPct val="95000"/>
            </a:pPr>
            <a:r>
              <a:rPr lang="sv-SE" dirty="0" smtClean="0">
                <a:latin typeface="Courier New" pitchFamily="49" charset="0"/>
                <a:cs typeface="Courier New" pitchFamily="49" charset="0"/>
              </a:rPr>
              <a:t>$fred[1] = "dabba"; </a:t>
            </a:r>
          </a:p>
          <a:p>
            <a:pPr marL="1188720" lvl="2" indent="-274320">
              <a:buClr>
                <a:schemeClr val="accent3"/>
              </a:buClr>
              <a:buSzPct val="95000"/>
            </a:pPr>
            <a:r>
              <a:rPr lang="sv-SE" dirty="0" smtClean="0">
                <a:latin typeface="Courier New" pitchFamily="49" charset="0"/>
                <a:cs typeface="Courier New" pitchFamily="49" charset="0"/>
              </a:rPr>
              <a:t>$fred[2] = "doo";</a:t>
            </a:r>
            <a:endParaRPr lang="en-US" dirty="0" smtClean="0">
              <a:latin typeface="Courier New" pitchFamily="49" charset="0"/>
              <a:cs typeface="Courier New" pitchFamily="49" charset="0"/>
            </a:endParaRPr>
          </a:p>
          <a:p>
            <a:pPr lvl="1"/>
            <a:r>
              <a:rPr lang="en-US" dirty="0" smtClean="0"/>
              <a:t>the .. range operator</a:t>
            </a:r>
          </a:p>
          <a:p>
            <a:pPr lvl="1">
              <a:buNone/>
            </a:pPr>
            <a:r>
              <a:rPr lang="en-US" dirty="0" smtClean="0"/>
              <a:t>		</a:t>
            </a:r>
            <a:r>
              <a:rPr lang="en-US" sz="2100" dirty="0" smtClean="0">
                <a:latin typeface="Courier New" pitchFamily="49" charset="0"/>
                <a:cs typeface="Courier New" pitchFamily="49" charset="0"/>
              </a:rPr>
              <a:t>(1..5); # same as (1, 2, 3, 4, 5)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a:t>
            </a:r>
            <a:endParaRPr lang="en-US" dirty="0"/>
          </a:p>
        </p:txBody>
      </p:sp>
      <p:sp>
        <p:nvSpPr>
          <p:cNvPr id="3" name="Content Placeholder 2"/>
          <p:cNvSpPr>
            <a:spLocks noGrp="1"/>
          </p:cNvSpPr>
          <p:nvPr>
            <p:ph idx="1"/>
          </p:nvPr>
        </p:nvSpPr>
        <p:spPr/>
        <p:txBody>
          <a:bodyPr/>
          <a:lstStyle/>
          <a:p>
            <a:pPr lvl="1"/>
            <a:r>
              <a:rPr lang="en-US" dirty="0" smtClean="0"/>
              <a:t>The </a:t>
            </a:r>
            <a:r>
              <a:rPr lang="en-US" dirty="0" err="1" smtClean="0"/>
              <a:t>qw</a:t>
            </a:r>
            <a:r>
              <a:rPr lang="en-US" dirty="0" smtClean="0"/>
              <a:t> Shortcut</a:t>
            </a:r>
          </a:p>
          <a:p>
            <a:pPr lvl="1">
              <a:buNone/>
            </a:pPr>
            <a:r>
              <a:rPr lang="en-US" sz="1900" dirty="0" smtClean="0">
                <a:latin typeface="Courier New" pitchFamily="49" charset="0"/>
                <a:cs typeface="Courier New" pitchFamily="49" charset="0"/>
              </a:rPr>
              <a:t>("</a:t>
            </a:r>
            <a:r>
              <a:rPr lang="en-US" sz="1900" dirty="0" err="1" smtClean="0">
                <a:latin typeface="Courier New" pitchFamily="49" charset="0"/>
                <a:cs typeface="Courier New" pitchFamily="49" charset="0"/>
              </a:rPr>
              <a:t>fred</a:t>
            </a:r>
            <a:r>
              <a:rPr lang="en-US" sz="1900" dirty="0" smtClean="0">
                <a:latin typeface="Courier New" pitchFamily="49" charset="0"/>
                <a:cs typeface="Courier New" pitchFamily="49" charset="0"/>
              </a:rPr>
              <a:t>", "barney", "betty", "</a:t>
            </a:r>
            <a:r>
              <a:rPr lang="en-US" sz="1900" dirty="0" err="1" smtClean="0">
                <a:latin typeface="Courier New" pitchFamily="49" charset="0"/>
                <a:cs typeface="Courier New" pitchFamily="49" charset="0"/>
              </a:rPr>
              <a:t>wilma</a:t>
            </a:r>
            <a:r>
              <a:rPr lang="en-US" sz="1900" dirty="0" smtClean="0">
                <a:latin typeface="Courier New" pitchFamily="49" charset="0"/>
                <a:cs typeface="Courier New" pitchFamily="49" charset="0"/>
              </a:rPr>
              <a:t>", "</a:t>
            </a:r>
            <a:r>
              <a:rPr lang="en-US" sz="1900" dirty="0" err="1" smtClean="0">
                <a:latin typeface="Courier New" pitchFamily="49" charset="0"/>
                <a:cs typeface="Courier New" pitchFamily="49" charset="0"/>
              </a:rPr>
              <a:t>dino</a:t>
            </a:r>
            <a:r>
              <a:rPr lang="en-US" sz="1900" dirty="0" smtClean="0">
                <a:latin typeface="Courier New" pitchFamily="49" charset="0"/>
                <a:cs typeface="Courier New" pitchFamily="49" charset="0"/>
              </a:rPr>
              <a:t>")</a:t>
            </a:r>
          </a:p>
          <a:p>
            <a:pPr lvl="1">
              <a:buNone/>
            </a:pPr>
            <a:r>
              <a:rPr lang="en-US" sz="1900" dirty="0" err="1" smtClean="0">
                <a:latin typeface="Courier New" pitchFamily="49" charset="0"/>
                <a:cs typeface="Courier New" pitchFamily="49" charset="0"/>
              </a:rPr>
              <a:t>qw</a:t>
            </a:r>
            <a:r>
              <a:rPr lang="en-US" sz="1900" dirty="0" smtClean="0">
                <a:latin typeface="Courier New" pitchFamily="49" charset="0"/>
                <a:cs typeface="Courier New" pitchFamily="49" charset="0"/>
              </a:rPr>
              <a:t>( </a:t>
            </a:r>
            <a:r>
              <a:rPr lang="en-US" sz="1900" dirty="0" err="1" smtClean="0">
                <a:latin typeface="Courier New" pitchFamily="49" charset="0"/>
                <a:cs typeface="Courier New" pitchFamily="49" charset="0"/>
              </a:rPr>
              <a:t>fred</a:t>
            </a:r>
            <a:r>
              <a:rPr lang="en-US" sz="1900" dirty="0" smtClean="0">
                <a:latin typeface="Courier New" pitchFamily="49" charset="0"/>
                <a:cs typeface="Courier New" pitchFamily="49" charset="0"/>
              </a:rPr>
              <a:t> barney betty </a:t>
            </a:r>
            <a:r>
              <a:rPr lang="en-US" sz="1900" dirty="0" err="1" smtClean="0">
                <a:latin typeface="Courier New" pitchFamily="49" charset="0"/>
                <a:cs typeface="Courier New" pitchFamily="49" charset="0"/>
              </a:rPr>
              <a:t>wilma</a:t>
            </a:r>
            <a:r>
              <a:rPr lang="en-US" sz="1900" dirty="0" smtClean="0">
                <a:latin typeface="Courier New" pitchFamily="49" charset="0"/>
                <a:cs typeface="Courier New" pitchFamily="49" charset="0"/>
              </a:rPr>
              <a:t> </a:t>
            </a:r>
            <a:r>
              <a:rPr lang="en-US" sz="1900" dirty="0" err="1" smtClean="0">
                <a:latin typeface="Courier New" pitchFamily="49" charset="0"/>
                <a:cs typeface="Courier New" pitchFamily="49" charset="0"/>
              </a:rPr>
              <a:t>dino</a:t>
            </a:r>
            <a:r>
              <a:rPr lang="en-US" sz="1900" dirty="0" smtClean="0">
                <a:latin typeface="Courier New" pitchFamily="49" charset="0"/>
                <a:cs typeface="Courier New" pitchFamily="49" charset="0"/>
              </a:rPr>
              <a:t> )</a:t>
            </a:r>
          </a:p>
          <a:p>
            <a:r>
              <a:rPr lang="en-US" sz="2200" dirty="0" smtClean="0"/>
              <a:t>List Assignment</a:t>
            </a:r>
          </a:p>
          <a:p>
            <a:pPr>
              <a:buNone/>
            </a:pPr>
            <a:r>
              <a:rPr lang="en-US" sz="1900" dirty="0" smtClean="0">
                <a:latin typeface="Courier New" pitchFamily="49" charset="0"/>
                <a:cs typeface="Courier New" pitchFamily="49" charset="0"/>
              </a:rPr>
              <a:t>   ($</a:t>
            </a:r>
            <a:r>
              <a:rPr lang="en-US" sz="1900" dirty="0" err="1" smtClean="0">
                <a:latin typeface="Courier New" pitchFamily="49" charset="0"/>
                <a:cs typeface="Courier New" pitchFamily="49" charset="0"/>
              </a:rPr>
              <a:t>fred</a:t>
            </a:r>
            <a:r>
              <a:rPr lang="en-US" sz="1900" dirty="0" smtClean="0">
                <a:latin typeface="Courier New" pitchFamily="49" charset="0"/>
                <a:cs typeface="Courier New" pitchFamily="49" charset="0"/>
              </a:rPr>
              <a:t>, $barney, $</a:t>
            </a:r>
            <a:r>
              <a:rPr lang="en-US" sz="1900" dirty="0" err="1" smtClean="0">
                <a:latin typeface="Courier New" pitchFamily="49" charset="0"/>
                <a:cs typeface="Courier New" pitchFamily="49" charset="0"/>
              </a:rPr>
              <a:t>dino</a:t>
            </a:r>
            <a:r>
              <a:rPr lang="en-US" sz="1900" dirty="0" smtClean="0">
                <a:latin typeface="Courier New" pitchFamily="49" charset="0"/>
                <a:cs typeface="Courier New" pitchFamily="49" charset="0"/>
              </a:rPr>
              <a:t>) = ("</a:t>
            </a:r>
            <a:r>
              <a:rPr lang="en-US" sz="1900" dirty="0" err="1" smtClean="0">
                <a:latin typeface="Courier New" pitchFamily="49" charset="0"/>
                <a:cs typeface="Courier New" pitchFamily="49" charset="0"/>
              </a:rPr>
              <a:t>flintstone</a:t>
            </a:r>
            <a:r>
              <a:rPr lang="en-US" sz="1900" dirty="0" smtClean="0">
                <a:latin typeface="Courier New" pitchFamily="49" charset="0"/>
                <a:cs typeface="Courier New" pitchFamily="49" charset="0"/>
              </a:rPr>
              <a:t>", "rubble", </a:t>
            </a:r>
            <a:r>
              <a:rPr lang="en-US" sz="1900" dirty="0" err="1" smtClean="0">
                <a:latin typeface="Courier New" pitchFamily="49" charset="0"/>
                <a:cs typeface="Courier New" pitchFamily="49" charset="0"/>
              </a:rPr>
              <a:t>undef</a:t>
            </a:r>
            <a:r>
              <a:rPr lang="en-US" sz="1900" dirty="0" smtClean="0">
                <a:latin typeface="Courier New" pitchFamily="49" charset="0"/>
                <a:cs typeface="Courier New" pitchFamily="49" charset="0"/>
              </a:rPr>
              <a:t>);</a:t>
            </a:r>
          </a:p>
          <a:p>
            <a:pPr lvl="1">
              <a:buNone/>
            </a:pPr>
            <a:r>
              <a:rPr lang="en-US" sz="1900" dirty="0" smtClean="0">
                <a:latin typeface="Courier New" pitchFamily="49" charset="0"/>
                <a:cs typeface="Courier New" pitchFamily="49" charset="0"/>
              </a:rPr>
              <a:t>($</a:t>
            </a:r>
            <a:r>
              <a:rPr lang="en-US" sz="1900" dirty="0" err="1" smtClean="0">
                <a:latin typeface="Courier New" pitchFamily="49" charset="0"/>
                <a:cs typeface="Courier New" pitchFamily="49" charset="0"/>
              </a:rPr>
              <a:t>fred</a:t>
            </a:r>
            <a:r>
              <a:rPr lang="en-US" sz="1900" dirty="0" smtClean="0">
                <a:latin typeface="Courier New" pitchFamily="49" charset="0"/>
                <a:cs typeface="Courier New" pitchFamily="49" charset="0"/>
              </a:rPr>
              <a:t>, $barney) = ($barney, $</a:t>
            </a:r>
            <a:r>
              <a:rPr lang="en-US" sz="1900" dirty="0" err="1" smtClean="0">
                <a:latin typeface="Courier New" pitchFamily="49" charset="0"/>
                <a:cs typeface="Courier New" pitchFamily="49" charset="0"/>
              </a:rPr>
              <a:t>fred</a:t>
            </a:r>
            <a:r>
              <a:rPr lang="en-US" sz="1900" dirty="0" smtClean="0">
                <a:latin typeface="Courier New" pitchFamily="49" charset="0"/>
                <a:cs typeface="Courier New" pitchFamily="49" charset="0"/>
              </a:rPr>
              <a:t>); # swap those values </a:t>
            </a:r>
          </a:p>
          <a:p>
            <a:pPr lvl="1">
              <a:buNone/>
            </a:pPr>
            <a:endParaRPr lang="en-US" sz="1900" dirty="0" smtClean="0">
              <a:latin typeface="Courier New" pitchFamily="49" charset="0"/>
              <a:cs typeface="Courier New" pitchFamily="49" charset="0"/>
            </a:endParaRPr>
          </a:p>
          <a:p>
            <a:r>
              <a:rPr lang="en-US" sz="2200" dirty="0" smtClean="0"/>
              <a:t>Reference to an entire array: </a:t>
            </a:r>
            <a:r>
              <a:rPr lang="en-US" sz="2400" dirty="0" smtClean="0"/>
              <a:t>at sign (@) before the name of the array</a:t>
            </a:r>
          </a:p>
          <a:p>
            <a:endParaRPr lang="en-US" sz="2200" dirty="0" smtClean="0"/>
          </a:p>
          <a:p>
            <a:endParaRPr lang="en-US" sz="2100" dirty="0" smtClean="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285720" y="1928802"/>
            <a:ext cx="8229600" cy="4389120"/>
          </a:xfrm>
        </p:spPr>
        <p:txBody>
          <a:bodyPr/>
          <a:lstStyle/>
          <a:p>
            <a:pPr lvl="1"/>
            <a:r>
              <a:rPr lang="en-IE" sz="2300" dirty="0" smtClean="0">
                <a:latin typeface="Courier New" pitchFamily="49" charset="0"/>
                <a:cs typeface="Courier New" pitchFamily="49" charset="0"/>
              </a:rPr>
              <a:t>@vector = (4, 5, 6);</a:t>
            </a:r>
          </a:p>
          <a:p>
            <a:pPr lvl="1"/>
            <a:r>
              <a:rPr lang="en-IE" sz="2300" dirty="0" smtClean="0">
                <a:latin typeface="Times New Roman" pitchFamily="18" charset="0"/>
              </a:rPr>
              <a:t>Length of an array: </a:t>
            </a:r>
            <a:r>
              <a:rPr lang="en-IE" sz="2300" dirty="0" smtClean="0">
                <a:latin typeface="Courier New" pitchFamily="49" charset="0"/>
                <a:cs typeface="Courier New" pitchFamily="49" charset="0"/>
              </a:rPr>
              <a:t>$length = @vector; # $length gets 3</a:t>
            </a:r>
          </a:p>
          <a:p>
            <a:pPr lvl="1"/>
            <a:r>
              <a:rPr lang="en-IE" sz="2300" dirty="0" smtClean="0">
                <a:latin typeface="Courier New" pitchFamily="49" charset="0"/>
                <a:cs typeface="Courier New" pitchFamily="49" charset="0"/>
              </a:rPr>
              <a:t>($a) = @vector; # gets the first element of @vector </a:t>
            </a:r>
          </a:p>
          <a:p>
            <a:pPr lvl="1"/>
            <a:r>
              <a:rPr lang="en-IE" sz="2300" dirty="0" smtClean="0">
                <a:latin typeface="Courier New" pitchFamily="49" charset="0"/>
                <a:cs typeface="Courier New" pitchFamily="49" charset="0"/>
              </a:rPr>
              <a:t>$vector[1] += 2; # @vector = (4, 7, 6);</a:t>
            </a:r>
          </a:p>
          <a:p>
            <a:pPr lvl="1"/>
            <a:r>
              <a:rPr lang="en-IE" sz="2300" dirty="0" smtClean="0">
                <a:latin typeface="Courier New" pitchFamily="49" charset="0"/>
                <a:cs typeface="Courier New" pitchFamily="49" charset="0"/>
              </a:rPr>
              <a:t>print $vector[$#vector]; # prints the last element 6</a:t>
            </a:r>
          </a:p>
          <a:p>
            <a:r>
              <a:rPr lang="en-US" dirty="0" smtClean="0"/>
              <a:t>the last element index: </a:t>
            </a:r>
            <a:r>
              <a:rPr lang="en-IE" sz="2800" dirty="0" smtClean="0">
                <a:latin typeface="Courier New" pitchFamily="49" charset="0"/>
                <a:cs typeface="Courier New" pitchFamily="49" charset="0"/>
              </a:rPr>
              <a:t>$#vector</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1026"/>
          <p:cNvSpPr>
            <a:spLocks noGrp="1" noChangeArrowheads="1"/>
          </p:cNvSpPr>
          <p:nvPr>
            <p:ph type="title"/>
          </p:nvPr>
        </p:nvSpPr>
        <p:spPr/>
        <p:txBody>
          <a:bodyPr/>
          <a:lstStyle/>
          <a:p>
            <a:r>
              <a:rPr lang="en-US"/>
              <a:t>Why Perl?</a:t>
            </a:r>
          </a:p>
        </p:txBody>
      </p:sp>
      <p:sp>
        <p:nvSpPr>
          <p:cNvPr id="53251" name="Rectangle 1027"/>
          <p:cNvSpPr>
            <a:spLocks noGrp="1" noChangeArrowheads="1"/>
          </p:cNvSpPr>
          <p:nvPr>
            <p:ph idx="1"/>
          </p:nvPr>
        </p:nvSpPr>
        <p:spPr>
          <a:xfrm>
            <a:off x="603250" y="2228850"/>
            <a:ext cx="7824788" cy="3360738"/>
          </a:xfrm>
        </p:spPr>
        <p:txBody>
          <a:bodyPr>
            <a:normAutofit fontScale="85000" lnSpcReduction="10000"/>
          </a:bodyPr>
          <a:lstStyle/>
          <a:p>
            <a:pPr>
              <a:lnSpc>
                <a:spcPct val="90000"/>
              </a:lnSpc>
            </a:pPr>
            <a:r>
              <a:rPr lang="en-US" dirty="0" smtClean="0"/>
              <a:t>Perl is free to download  from the GNU website so it is very easily accessible .</a:t>
            </a:r>
          </a:p>
          <a:p>
            <a:r>
              <a:rPr lang="en-US" dirty="0" smtClean="0"/>
              <a:t>Perl </a:t>
            </a:r>
            <a:r>
              <a:rPr lang="en-US" dirty="0"/>
              <a:t>is built around regular expressions</a:t>
            </a:r>
          </a:p>
          <a:p>
            <a:pPr lvl="1"/>
            <a:r>
              <a:rPr lang="en-US" dirty="0"/>
              <a:t>REs are good for string processing</a:t>
            </a:r>
          </a:p>
          <a:p>
            <a:pPr lvl="1"/>
            <a:r>
              <a:rPr lang="en-US" dirty="0"/>
              <a:t>Therefore Perl is a good scripting language</a:t>
            </a:r>
          </a:p>
          <a:p>
            <a:pPr lvl="1"/>
            <a:r>
              <a:rPr lang="en-US" dirty="0"/>
              <a:t>Perl is especially popular for CGI scripts</a:t>
            </a:r>
          </a:p>
          <a:p>
            <a:r>
              <a:rPr lang="en-US" dirty="0"/>
              <a:t>Perl makes full use of the power of UNIX</a:t>
            </a:r>
          </a:p>
          <a:p>
            <a:r>
              <a:rPr lang="en-US" dirty="0"/>
              <a:t>Short Perl programs can be very short</a:t>
            </a:r>
          </a:p>
          <a:p>
            <a:pPr lvl="1"/>
            <a:r>
              <a:rPr lang="en-US" dirty="0"/>
              <a:t>“Perl is designed to make the easy jobs easy, without making the difficult jobs impossible.” -- Larry Wall, </a:t>
            </a:r>
            <a:r>
              <a:rPr lang="en-US" i="1" dirty="0"/>
              <a:t>Programming Perl</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idx="1"/>
          </p:nvPr>
        </p:nvSpPr>
        <p:spPr>
          <a:xfrm>
            <a:off x="304800" y="1524000"/>
            <a:ext cx="8610600" cy="4548206"/>
          </a:xfrm>
        </p:spPr>
        <p:txBody>
          <a:bodyPr>
            <a:normAutofit/>
          </a:bodyPr>
          <a:lstStyle/>
          <a:p>
            <a:r>
              <a:rPr lang="en-US" sz="2300" dirty="0">
                <a:latin typeface="Courier New" pitchFamily="49" charset="0"/>
                <a:cs typeface="Courier New" pitchFamily="49" charset="0"/>
              </a:rPr>
              <a:t>@food = ("apples", "bananas", "cherries");</a:t>
            </a:r>
          </a:p>
          <a:p>
            <a:r>
              <a:rPr lang="en-US" dirty="0"/>
              <a:t>But…</a:t>
            </a:r>
            <a:endParaRPr lang="en-US" dirty="0">
              <a:latin typeface="Trebuchet MS" pitchFamily="34" charset="0"/>
            </a:endParaRPr>
          </a:p>
          <a:p>
            <a:r>
              <a:rPr lang="en-US" dirty="0">
                <a:latin typeface="Trebuchet MS" pitchFamily="34" charset="0"/>
              </a:rPr>
              <a:t>  </a:t>
            </a:r>
            <a:r>
              <a:rPr lang="en-US" sz="2300" dirty="0">
                <a:latin typeface="Courier New" pitchFamily="49" charset="0"/>
                <a:cs typeface="Courier New" pitchFamily="49" charset="0"/>
              </a:rPr>
              <a:t>print $food[1];</a:t>
            </a:r>
          </a:p>
          <a:p>
            <a:pPr lvl="1"/>
            <a:r>
              <a:rPr lang="en-US" dirty="0"/>
              <a:t>prints </a:t>
            </a:r>
            <a:r>
              <a:rPr lang="en-US" dirty="0">
                <a:latin typeface="Trebuchet MS" pitchFamily="34" charset="0"/>
              </a:rPr>
              <a:t>"bananas"</a:t>
            </a:r>
            <a:r>
              <a:rPr lang="en-US" dirty="0"/>
              <a:t> </a:t>
            </a:r>
          </a:p>
          <a:p>
            <a:r>
              <a:rPr lang="en-US" sz="2300" dirty="0">
                <a:latin typeface="Courier New" pitchFamily="49" charset="0"/>
                <a:cs typeface="Courier New" pitchFamily="49" charset="0"/>
              </a:rPr>
              <a:t>@</a:t>
            </a:r>
            <a:r>
              <a:rPr lang="en-US" sz="2300" dirty="0" err="1">
                <a:latin typeface="Courier New" pitchFamily="49" charset="0"/>
                <a:cs typeface="Courier New" pitchFamily="49" charset="0"/>
              </a:rPr>
              <a:t>morefood</a:t>
            </a:r>
            <a:r>
              <a:rPr lang="en-US" sz="2300" dirty="0">
                <a:latin typeface="Courier New" pitchFamily="49" charset="0"/>
                <a:cs typeface="Courier New" pitchFamily="49" charset="0"/>
              </a:rPr>
              <a:t> = ("meat", @food);</a:t>
            </a:r>
          </a:p>
          <a:p>
            <a:pPr lvl="1"/>
            <a:r>
              <a:rPr lang="en-US" sz="2300" dirty="0">
                <a:latin typeface="Courier New" pitchFamily="49" charset="0"/>
                <a:cs typeface="Courier New" pitchFamily="49" charset="0"/>
              </a:rPr>
              <a:t>@</a:t>
            </a:r>
            <a:r>
              <a:rPr lang="en-US" sz="2300" dirty="0" err="1">
                <a:latin typeface="Courier New" pitchFamily="49" charset="0"/>
                <a:cs typeface="Courier New" pitchFamily="49" charset="0"/>
              </a:rPr>
              <a:t>morefood</a:t>
            </a:r>
            <a:r>
              <a:rPr lang="en-US" sz="2300" dirty="0">
                <a:latin typeface="Courier New" pitchFamily="49" charset="0"/>
                <a:cs typeface="Courier New" pitchFamily="49" charset="0"/>
              </a:rPr>
              <a:t> ==</a:t>
            </a:r>
            <a:br>
              <a:rPr lang="en-US" sz="2300" dirty="0">
                <a:latin typeface="Courier New" pitchFamily="49" charset="0"/>
                <a:cs typeface="Courier New" pitchFamily="49" charset="0"/>
              </a:rPr>
            </a:br>
            <a:r>
              <a:rPr lang="en-US" sz="2300" dirty="0">
                <a:latin typeface="Courier New" pitchFamily="49" charset="0"/>
                <a:cs typeface="Courier New" pitchFamily="49" charset="0"/>
              </a:rPr>
              <a:t>      ("meat", "apples", "bananas", "cherries</a:t>
            </a:r>
            <a:r>
              <a:rPr lang="en-US" sz="2300" dirty="0" smtClean="0">
                <a:latin typeface="Courier New" pitchFamily="49" charset="0"/>
                <a:cs typeface="Courier New" pitchFamily="49" charset="0"/>
              </a:rPr>
              <a:t>");</a:t>
            </a:r>
          </a:p>
          <a:p>
            <a:pPr lvl="1"/>
            <a:r>
              <a:rPr lang="en-US" sz="2000" dirty="0" smtClean="0"/>
              <a:t>array name is replaced by the list it contains</a:t>
            </a:r>
          </a:p>
          <a:p>
            <a:pPr lvl="1"/>
            <a:r>
              <a:rPr lang="en-US" sz="2000" dirty="0" smtClean="0"/>
              <a:t>can contain only scalars, not other arrays</a:t>
            </a:r>
            <a:endParaRPr lang="en-US" sz="2300" dirty="0">
              <a:latin typeface="Courier New" pitchFamily="49" charset="0"/>
              <a:cs typeface="Courier New" pitchFamily="49" charset="0"/>
            </a:endParaRPr>
          </a:p>
          <a:p>
            <a:r>
              <a:rPr lang="en-US" sz="2300" dirty="0">
                <a:latin typeface="Courier New" pitchFamily="49" charset="0"/>
                <a:cs typeface="Courier New" pitchFamily="49" charset="0"/>
              </a:rPr>
              <a:t>($a, $b, $c) = (5, 10, 20);</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a:latin typeface="Trebuchet MS" pitchFamily="34" charset="0"/>
              </a:rPr>
              <a:t>push</a:t>
            </a:r>
            <a:r>
              <a:rPr lang="en-US"/>
              <a:t> and </a:t>
            </a:r>
            <a:r>
              <a:rPr lang="en-US">
                <a:latin typeface="Trebuchet MS" pitchFamily="34" charset="0"/>
              </a:rPr>
              <a:t>pop</a:t>
            </a:r>
          </a:p>
        </p:txBody>
      </p:sp>
      <p:sp>
        <p:nvSpPr>
          <p:cNvPr id="50179" name="Rectangle 3"/>
          <p:cNvSpPr>
            <a:spLocks noGrp="1" noChangeArrowheads="1"/>
          </p:cNvSpPr>
          <p:nvPr>
            <p:ph idx="1"/>
          </p:nvPr>
        </p:nvSpPr>
        <p:spPr>
          <a:xfrm>
            <a:off x="457200" y="1885968"/>
            <a:ext cx="8534400" cy="4114800"/>
          </a:xfrm>
        </p:spPr>
        <p:txBody>
          <a:bodyPr/>
          <a:lstStyle/>
          <a:p>
            <a:r>
              <a:rPr lang="en-US" dirty="0">
                <a:latin typeface="Trebuchet MS" pitchFamily="34" charset="0"/>
              </a:rPr>
              <a:t>push</a:t>
            </a:r>
            <a:r>
              <a:rPr lang="en-US" dirty="0"/>
              <a:t> adds one or more things to the end of a list</a:t>
            </a:r>
          </a:p>
          <a:p>
            <a:pPr lvl="1"/>
            <a:r>
              <a:rPr lang="en-US" sz="2300" dirty="0">
                <a:latin typeface="Courier New" pitchFamily="49" charset="0"/>
                <a:cs typeface="Courier New" pitchFamily="49" charset="0"/>
              </a:rPr>
              <a:t>push (@food, "eggs", "bread</a:t>
            </a:r>
            <a:r>
              <a:rPr lang="en-US" sz="2300" dirty="0" smtClean="0">
                <a:latin typeface="Courier New" pitchFamily="49" charset="0"/>
                <a:cs typeface="Courier New" pitchFamily="49" charset="0"/>
              </a:rPr>
              <a:t>");</a:t>
            </a:r>
          </a:p>
          <a:p>
            <a:pPr lvl="1"/>
            <a:r>
              <a:rPr lang="en-US" sz="2300" dirty="0" smtClean="0">
                <a:latin typeface="Courier New" pitchFamily="49" charset="0"/>
                <a:cs typeface="Courier New" pitchFamily="49" charset="0"/>
              </a:rPr>
              <a:t>push @array, 1..10; # @array now has those ten new elements</a:t>
            </a:r>
            <a:endParaRPr lang="en-US" sz="2300" dirty="0">
              <a:latin typeface="Courier New" pitchFamily="49" charset="0"/>
              <a:cs typeface="Courier New" pitchFamily="49" charset="0"/>
            </a:endParaRPr>
          </a:p>
          <a:p>
            <a:pPr lvl="1"/>
            <a:r>
              <a:rPr lang="en-US" dirty="0">
                <a:latin typeface="Trebuchet MS" pitchFamily="34" charset="0"/>
              </a:rPr>
              <a:t>push </a:t>
            </a:r>
            <a:r>
              <a:rPr lang="en-US" dirty="0"/>
              <a:t>returns the new length of the list</a:t>
            </a:r>
          </a:p>
          <a:p>
            <a:r>
              <a:rPr lang="en-US" dirty="0">
                <a:latin typeface="Trebuchet MS" pitchFamily="34" charset="0"/>
              </a:rPr>
              <a:t>pop</a:t>
            </a:r>
            <a:r>
              <a:rPr lang="en-US" dirty="0"/>
              <a:t> removes and returns the last element</a:t>
            </a:r>
          </a:p>
          <a:p>
            <a:pPr lvl="1"/>
            <a:r>
              <a:rPr lang="en-US" sz="2300" dirty="0">
                <a:latin typeface="Courier New" pitchFamily="49" charset="0"/>
                <a:cs typeface="Courier New" pitchFamily="49" charset="0"/>
              </a:rPr>
              <a:t>$sandwich = pop(@food);</a:t>
            </a:r>
          </a:p>
          <a:p>
            <a:pPr lvl="1"/>
            <a:r>
              <a:rPr lang="en-US" sz="2300" dirty="0">
                <a:latin typeface="Courier New" pitchFamily="49" charset="0"/>
                <a:cs typeface="Courier New" pitchFamily="49" charset="0"/>
              </a:rPr>
              <a:t>$</a:t>
            </a:r>
            <a:r>
              <a:rPr lang="en-US" sz="2300" dirty="0" err="1">
                <a:latin typeface="Courier New" pitchFamily="49" charset="0"/>
                <a:cs typeface="Courier New" pitchFamily="49" charset="0"/>
              </a:rPr>
              <a:t>len</a:t>
            </a:r>
            <a:r>
              <a:rPr lang="en-US" sz="2300" dirty="0">
                <a:latin typeface="Courier New" pitchFamily="49" charset="0"/>
                <a:cs typeface="Courier New" pitchFamily="49" charset="0"/>
              </a:rPr>
              <a:t> = @food;  # $</a:t>
            </a:r>
            <a:r>
              <a:rPr lang="en-US" sz="2300" dirty="0" err="1">
                <a:latin typeface="Courier New" pitchFamily="49" charset="0"/>
                <a:cs typeface="Courier New" pitchFamily="49" charset="0"/>
              </a:rPr>
              <a:t>len</a:t>
            </a:r>
            <a:r>
              <a:rPr lang="en-US" sz="2300" dirty="0">
                <a:latin typeface="Courier New" pitchFamily="49" charset="0"/>
                <a:cs typeface="Courier New" pitchFamily="49" charset="0"/>
              </a:rPr>
              <a:t> gets length of @food</a:t>
            </a:r>
          </a:p>
          <a:p>
            <a:pPr lvl="1"/>
            <a:r>
              <a:rPr lang="en-US" sz="2300" dirty="0">
                <a:latin typeface="Courier New" pitchFamily="49" charset="0"/>
                <a:cs typeface="Courier New" pitchFamily="49" charset="0"/>
              </a:rPr>
              <a:t>$#food  # returns index of last element</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atin typeface="Trebuchet MS" pitchFamily="34" charset="0"/>
              </a:rPr>
              <a:t>foreach</a:t>
            </a:r>
          </a:p>
        </p:txBody>
      </p:sp>
      <p:sp>
        <p:nvSpPr>
          <p:cNvPr id="16387" name="Text Box 3"/>
          <p:cNvSpPr txBox="1">
            <a:spLocks noChangeArrowheads="1"/>
          </p:cNvSpPr>
          <p:nvPr/>
        </p:nvSpPr>
        <p:spPr bwMode="auto">
          <a:xfrm>
            <a:off x="714348" y="1928802"/>
            <a:ext cx="7620000" cy="3785652"/>
          </a:xfrm>
          <a:prstGeom prst="rect">
            <a:avLst/>
          </a:prstGeom>
          <a:noFill/>
          <a:ln w="12700">
            <a:noFill/>
            <a:miter lim="800000"/>
            <a:headEnd type="none" w="sm" len="sm"/>
            <a:tailEnd type="none" w="sm" len="sm"/>
          </a:ln>
          <a:effectLst/>
        </p:spPr>
        <p:txBody>
          <a:bodyPr>
            <a:spAutoFit/>
          </a:bodyPr>
          <a:lstStyle/>
          <a:p>
            <a:pPr eaLnBrk="0" hangingPunct="0"/>
            <a:r>
              <a:rPr lang="en-US" sz="2000" dirty="0">
                <a:latin typeface="Courier New" pitchFamily="49" charset="0"/>
                <a:cs typeface="Courier New" pitchFamily="49" charset="0"/>
              </a:rPr>
              <a:t># Visit each item in turn and call it $morsel</a:t>
            </a:r>
          </a:p>
          <a:p>
            <a:pPr eaLnBrk="0" hangingPunct="0"/>
            <a:endParaRPr lang="en-US" sz="2000" dirty="0">
              <a:latin typeface="Courier New" pitchFamily="49" charset="0"/>
              <a:cs typeface="Courier New" pitchFamily="49" charset="0"/>
            </a:endParaRPr>
          </a:p>
          <a:p>
            <a:pPr eaLnBrk="0" hangingPunct="0"/>
            <a:r>
              <a:rPr lang="en-US" sz="2000" dirty="0" err="1">
                <a:latin typeface="Courier New" pitchFamily="49" charset="0"/>
                <a:cs typeface="Courier New" pitchFamily="49" charset="0"/>
              </a:rPr>
              <a:t>foreach</a:t>
            </a:r>
            <a:r>
              <a:rPr lang="en-US" sz="2000" dirty="0">
                <a:latin typeface="Courier New" pitchFamily="49" charset="0"/>
                <a:cs typeface="Courier New" pitchFamily="49" charset="0"/>
              </a:rPr>
              <a:t> $morsel (@food)</a:t>
            </a:r>
          </a:p>
          <a:p>
            <a:pPr eaLnBrk="0" hangingPunct="0"/>
            <a:r>
              <a:rPr lang="en-US" sz="2000" dirty="0">
                <a:latin typeface="Courier New" pitchFamily="49" charset="0"/>
                <a:cs typeface="Courier New" pitchFamily="49" charset="0"/>
              </a:rPr>
              <a:t>{</a:t>
            </a:r>
          </a:p>
          <a:p>
            <a:pPr eaLnBrk="0" hangingPunct="0"/>
            <a:r>
              <a:rPr lang="en-US" sz="2000" dirty="0">
                <a:latin typeface="Courier New" pitchFamily="49" charset="0"/>
                <a:cs typeface="Courier New" pitchFamily="49" charset="0"/>
              </a:rPr>
              <a:t>        print "$morsel\n";  </a:t>
            </a:r>
          </a:p>
          <a:p>
            <a:pPr eaLnBrk="0" hangingPunct="0"/>
            <a:r>
              <a:rPr lang="en-US" sz="2000" dirty="0">
                <a:latin typeface="Courier New" pitchFamily="49" charset="0"/>
                <a:cs typeface="Courier New" pitchFamily="49" charset="0"/>
              </a:rPr>
              <a:t>        print "Yum </a:t>
            </a:r>
            <a:r>
              <a:rPr lang="en-US" sz="2000" dirty="0" err="1">
                <a:latin typeface="Courier New" pitchFamily="49" charset="0"/>
                <a:cs typeface="Courier New" pitchFamily="49" charset="0"/>
              </a:rPr>
              <a:t>yum</a:t>
            </a:r>
            <a:r>
              <a:rPr lang="en-US" sz="2000" dirty="0">
                <a:latin typeface="Courier New" pitchFamily="49" charset="0"/>
                <a:cs typeface="Courier New" pitchFamily="49" charset="0"/>
              </a:rPr>
              <a:t>\n"; </a:t>
            </a:r>
          </a:p>
          <a:p>
            <a:pPr eaLnBrk="0" hangingPunct="0"/>
            <a:r>
              <a:rPr lang="en-US" sz="2000" dirty="0" smtClean="0">
                <a:latin typeface="Courier New" pitchFamily="49" charset="0"/>
                <a:cs typeface="Courier New" pitchFamily="49" charset="0"/>
              </a:rPr>
              <a:t>}</a:t>
            </a:r>
          </a:p>
          <a:p>
            <a:pPr eaLnBrk="0" hangingPunct="0"/>
            <a:endParaRPr lang="en-US" sz="2000" dirty="0" smtClean="0">
              <a:latin typeface="Courier New" pitchFamily="49" charset="0"/>
              <a:cs typeface="Courier New" pitchFamily="49" charset="0"/>
            </a:endParaRPr>
          </a:p>
          <a:p>
            <a:pPr eaLnBrk="0" hangingPunct="0"/>
            <a:r>
              <a:rPr lang="en-US" sz="2000" dirty="0" err="1" smtClean="0">
                <a:latin typeface="Courier New" pitchFamily="49" charset="0"/>
                <a:cs typeface="Courier New" pitchFamily="49" charset="0"/>
              </a:rPr>
              <a:t>foreach</a:t>
            </a:r>
            <a:r>
              <a:rPr lang="en-US" sz="2000" dirty="0" smtClean="0">
                <a:latin typeface="Courier New" pitchFamily="49" charset="0"/>
                <a:cs typeface="Courier New" pitchFamily="49" charset="0"/>
              </a:rPr>
              <a:t> $rock (</a:t>
            </a:r>
            <a:r>
              <a:rPr lang="en-US" sz="2000" dirty="0" err="1" smtClean="0">
                <a:latin typeface="Courier New" pitchFamily="49" charset="0"/>
                <a:cs typeface="Courier New" pitchFamily="49" charset="0"/>
              </a:rPr>
              <a:t>qw</a:t>
            </a:r>
            <a:r>
              <a:rPr lang="en-US" sz="2000" dirty="0" smtClean="0">
                <a:latin typeface="Courier New" pitchFamily="49" charset="0"/>
                <a:cs typeface="Courier New" pitchFamily="49" charset="0"/>
              </a:rPr>
              <a:t>/ bedrock slate lava /) </a:t>
            </a:r>
          </a:p>
          <a:p>
            <a:pPr eaLnBrk="0" hangingPunct="0"/>
            <a:r>
              <a:rPr lang="en-US" sz="2000" dirty="0" smtClean="0">
                <a:latin typeface="Courier New" pitchFamily="49" charset="0"/>
                <a:cs typeface="Courier New" pitchFamily="49" charset="0"/>
              </a:rPr>
              <a:t>{ print "One rock is $rock.\n"; # Prints names of three rocks </a:t>
            </a:r>
          </a:p>
          <a:p>
            <a:pPr eaLnBrk="0" hangingPunct="0"/>
            <a:r>
              <a:rPr lang="en-US" sz="2000" dirty="0" smtClean="0">
                <a:latin typeface="Courier New" pitchFamily="49" charset="0"/>
                <a:cs typeface="Courier New" pitchFamily="49" charset="0"/>
              </a:rPr>
              <a:t>}</a:t>
            </a:r>
            <a:endParaRPr lang="en-US" sz="2000" dirty="0">
              <a:latin typeface="Courier New" pitchFamily="49" charset="0"/>
              <a:cs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6387"/>
                                        </p:tgtEl>
                                        <p:attrNameLst>
                                          <p:attrName>style.visibility</p:attrName>
                                        </p:attrNameLst>
                                      </p:cBhvr>
                                      <p:to>
                                        <p:strVal val="visible"/>
                                      </p:to>
                                    </p:set>
                                    <p:anim calcmode="lin" valueType="num">
                                      <p:cBhvr additive="base">
                                        <p:cTn id="7" dur="500" fill="hold"/>
                                        <p:tgtEl>
                                          <p:spTgt spid="16387"/>
                                        </p:tgtEl>
                                        <p:attrNameLst>
                                          <p:attrName>ppt_x</p:attrName>
                                        </p:attrNameLst>
                                      </p:cBhvr>
                                      <p:tavLst>
                                        <p:tav tm="0">
                                          <p:val>
                                            <p:strVal val="0-#ppt_w/2"/>
                                          </p:val>
                                        </p:tav>
                                        <p:tav tm="100000">
                                          <p:val>
                                            <p:strVal val="#ppt_x"/>
                                          </p:val>
                                        </p:tav>
                                      </p:tavLst>
                                    </p:anim>
                                    <p:anim calcmode="lin" valueType="num">
                                      <p:cBhvr additive="base">
                                        <p:cTn id="8" dur="500" fill="hold"/>
                                        <p:tgtEl>
                                          <p:spTgt spid="1638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Interpolating Arrays into Strings</a:t>
            </a:r>
            <a:endParaRPr lang="en-US" dirty="0"/>
          </a:p>
        </p:txBody>
      </p:sp>
      <p:sp>
        <p:nvSpPr>
          <p:cNvPr id="3" name="Content Placeholder 2"/>
          <p:cNvSpPr>
            <a:spLocks noGrp="1"/>
          </p:cNvSpPr>
          <p:nvPr>
            <p:ph idx="1"/>
          </p:nvPr>
        </p:nvSpPr>
        <p:spPr/>
        <p:txBody>
          <a:bodyPr>
            <a:normAutofit/>
          </a:bodyPr>
          <a:lstStyle/>
          <a:p>
            <a:pPr>
              <a:buNone/>
            </a:pPr>
            <a:r>
              <a:rPr lang="en-US" sz="2000" dirty="0" smtClean="0">
                <a:latin typeface="Courier New" pitchFamily="49" charset="0"/>
                <a:cs typeface="Courier New" pitchFamily="49" charset="0"/>
              </a:rPr>
              <a:t>@rocks = </a:t>
            </a:r>
            <a:r>
              <a:rPr lang="en-US" sz="2000" dirty="0" err="1" smtClean="0">
                <a:latin typeface="Courier New" pitchFamily="49" charset="0"/>
                <a:cs typeface="Courier New" pitchFamily="49" charset="0"/>
              </a:rPr>
              <a:t>qw</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flintstone</a:t>
            </a:r>
            <a:r>
              <a:rPr lang="en-US" sz="2000" dirty="0" smtClean="0">
                <a:latin typeface="Courier New" pitchFamily="49" charset="0"/>
                <a:cs typeface="Courier New" pitchFamily="49" charset="0"/>
              </a:rPr>
              <a:t> slate rubble }; </a:t>
            </a:r>
          </a:p>
          <a:p>
            <a:pPr>
              <a:buNone/>
            </a:pPr>
            <a:r>
              <a:rPr lang="en-US" sz="2000" dirty="0" smtClean="0">
                <a:latin typeface="Courier New" pitchFamily="49" charset="0"/>
                <a:cs typeface="Courier New" pitchFamily="49" charset="0"/>
              </a:rPr>
              <a:t>print "quartz @rocks limestone\n"; # prints five rocks separated by spaces</a:t>
            </a:r>
          </a:p>
          <a:p>
            <a:pPr>
              <a:buNone/>
            </a:pPr>
            <a:endParaRPr lang="en-US" sz="2000" dirty="0" smtClean="0">
              <a:latin typeface="Courier New" pitchFamily="49" charset="0"/>
              <a:cs typeface="Courier New" pitchFamily="49" charset="0"/>
            </a:endParaRPr>
          </a:p>
          <a:p>
            <a:pPr>
              <a:buNone/>
            </a:pPr>
            <a:r>
              <a:rPr lang="en-US" sz="2000" dirty="0" smtClean="0"/>
              <a:t>How to output email addresses?</a:t>
            </a:r>
          </a:p>
          <a:p>
            <a:pPr>
              <a:buNone/>
            </a:pPr>
            <a:r>
              <a:rPr lang="en-US" sz="2000" dirty="0" smtClean="0">
                <a:latin typeface="Courier New" pitchFamily="49" charset="0"/>
                <a:cs typeface="Courier New" pitchFamily="49" charset="0"/>
              </a:rPr>
              <a:t>$email = "fred@bedrock.edu";</a:t>
            </a:r>
          </a:p>
          <a:p>
            <a:pPr>
              <a:buNone/>
            </a:pPr>
            <a:r>
              <a:rPr lang="en-US" sz="2000" dirty="0" smtClean="0">
                <a:latin typeface="Courier New" pitchFamily="49" charset="0"/>
                <a:cs typeface="Courier New" pitchFamily="49" charset="0"/>
              </a:rPr>
              <a:t>$email = "</a:t>
            </a:r>
            <a:r>
              <a:rPr lang="en-US" sz="2000" dirty="0" err="1" smtClean="0">
                <a:latin typeface="Courier New" pitchFamily="49" charset="0"/>
                <a:cs typeface="Courier New" pitchFamily="49" charset="0"/>
              </a:rPr>
              <a:t>fred</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bedrock.edu</a:t>
            </a:r>
            <a:r>
              <a:rPr lang="en-US" sz="2000" dirty="0" smtClean="0">
                <a:latin typeface="Courier New" pitchFamily="49" charset="0"/>
                <a:cs typeface="Courier New" pitchFamily="49" charset="0"/>
              </a:rPr>
              <a:t>"; </a:t>
            </a:r>
          </a:p>
          <a:p>
            <a:pPr>
              <a:buNone/>
            </a:pPr>
            <a:r>
              <a:rPr lang="en-US" sz="2000" dirty="0" smtClean="0">
                <a:latin typeface="Courier New" pitchFamily="49" charset="0"/>
                <a:cs typeface="Courier New" pitchFamily="49" charset="0"/>
              </a:rPr>
              <a:t># Correct $email = 'fred@bedrock.edu'; # Another way to do that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reverse Operator</a:t>
            </a:r>
            <a:endParaRPr lang="en-US" dirty="0"/>
          </a:p>
        </p:txBody>
      </p:sp>
      <p:sp>
        <p:nvSpPr>
          <p:cNvPr id="3" name="Content Placeholder 2"/>
          <p:cNvSpPr>
            <a:spLocks noGrp="1"/>
          </p:cNvSpPr>
          <p:nvPr>
            <p:ph idx="1"/>
          </p:nvPr>
        </p:nvSpPr>
        <p:spPr/>
        <p:txBody>
          <a:bodyPr/>
          <a:lstStyle/>
          <a:p>
            <a:pPr>
              <a:buNone/>
            </a:pP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fred</a:t>
            </a:r>
            <a:r>
              <a:rPr lang="en-US" sz="2000" dirty="0" smtClean="0">
                <a:latin typeface="Courier New" pitchFamily="49" charset="0"/>
                <a:cs typeface="Courier New" pitchFamily="49" charset="0"/>
              </a:rPr>
              <a:t> = 6..10; </a:t>
            </a:r>
          </a:p>
          <a:p>
            <a:pPr>
              <a:buNone/>
            </a:pPr>
            <a:r>
              <a:rPr lang="en-US" sz="2000" dirty="0" smtClean="0">
                <a:latin typeface="Courier New" pitchFamily="49" charset="0"/>
                <a:cs typeface="Courier New" pitchFamily="49" charset="0"/>
              </a:rPr>
              <a:t>@barney = reverse(@</a:t>
            </a:r>
            <a:r>
              <a:rPr lang="en-US" sz="2000" dirty="0" err="1" smtClean="0">
                <a:latin typeface="Courier New" pitchFamily="49" charset="0"/>
                <a:cs typeface="Courier New" pitchFamily="49" charset="0"/>
              </a:rPr>
              <a:t>fred</a:t>
            </a:r>
            <a:r>
              <a:rPr lang="en-US" sz="2000" dirty="0" smtClean="0">
                <a:latin typeface="Courier New" pitchFamily="49" charset="0"/>
                <a:cs typeface="Courier New" pitchFamily="49" charset="0"/>
              </a:rPr>
              <a:t>); # gets 10, 9, 8, 7, 6 </a:t>
            </a:r>
          </a:p>
          <a:p>
            <a:pPr>
              <a:buNone/>
            </a:pP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wilma</a:t>
            </a:r>
            <a:r>
              <a:rPr lang="en-US" sz="2000" dirty="0" smtClean="0">
                <a:latin typeface="Courier New" pitchFamily="49" charset="0"/>
                <a:cs typeface="Courier New" pitchFamily="49" charset="0"/>
              </a:rPr>
              <a:t> = reverse 6..10; # gets the same thing, without the other array </a:t>
            </a:r>
          </a:p>
          <a:p>
            <a:pPr>
              <a:buNone/>
            </a:pP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fred</a:t>
            </a:r>
            <a:r>
              <a:rPr lang="en-US" sz="2000" dirty="0" smtClean="0">
                <a:latin typeface="Courier New" pitchFamily="49" charset="0"/>
                <a:cs typeface="Courier New" pitchFamily="49" charset="0"/>
              </a:rPr>
              <a:t> = reverse @</a:t>
            </a:r>
            <a:r>
              <a:rPr lang="en-US" sz="2000" dirty="0" err="1" smtClean="0">
                <a:latin typeface="Courier New" pitchFamily="49" charset="0"/>
                <a:cs typeface="Courier New" pitchFamily="49" charset="0"/>
              </a:rPr>
              <a:t>fred</a:t>
            </a:r>
            <a:r>
              <a:rPr lang="en-US" sz="2000" dirty="0" smtClean="0">
                <a:latin typeface="Courier New" pitchFamily="49" charset="0"/>
                <a:cs typeface="Courier New" pitchFamily="49" charset="0"/>
              </a:rPr>
              <a:t>; # puts the result back into the original array</a:t>
            </a:r>
          </a:p>
          <a:p>
            <a:r>
              <a:rPr lang="en-US" sz="2000" dirty="0" smtClean="0"/>
              <a:t>Remember that reverse returns the reversed list; it doesn't affect its arguments. </a:t>
            </a:r>
          </a:p>
          <a:p>
            <a:r>
              <a:rPr lang="en-US" sz="2000" dirty="0" smtClean="0"/>
              <a:t>If the return value isn't assigned anywhere, it's useless</a:t>
            </a:r>
            <a:endParaRPr lang="en-US" sz="2000" dirty="0" smtClean="0">
              <a:latin typeface="Courier New" pitchFamily="49" charset="0"/>
              <a:cs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sort Operator</a:t>
            </a:r>
            <a:endParaRPr lang="en-US" dirty="0"/>
          </a:p>
        </p:txBody>
      </p:sp>
      <p:sp>
        <p:nvSpPr>
          <p:cNvPr id="3" name="Content Placeholder 2"/>
          <p:cNvSpPr>
            <a:spLocks noGrp="1"/>
          </p:cNvSpPr>
          <p:nvPr>
            <p:ph idx="1"/>
          </p:nvPr>
        </p:nvSpPr>
        <p:spPr/>
        <p:txBody>
          <a:bodyPr>
            <a:normAutofit/>
          </a:bodyPr>
          <a:lstStyle/>
          <a:p>
            <a:pPr>
              <a:buNone/>
            </a:pPr>
            <a:r>
              <a:rPr lang="en-US" sz="2000" dirty="0" smtClean="0">
                <a:latin typeface="Courier New" pitchFamily="49" charset="0"/>
                <a:cs typeface="Courier New" pitchFamily="49" charset="0"/>
              </a:rPr>
              <a:t>@rocks = </a:t>
            </a:r>
            <a:r>
              <a:rPr lang="en-US" sz="2000" dirty="0" err="1" smtClean="0">
                <a:latin typeface="Courier New" pitchFamily="49" charset="0"/>
                <a:cs typeface="Courier New" pitchFamily="49" charset="0"/>
              </a:rPr>
              <a:t>qw</a:t>
            </a:r>
            <a:r>
              <a:rPr lang="en-US" sz="2000" dirty="0" smtClean="0">
                <a:latin typeface="Courier New" pitchFamily="49" charset="0"/>
                <a:cs typeface="Courier New" pitchFamily="49" charset="0"/>
              </a:rPr>
              <a:t>/ bedrock slate rubble granite /;</a:t>
            </a:r>
          </a:p>
          <a:p>
            <a:pPr>
              <a:buNone/>
            </a:pPr>
            <a:r>
              <a:rPr lang="en-US" sz="2000" dirty="0" smtClean="0">
                <a:latin typeface="Courier New" pitchFamily="49" charset="0"/>
                <a:cs typeface="Courier New" pitchFamily="49" charset="0"/>
              </a:rPr>
              <a:t>@sorted = sort(@rocks); # gets bedrock, granite, rubble, slate </a:t>
            </a:r>
          </a:p>
          <a:p>
            <a:pPr>
              <a:buNone/>
            </a:pPr>
            <a:r>
              <a:rPr lang="en-US" sz="2000" dirty="0" smtClean="0">
                <a:latin typeface="Courier New" pitchFamily="49" charset="0"/>
                <a:cs typeface="Courier New" pitchFamily="49" charset="0"/>
              </a:rPr>
              <a:t>@back = reverse sort @rocks; # these go from slate to bedrock </a:t>
            </a:r>
          </a:p>
          <a:p>
            <a:pPr>
              <a:buNone/>
            </a:pPr>
            <a:r>
              <a:rPr lang="en-US" sz="2000" dirty="0" smtClean="0">
                <a:latin typeface="Courier New" pitchFamily="49" charset="0"/>
                <a:cs typeface="Courier New" pitchFamily="49" charset="0"/>
              </a:rPr>
              <a:t>@rocks = sort @rocks; # puts sorted result back into @rocks </a:t>
            </a:r>
          </a:p>
          <a:p>
            <a:pPr>
              <a:buNone/>
            </a:pPr>
            <a:r>
              <a:rPr lang="en-US" sz="2000" dirty="0" smtClean="0">
                <a:latin typeface="Courier New" pitchFamily="49" charset="0"/>
                <a:cs typeface="Courier New" pitchFamily="49" charset="0"/>
              </a:rPr>
              <a:t>@numbers = sort 97..102; # gets 100, 101, 102, 97, 98, 99</a:t>
            </a:r>
          </a:p>
          <a:p>
            <a:pPr>
              <a:buNone/>
            </a:pPr>
            <a:endParaRPr lang="en-US" sz="2000" dirty="0" smtClean="0">
              <a:latin typeface="Courier New" pitchFamily="49" charset="0"/>
              <a:cs typeface="Courier New" pitchFamily="49" charset="0"/>
            </a:endParaRPr>
          </a:p>
          <a:p>
            <a:r>
              <a:rPr lang="en-US" sz="2000" dirty="0" smtClean="0"/>
              <a:t>The arguments themselves aren't affected</a:t>
            </a:r>
            <a:endParaRPr lang="en-US" sz="2000" dirty="0" smtClean="0">
              <a:latin typeface="Courier New" pitchFamily="49" charset="0"/>
              <a:cs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Scalar and List Context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As Perl is parsing your expressions, it always expects either a scalar value or a list value.</a:t>
            </a:r>
          </a:p>
          <a:p>
            <a:r>
              <a:rPr lang="en-US" dirty="0" smtClean="0"/>
              <a:t>What Perl expects is called the context of the expression.</a:t>
            </a:r>
          </a:p>
          <a:p>
            <a:pPr>
              <a:buNone/>
            </a:pPr>
            <a:r>
              <a:rPr lang="en-US" sz="2000" dirty="0" smtClean="0">
                <a:latin typeface="Courier New" pitchFamily="49" charset="0"/>
                <a:cs typeface="Courier New" pitchFamily="49" charset="0"/>
              </a:rPr>
              <a:t>42 + something # The something must be a scalar </a:t>
            </a:r>
          </a:p>
          <a:p>
            <a:pPr>
              <a:buNone/>
            </a:pPr>
            <a:r>
              <a:rPr lang="en-US" sz="2000" dirty="0" smtClean="0">
                <a:latin typeface="Courier New" pitchFamily="49" charset="0"/>
                <a:cs typeface="Courier New" pitchFamily="49" charset="0"/>
              </a:rPr>
              <a:t>sort something # The something must be a list</a:t>
            </a:r>
          </a:p>
          <a:p>
            <a:pPr>
              <a:buNone/>
            </a:pPr>
            <a:endParaRPr lang="en-US" sz="2000" dirty="0" smtClean="0">
              <a:latin typeface="Courier New" pitchFamily="49" charset="0"/>
              <a:cs typeface="Courier New" pitchFamily="49" charset="0"/>
            </a:endParaRPr>
          </a:p>
          <a:p>
            <a:r>
              <a:rPr lang="en-US" dirty="0" smtClean="0"/>
              <a:t>For example, take the "name” of an array. </a:t>
            </a:r>
          </a:p>
          <a:p>
            <a:pPr lvl="1"/>
            <a:r>
              <a:rPr lang="en-US" dirty="0" smtClean="0"/>
              <a:t>In a list context, it gives the list of elements. </a:t>
            </a:r>
          </a:p>
          <a:p>
            <a:pPr lvl="1"/>
            <a:r>
              <a:rPr lang="en-US" dirty="0" smtClean="0"/>
              <a:t>In a scalar context, it returns the number of elements in the array</a:t>
            </a:r>
          </a:p>
          <a:p>
            <a:pPr>
              <a:buNone/>
            </a:pPr>
            <a:endParaRPr lang="en-US" sz="2000" dirty="0" smtClean="0">
              <a:latin typeface="Courier New" pitchFamily="49" charset="0"/>
              <a:cs typeface="Courier New" pitchFamily="49" charset="0"/>
            </a:endParaRPr>
          </a:p>
          <a:p>
            <a:pPr>
              <a:buNone/>
            </a:pPr>
            <a:r>
              <a:rPr lang="en-US" sz="2000" dirty="0" smtClean="0">
                <a:latin typeface="Courier New" pitchFamily="49" charset="0"/>
                <a:cs typeface="Courier New" pitchFamily="49" charset="0"/>
              </a:rPr>
              <a:t>@people = </a:t>
            </a:r>
            <a:r>
              <a:rPr lang="en-US" sz="2000" dirty="0" err="1" smtClean="0">
                <a:latin typeface="Courier New" pitchFamily="49" charset="0"/>
                <a:cs typeface="Courier New" pitchFamily="49" charset="0"/>
              </a:rPr>
              <a:t>qw</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fred</a:t>
            </a:r>
            <a:r>
              <a:rPr lang="en-US" sz="2000" dirty="0" smtClean="0">
                <a:latin typeface="Courier New" pitchFamily="49" charset="0"/>
                <a:cs typeface="Courier New" pitchFamily="49" charset="0"/>
              </a:rPr>
              <a:t> barney betty ); </a:t>
            </a:r>
          </a:p>
          <a:p>
            <a:pPr>
              <a:buNone/>
            </a:pPr>
            <a:r>
              <a:rPr lang="en-US" sz="2000" dirty="0" smtClean="0">
                <a:latin typeface="Courier New" pitchFamily="49" charset="0"/>
                <a:cs typeface="Courier New" pitchFamily="49" charset="0"/>
              </a:rPr>
              <a:t>@sorted = sort @people; # list context: barney, betty, </a:t>
            </a:r>
            <a:r>
              <a:rPr lang="en-US" sz="2000" dirty="0" err="1" smtClean="0">
                <a:latin typeface="Courier New" pitchFamily="49" charset="0"/>
                <a:cs typeface="Courier New" pitchFamily="49" charset="0"/>
              </a:rPr>
              <a:t>fred</a:t>
            </a:r>
            <a:r>
              <a:rPr lang="en-US" sz="2000" dirty="0" smtClean="0">
                <a:latin typeface="Courier New" pitchFamily="49" charset="0"/>
                <a:cs typeface="Courier New" pitchFamily="49" charset="0"/>
              </a:rPr>
              <a:t> </a:t>
            </a:r>
          </a:p>
          <a:p>
            <a:pPr>
              <a:buNone/>
            </a:pPr>
            <a:r>
              <a:rPr lang="en-US" sz="2000" dirty="0" smtClean="0">
                <a:latin typeface="Courier New" pitchFamily="49" charset="0"/>
                <a:cs typeface="Courier New" pitchFamily="49" charset="0"/>
              </a:rPr>
              <a:t>$number = 42 + @people; # scalar context: 42 + 3 gives 45</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List-Producing Expressions in Scalar Context</a:t>
            </a:r>
            <a:endParaRPr lang="en-US" dirty="0"/>
          </a:p>
        </p:txBody>
      </p:sp>
      <p:sp>
        <p:nvSpPr>
          <p:cNvPr id="3" name="Content Placeholder 2"/>
          <p:cNvSpPr>
            <a:spLocks noGrp="1"/>
          </p:cNvSpPr>
          <p:nvPr>
            <p:ph idx="1"/>
          </p:nvPr>
        </p:nvSpPr>
        <p:spPr/>
        <p:txBody>
          <a:bodyPr>
            <a:normAutofit/>
          </a:bodyPr>
          <a:lstStyle/>
          <a:p>
            <a:pPr>
              <a:buNone/>
            </a:pPr>
            <a:r>
              <a:rPr lang="en-US" sz="1700" dirty="0" smtClean="0">
                <a:latin typeface="Courier New" pitchFamily="49" charset="0"/>
                <a:cs typeface="Courier New" pitchFamily="49" charset="0"/>
              </a:rPr>
              <a:t>@backwards = reverse </a:t>
            </a:r>
            <a:r>
              <a:rPr lang="en-US" sz="1700" dirty="0" err="1" smtClean="0">
                <a:latin typeface="Courier New" pitchFamily="49" charset="0"/>
                <a:cs typeface="Courier New" pitchFamily="49" charset="0"/>
              </a:rPr>
              <a:t>qw</a:t>
            </a:r>
            <a:r>
              <a:rPr lang="en-US" sz="1700" dirty="0" smtClean="0">
                <a:latin typeface="Courier New" pitchFamily="49" charset="0"/>
                <a:cs typeface="Courier New" pitchFamily="49" charset="0"/>
              </a:rPr>
              <a:t>/ </a:t>
            </a:r>
            <a:r>
              <a:rPr lang="en-US" sz="1700" dirty="0" err="1" smtClean="0">
                <a:latin typeface="Courier New" pitchFamily="49" charset="0"/>
                <a:cs typeface="Courier New" pitchFamily="49" charset="0"/>
              </a:rPr>
              <a:t>yabba</a:t>
            </a:r>
            <a:r>
              <a:rPr lang="en-US" sz="1700" dirty="0" smtClean="0">
                <a:latin typeface="Courier New" pitchFamily="49" charset="0"/>
                <a:cs typeface="Courier New" pitchFamily="49" charset="0"/>
              </a:rPr>
              <a:t> </a:t>
            </a:r>
            <a:r>
              <a:rPr lang="en-US" sz="1700" dirty="0" err="1" smtClean="0">
                <a:latin typeface="Courier New" pitchFamily="49" charset="0"/>
                <a:cs typeface="Courier New" pitchFamily="49" charset="0"/>
              </a:rPr>
              <a:t>dabba</a:t>
            </a:r>
            <a:r>
              <a:rPr lang="en-US" sz="1700" dirty="0" smtClean="0">
                <a:latin typeface="Courier New" pitchFamily="49" charset="0"/>
                <a:cs typeface="Courier New" pitchFamily="49" charset="0"/>
              </a:rPr>
              <a:t> doo /; </a:t>
            </a:r>
          </a:p>
          <a:p>
            <a:pPr>
              <a:buNone/>
            </a:pPr>
            <a:r>
              <a:rPr lang="en-US" sz="1700" dirty="0" smtClean="0">
                <a:latin typeface="Courier New" pitchFamily="49" charset="0"/>
                <a:cs typeface="Courier New" pitchFamily="49" charset="0"/>
              </a:rPr>
              <a:t># gives doo, </a:t>
            </a:r>
            <a:r>
              <a:rPr lang="en-US" sz="1700" dirty="0" err="1" smtClean="0">
                <a:latin typeface="Courier New" pitchFamily="49" charset="0"/>
                <a:cs typeface="Courier New" pitchFamily="49" charset="0"/>
              </a:rPr>
              <a:t>dabba</a:t>
            </a:r>
            <a:r>
              <a:rPr lang="en-US" sz="1700" dirty="0" smtClean="0">
                <a:latin typeface="Courier New" pitchFamily="49" charset="0"/>
                <a:cs typeface="Courier New" pitchFamily="49" charset="0"/>
              </a:rPr>
              <a:t>, </a:t>
            </a:r>
            <a:r>
              <a:rPr lang="en-US" sz="1700" dirty="0" err="1" smtClean="0">
                <a:latin typeface="Courier New" pitchFamily="49" charset="0"/>
                <a:cs typeface="Courier New" pitchFamily="49" charset="0"/>
              </a:rPr>
              <a:t>yabba</a:t>
            </a:r>
            <a:r>
              <a:rPr lang="en-US" sz="1700" dirty="0" smtClean="0">
                <a:latin typeface="Courier New" pitchFamily="49" charset="0"/>
                <a:cs typeface="Courier New" pitchFamily="49" charset="0"/>
              </a:rPr>
              <a:t> </a:t>
            </a:r>
          </a:p>
          <a:p>
            <a:pPr>
              <a:buNone/>
            </a:pPr>
            <a:r>
              <a:rPr lang="en-US" sz="1700" dirty="0" smtClean="0">
                <a:latin typeface="Courier New" pitchFamily="49" charset="0"/>
                <a:cs typeface="Courier New" pitchFamily="49" charset="0"/>
              </a:rPr>
              <a:t>$backwards = reverse </a:t>
            </a:r>
            <a:r>
              <a:rPr lang="en-US" sz="1700" dirty="0" err="1" smtClean="0">
                <a:latin typeface="Courier New" pitchFamily="49" charset="0"/>
                <a:cs typeface="Courier New" pitchFamily="49" charset="0"/>
              </a:rPr>
              <a:t>qw</a:t>
            </a:r>
            <a:r>
              <a:rPr lang="en-US" sz="1700" dirty="0" smtClean="0">
                <a:latin typeface="Courier New" pitchFamily="49" charset="0"/>
                <a:cs typeface="Courier New" pitchFamily="49" charset="0"/>
              </a:rPr>
              <a:t>/ </a:t>
            </a:r>
            <a:r>
              <a:rPr lang="en-US" sz="1700" dirty="0" err="1" smtClean="0">
                <a:latin typeface="Courier New" pitchFamily="49" charset="0"/>
                <a:cs typeface="Courier New" pitchFamily="49" charset="0"/>
              </a:rPr>
              <a:t>yabba</a:t>
            </a:r>
            <a:r>
              <a:rPr lang="en-US" sz="1700" dirty="0" smtClean="0">
                <a:latin typeface="Courier New" pitchFamily="49" charset="0"/>
                <a:cs typeface="Courier New" pitchFamily="49" charset="0"/>
              </a:rPr>
              <a:t> </a:t>
            </a:r>
            <a:r>
              <a:rPr lang="en-US" sz="1700" dirty="0" err="1" smtClean="0">
                <a:latin typeface="Courier New" pitchFamily="49" charset="0"/>
                <a:cs typeface="Courier New" pitchFamily="49" charset="0"/>
              </a:rPr>
              <a:t>dabba</a:t>
            </a:r>
            <a:r>
              <a:rPr lang="en-US" sz="1700" dirty="0" smtClean="0">
                <a:latin typeface="Courier New" pitchFamily="49" charset="0"/>
                <a:cs typeface="Courier New" pitchFamily="49" charset="0"/>
              </a:rPr>
              <a:t> doo /; </a:t>
            </a:r>
          </a:p>
          <a:p>
            <a:pPr>
              <a:buNone/>
            </a:pPr>
            <a:r>
              <a:rPr lang="en-US" sz="1700" dirty="0" smtClean="0">
                <a:latin typeface="Courier New" pitchFamily="49" charset="0"/>
                <a:cs typeface="Courier New" pitchFamily="49" charset="0"/>
              </a:rPr>
              <a:t># gives </a:t>
            </a:r>
            <a:r>
              <a:rPr lang="en-US" sz="1700" dirty="0" err="1" smtClean="0">
                <a:latin typeface="Courier New" pitchFamily="49" charset="0"/>
                <a:cs typeface="Courier New" pitchFamily="49" charset="0"/>
              </a:rPr>
              <a:t>oodabbadabbay</a:t>
            </a:r>
            <a:endParaRPr lang="en-US" sz="1700" dirty="0" smtClean="0">
              <a:latin typeface="Courier New" pitchFamily="49" charset="0"/>
              <a:cs typeface="Courier New" pitchFamily="49" charset="0"/>
            </a:endParaRPr>
          </a:p>
          <a:p>
            <a:pPr>
              <a:buNone/>
            </a:pPr>
            <a:endParaRPr lang="en-US" sz="1700" dirty="0" smtClean="0">
              <a:latin typeface="Courier New" pitchFamily="49" charset="0"/>
              <a:cs typeface="Courier New" pitchFamily="49" charset="0"/>
            </a:endParaRPr>
          </a:p>
          <a:p>
            <a:pPr>
              <a:buNone/>
            </a:pPr>
            <a:r>
              <a:rPr lang="en-US" sz="1700" dirty="0" smtClean="0">
                <a:latin typeface="Courier New" pitchFamily="49" charset="0"/>
                <a:cs typeface="Courier New" pitchFamily="49" charset="0"/>
              </a:rPr>
              <a:t>$</a:t>
            </a:r>
            <a:r>
              <a:rPr lang="en-US" sz="1700" dirty="0" err="1" smtClean="0">
                <a:latin typeface="Courier New" pitchFamily="49" charset="0"/>
                <a:cs typeface="Courier New" pitchFamily="49" charset="0"/>
              </a:rPr>
              <a:t>fred</a:t>
            </a:r>
            <a:r>
              <a:rPr lang="en-US" sz="1700" dirty="0" smtClean="0">
                <a:latin typeface="Courier New" pitchFamily="49" charset="0"/>
                <a:cs typeface="Courier New" pitchFamily="49" charset="0"/>
              </a:rPr>
              <a:t> = something; </a:t>
            </a:r>
          </a:p>
          <a:p>
            <a:pPr>
              <a:buNone/>
            </a:pPr>
            <a:r>
              <a:rPr lang="en-US" sz="1700" dirty="0" smtClean="0">
                <a:latin typeface="Courier New" pitchFamily="49" charset="0"/>
                <a:cs typeface="Courier New" pitchFamily="49" charset="0"/>
              </a:rPr>
              <a:t># scalar context </a:t>
            </a:r>
          </a:p>
          <a:p>
            <a:pPr>
              <a:buNone/>
            </a:pPr>
            <a:r>
              <a:rPr lang="en-US" sz="1700" dirty="0" smtClean="0">
                <a:latin typeface="Courier New" pitchFamily="49" charset="0"/>
                <a:cs typeface="Courier New" pitchFamily="49" charset="0"/>
              </a:rPr>
              <a:t>@pebbles = something; </a:t>
            </a:r>
          </a:p>
          <a:p>
            <a:pPr>
              <a:buNone/>
            </a:pPr>
            <a:r>
              <a:rPr lang="en-US" sz="1700" dirty="0" smtClean="0">
                <a:latin typeface="Courier New" pitchFamily="49" charset="0"/>
                <a:cs typeface="Courier New" pitchFamily="49" charset="0"/>
              </a:rPr>
              <a:t># list context </a:t>
            </a:r>
          </a:p>
          <a:p>
            <a:pPr>
              <a:buNone/>
            </a:pPr>
            <a:r>
              <a:rPr lang="en-US" sz="1700" dirty="0" smtClean="0">
                <a:latin typeface="Courier New" pitchFamily="49" charset="0"/>
                <a:cs typeface="Courier New" pitchFamily="49" charset="0"/>
              </a:rPr>
              <a:t>($</a:t>
            </a:r>
            <a:r>
              <a:rPr lang="en-US" sz="1700" dirty="0" err="1" smtClean="0">
                <a:latin typeface="Courier New" pitchFamily="49" charset="0"/>
                <a:cs typeface="Courier New" pitchFamily="49" charset="0"/>
              </a:rPr>
              <a:t>wilma</a:t>
            </a:r>
            <a:r>
              <a:rPr lang="en-US" sz="1700" dirty="0" smtClean="0">
                <a:latin typeface="Courier New" pitchFamily="49" charset="0"/>
                <a:cs typeface="Courier New" pitchFamily="49" charset="0"/>
              </a:rPr>
              <a:t>, $betty) = something; </a:t>
            </a:r>
          </a:p>
          <a:p>
            <a:pPr>
              <a:buNone/>
            </a:pPr>
            <a:r>
              <a:rPr lang="en-US" sz="1700" dirty="0" smtClean="0">
                <a:latin typeface="Courier New" pitchFamily="49" charset="0"/>
                <a:cs typeface="Courier New" pitchFamily="49" charset="0"/>
              </a:rPr>
              <a:t># list context</a:t>
            </a:r>
          </a:p>
          <a:p>
            <a:pPr>
              <a:buNone/>
            </a:pPr>
            <a:r>
              <a:rPr lang="en-US" sz="1700" dirty="0" smtClean="0">
                <a:latin typeface="Courier New" pitchFamily="49" charset="0"/>
                <a:cs typeface="Courier New" pitchFamily="49" charset="0"/>
              </a:rPr>
              <a:t> ($</a:t>
            </a:r>
            <a:r>
              <a:rPr lang="en-US" sz="1700" dirty="0" err="1" smtClean="0">
                <a:latin typeface="Courier New" pitchFamily="49" charset="0"/>
                <a:cs typeface="Courier New" pitchFamily="49" charset="0"/>
              </a:rPr>
              <a:t>dino</a:t>
            </a:r>
            <a:r>
              <a:rPr lang="en-US" sz="1700" dirty="0" smtClean="0">
                <a:latin typeface="Courier New" pitchFamily="49" charset="0"/>
                <a:cs typeface="Courier New" pitchFamily="49" charset="0"/>
              </a:rPr>
              <a:t>) = something; </a:t>
            </a:r>
          </a:p>
          <a:p>
            <a:pPr>
              <a:buNone/>
            </a:pPr>
            <a:r>
              <a:rPr lang="en-US" sz="1700" dirty="0" smtClean="0">
                <a:latin typeface="Courier New" pitchFamily="49" charset="0"/>
                <a:cs typeface="Courier New" pitchFamily="49" charset="0"/>
              </a:rPr>
              <a:t># still list context!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Scalar-Producing Expressions in List Context</a:t>
            </a:r>
            <a:endParaRPr lang="en-US" dirty="0"/>
          </a:p>
        </p:txBody>
      </p:sp>
      <p:sp>
        <p:nvSpPr>
          <p:cNvPr id="3" name="Content Placeholder 2"/>
          <p:cNvSpPr>
            <a:spLocks noGrp="1"/>
          </p:cNvSpPr>
          <p:nvPr>
            <p:ph idx="1"/>
          </p:nvPr>
        </p:nvSpPr>
        <p:spPr/>
        <p:txBody>
          <a:bodyPr>
            <a:normAutofit/>
          </a:bodyPr>
          <a:lstStyle/>
          <a:p>
            <a:r>
              <a:rPr lang="en-US" dirty="0" smtClean="0"/>
              <a:t>if an expression doesn't normally have a list value, the scalar value is automatically promoted to make a one-element list:</a:t>
            </a:r>
          </a:p>
          <a:p>
            <a:pPr>
              <a:buNone/>
            </a:pPr>
            <a:r>
              <a:rPr lang="en-US" sz="1700" dirty="0" smtClean="0">
                <a:latin typeface="Courier New" pitchFamily="49" charset="0"/>
                <a:cs typeface="Courier New" pitchFamily="49" charset="0"/>
              </a:rPr>
              <a:t>	@</a:t>
            </a:r>
            <a:r>
              <a:rPr lang="en-US" sz="1700" dirty="0" err="1" smtClean="0">
                <a:latin typeface="Courier New" pitchFamily="49" charset="0"/>
                <a:cs typeface="Courier New" pitchFamily="49" charset="0"/>
              </a:rPr>
              <a:t>fred</a:t>
            </a:r>
            <a:r>
              <a:rPr lang="en-US" sz="1700" dirty="0" smtClean="0">
                <a:latin typeface="Courier New" pitchFamily="49" charset="0"/>
                <a:cs typeface="Courier New" pitchFamily="49" charset="0"/>
              </a:rPr>
              <a:t> = 6 * 7; # gets the one-element list (42) </a:t>
            </a:r>
          </a:p>
          <a:p>
            <a:r>
              <a:rPr lang="en-US" dirty="0" smtClean="0"/>
              <a:t>Forcing Scalar Context</a:t>
            </a:r>
          </a:p>
          <a:p>
            <a:pPr>
              <a:buNone/>
            </a:pPr>
            <a:r>
              <a:rPr lang="en-US" sz="1700" dirty="0" smtClean="0">
                <a:latin typeface="Courier New" pitchFamily="49" charset="0"/>
                <a:cs typeface="Courier New" pitchFamily="49" charset="0"/>
              </a:rPr>
              <a:t>@rocks = </a:t>
            </a:r>
            <a:r>
              <a:rPr lang="en-US" sz="1700" dirty="0" err="1" smtClean="0">
                <a:latin typeface="Courier New" pitchFamily="49" charset="0"/>
                <a:cs typeface="Courier New" pitchFamily="49" charset="0"/>
              </a:rPr>
              <a:t>qw</a:t>
            </a:r>
            <a:r>
              <a:rPr lang="en-US" sz="1700" dirty="0" smtClean="0">
                <a:latin typeface="Courier New" pitchFamily="49" charset="0"/>
                <a:cs typeface="Courier New" pitchFamily="49" charset="0"/>
              </a:rPr>
              <a:t>( talc quartz jade obsidian ); </a:t>
            </a:r>
          </a:p>
          <a:p>
            <a:pPr>
              <a:buNone/>
            </a:pPr>
            <a:r>
              <a:rPr lang="en-US" sz="1800" dirty="0" smtClean="0"/>
              <a:t>Output the number of rocks:</a:t>
            </a:r>
            <a:endParaRPr lang="en-US" sz="1700" dirty="0" smtClean="0">
              <a:latin typeface="Courier New" pitchFamily="49" charset="0"/>
              <a:cs typeface="Courier New" pitchFamily="49" charset="0"/>
            </a:endParaRPr>
          </a:p>
          <a:p>
            <a:pPr>
              <a:buNone/>
            </a:pPr>
            <a:r>
              <a:rPr lang="en-US" sz="1700" dirty="0" smtClean="0">
                <a:latin typeface="Courier New" pitchFamily="49" charset="0"/>
                <a:cs typeface="Courier New" pitchFamily="49" charset="0"/>
              </a:rPr>
              <a:t>print "How many rocks do you have?\n"; print "I have ", @rocks, " rocks!\n"; </a:t>
            </a:r>
          </a:p>
          <a:p>
            <a:pPr>
              <a:buNone/>
            </a:pPr>
            <a:r>
              <a:rPr lang="en-US" sz="1700" dirty="0" smtClean="0">
                <a:latin typeface="Courier New" pitchFamily="49" charset="0"/>
                <a:cs typeface="Courier New" pitchFamily="49" charset="0"/>
              </a:rPr>
              <a:t># WRONG, prints names of rocks </a:t>
            </a:r>
          </a:p>
          <a:p>
            <a:pPr>
              <a:buNone/>
            </a:pPr>
            <a:r>
              <a:rPr lang="en-US" sz="1700" dirty="0" smtClean="0">
                <a:latin typeface="Courier New" pitchFamily="49" charset="0"/>
                <a:cs typeface="Courier New" pitchFamily="49" charset="0"/>
              </a:rPr>
              <a:t>print "I have ", scalar @rocks, " rocks!\n"; # Correct, gives a number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p:txBody>
          <a:bodyPr/>
          <a:lstStyle/>
          <a:p>
            <a:r>
              <a:rPr lang="en-US" dirty="0" smtClean="0"/>
              <a:t>Write a program that reads a list of strings on separate lines until end-of-input and prints out the list in reverse order. If the input comes from the keyboard, you'll need to signal the end of the input by pressing Control-D on Unix, or Control-Z on Windows.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026"/>
          <p:cNvSpPr>
            <a:spLocks noGrp="1" noChangeArrowheads="1"/>
          </p:cNvSpPr>
          <p:nvPr>
            <p:ph type="title"/>
          </p:nvPr>
        </p:nvSpPr>
        <p:spPr/>
        <p:txBody>
          <a:bodyPr/>
          <a:lstStyle/>
          <a:p>
            <a:r>
              <a:rPr lang="en-US"/>
              <a:t>Why not Perl?</a:t>
            </a:r>
          </a:p>
        </p:txBody>
      </p:sp>
      <p:sp>
        <p:nvSpPr>
          <p:cNvPr id="54275" name="Rectangle 1027"/>
          <p:cNvSpPr>
            <a:spLocks noGrp="1" noChangeArrowheads="1"/>
          </p:cNvSpPr>
          <p:nvPr>
            <p:ph idx="1"/>
          </p:nvPr>
        </p:nvSpPr>
        <p:spPr>
          <a:xfrm>
            <a:off x="749300" y="2166938"/>
            <a:ext cx="7605713" cy="3359150"/>
          </a:xfrm>
        </p:spPr>
        <p:txBody>
          <a:bodyPr>
            <a:normAutofit lnSpcReduction="10000"/>
          </a:bodyPr>
          <a:lstStyle/>
          <a:p>
            <a:r>
              <a:rPr lang="en-US"/>
              <a:t>Perl is </a:t>
            </a:r>
            <a:r>
              <a:rPr lang="en-US" i="1"/>
              <a:t>very</a:t>
            </a:r>
            <a:r>
              <a:rPr lang="en-US"/>
              <a:t> UNIX-oriented</a:t>
            </a:r>
          </a:p>
          <a:p>
            <a:pPr lvl="1"/>
            <a:r>
              <a:rPr lang="en-US"/>
              <a:t>Perl is available on other platforms...</a:t>
            </a:r>
          </a:p>
          <a:p>
            <a:pPr lvl="1"/>
            <a:r>
              <a:rPr lang="en-US"/>
              <a:t>...but isn’t always fully implemented there</a:t>
            </a:r>
          </a:p>
          <a:p>
            <a:pPr lvl="1"/>
            <a:r>
              <a:rPr lang="en-US"/>
              <a:t>However, Perl is often the best way to get some UNIX capabilities on less capable platforms</a:t>
            </a:r>
          </a:p>
          <a:p>
            <a:r>
              <a:rPr lang="en-US"/>
              <a:t>Perl does not scale well to large programs</a:t>
            </a:r>
          </a:p>
          <a:p>
            <a:pPr lvl="1"/>
            <a:r>
              <a:rPr lang="en-US"/>
              <a:t>Weak subroutines, heavy use of global variables</a:t>
            </a:r>
          </a:p>
          <a:p>
            <a:r>
              <a:rPr lang="en-US"/>
              <a:t>Perl’s syntax is not particularly appealing</a:t>
            </a:r>
          </a:p>
          <a:p>
            <a:pPr lvl="1"/>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sz="1800" dirty="0" smtClean="0">
                <a:latin typeface="Courier New" pitchFamily="49" charset="0"/>
                <a:cs typeface="Courier New" pitchFamily="49" charset="0"/>
              </a:rPr>
              <a:t>print "Enter some lines, then press Ctrl-D:\n"; # or maybe Ctrl-Z </a:t>
            </a:r>
          </a:p>
          <a:p>
            <a:pPr>
              <a:buNone/>
            </a:pPr>
            <a:r>
              <a:rPr lang="en-US" sz="1800" dirty="0" smtClean="0">
                <a:latin typeface="Courier New" pitchFamily="49" charset="0"/>
                <a:cs typeface="Courier New" pitchFamily="49" charset="0"/>
              </a:rPr>
              <a:t>@lines = &lt;STDIN&gt;; </a:t>
            </a:r>
          </a:p>
          <a:p>
            <a:pPr>
              <a:buNone/>
            </a:pPr>
            <a:r>
              <a:rPr lang="en-US" sz="1800" dirty="0" smtClean="0">
                <a:latin typeface="Courier New" pitchFamily="49" charset="0"/>
                <a:cs typeface="Courier New" pitchFamily="49" charset="0"/>
              </a:rPr>
              <a:t>@</a:t>
            </a:r>
            <a:r>
              <a:rPr lang="en-US" sz="1800" dirty="0" err="1" smtClean="0">
                <a:latin typeface="Courier New" pitchFamily="49" charset="0"/>
                <a:cs typeface="Courier New" pitchFamily="49" charset="0"/>
              </a:rPr>
              <a:t>reverse_lines</a:t>
            </a:r>
            <a:r>
              <a:rPr lang="en-US" sz="1800" dirty="0" smtClean="0">
                <a:latin typeface="Courier New" pitchFamily="49" charset="0"/>
                <a:cs typeface="Courier New" pitchFamily="49" charset="0"/>
              </a:rPr>
              <a:t> = reverse @lines; </a:t>
            </a:r>
          </a:p>
          <a:p>
            <a:pPr>
              <a:buNone/>
            </a:pPr>
            <a:r>
              <a:rPr lang="en-US" sz="1800" dirty="0" smtClean="0">
                <a:latin typeface="Courier New" pitchFamily="49" charset="0"/>
                <a:cs typeface="Courier New" pitchFamily="49" charset="0"/>
              </a:rPr>
              <a:t>print @</a:t>
            </a:r>
            <a:r>
              <a:rPr lang="en-US" sz="1800" dirty="0" err="1" smtClean="0">
                <a:latin typeface="Courier New" pitchFamily="49" charset="0"/>
                <a:cs typeface="Courier New" pitchFamily="49" charset="0"/>
              </a:rPr>
              <a:t>reverse_lines</a:t>
            </a:r>
            <a:r>
              <a:rPr lang="en-US" sz="1800" dirty="0" smtClean="0">
                <a:latin typeface="Courier New" pitchFamily="49" charset="0"/>
                <a:cs typeface="Courier New" pitchFamily="49" charset="0"/>
              </a:rPr>
              <a:t>;</a:t>
            </a:r>
          </a:p>
          <a:p>
            <a:pPr>
              <a:buNone/>
            </a:pPr>
            <a:endParaRPr lang="en-US" sz="1800" dirty="0" smtClean="0">
              <a:latin typeface="Courier New" pitchFamily="49" charset="0"/>
              <a:cs typeface="Courier New" pitchFamily="49" charset="0"/>
            </a:endParaRPr>
          </a:p>
          <a:p>
            <a:pPr>
              <a:buNone/>
            </a:pPr>
            <a:r>
              <a:rPr lang="en-US" sz="1800" dirty="0" smtClean="0">
                <a:latin typeface="Courier New" pitchFamily="49" charset="0"/>
                <a:cs typeface="Courier New" pitchFamily="49" charset="0"/>
              </a:rPr>
              <a:t>#The following is a shorter solution</a:t>
            </a:r>
            <a:endParaRPr lang="en-US" sz="1800" dirty="0" smtClean="0">
              <a:latin typeface="Courier New" pitchFamily="49" charset="0"/>
              <a:cs typeface="Courier New" pitchFamily="49" charset="0"/>
            </a:endParaRPr>
          </a:p>
          <a:p>
            <a:pPr>
              <a:buNone/>
            </a:pPr>
            <a:r>
              <a:rPr lang="en-US" sz="1800" dirty="0" smtClean="0">
                <a:latin typeface="Courier New" pitchFamily="49" charset="0"/>
                <a:cs typeface="Courier New" pitchFamily="49" charset="0"/>
              </a:rPr>
              <a:t>print "Enter some lines, then press Ctrl-D:\n"; </a:t>
            </a:r>
          </a:p>
          <a:p>
            <a:pPr>
              <a:buNone/>
            </a:pPr>
            <a:r>
              <a:rPr lang="en-US" sz="1800" dirty="0" smtClean="0">
                <a:latin typeface="Courier New" pitchFamily="49" charset="0"/>
                <a:cs typeface="Courier New" pitchFamily="49" charset="0"/>
              </a:rPr>
              <a:t>print reverse &lt;STDIN&gt;;</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script</a:t>
            </a:r>
            <a:endParaRPr lang="en-US" dirty="0"/>
          </a:p>
        </p:txBody>
      </p:sp>
      <p:sp>
        <p:nvSpPr>
          <p:cNvPr id="3" name="Content Placeholder 2"/>
          <p:cNvSpPr>
            <a:spLocks noGrp="1"/>
          </p:cNvSpPr>
          <p:nvPr>
            <p:ph idx="1"/>
          </p:nvPr>
        </p:nvSpPr>
        <p:spPr/>
        <p:txBody>
          <a:bodyPr>
            <a:noAutofit/>
          </a:bodyPr>
          <a:lstStyle/>
          <a:p>
            <a:pPr>
              <a:buNone/>
            </a:pPr>
            <a:r>
              <a:rPr lang="en-US" sz="1600" dirty="0" smtClean="0">
                <a:latin typeface="Courier New" pitchFamily="49" charset="0"/>
                <a:cs typeface="Courier New" pitchFamily="49" charset="0"/>
              </a:rPr>
              <a:t>print "Enter some lines, then press Ctrl-D:\n"; # or maybe Ctrl-Z</a:t>
            </a:r>
          </a:p>
          <a:p>
            <a:pPr>
              <a:buNone/>
            </a:pPr>
            <a:r>
              <a:rPr lang="en-US" sz="1600" dirty="0" smtClean="0">
                <a:latin typeface="Courier New" pitchFamily="49" charset="0"/>
                <a:cs typeface="Courier New" pitchFamily="49" charset="0"/>
              </a:rPr>
              <a:t>$line=&lt;STDIN&gt;;</a:t>
            </a:r>
          </a:p>
          <a:p>
            <a:pPr>
              <a:buNone/>
            </a:pPr>
            <a:endParaRPr lang="en-US" sz="1600" dirty="0" smtClean="0">
              <a:latin typeface="Courier New" pitchFamily="49" charset="0"/>
              <a:cs typeface="Courier New" pitchFamily="49" charset="0"/>
            </a:endParaRPr>
          </a:p>
          <a:p>
            <a:pPr>
              <a:buNone/>
            </a:pPr>
            <a:r>
              <a:rPr lang="en-US" sz="1600" dirty="0" smtClean="0">
                <a:latin typeface="Courier New" pitchFamily="49" charset="0"/>
                <a:cs typeface="Courier New" pitchFamily="49" charset="0"/>
              </a:rPr>
              <a:t>while ($line ne "")</a:t>
            </a:r>
          </a:p>
          <a:p>
            <a:pPr>
              <a:buNone/>
            </a:pPr>
            <a:r>
              <a:rPr lang="en-US" sz="1600" dirty="0" smtClean="0">
                <a:latin typeface="Courier New" pitchFamily="49" charset="0"/>
                <a:cs typeface="Courier New" pitchFamily="49" charset="0"/>
              </a:rPr>
              <a:t>{</a:t>
            </a:r>
          </a:p>
          <a:p>
            <a:pPr>
              <a:buNone/>
            </a:pPr>
            <a:r>
              <a:rPr lang="en-US" sz="1600" dirty="0" smtClean="0">
                <a:latin typeface="Courier New" pitchFamily="49" charset="0"/>
                <a:cs typeface="Courier New" pitchFamily="49" charset="0"/>
              </a:rPr>
              <a:t>push (@</a:t>
            </a:r>
            <a:r>
              <a:rPr lang="en-US" sz="1600" dirty="0" err="1" smtClean="0">
                <a:latin typeface="Courier New" pitchFamily="49" charset="0"/>
                <a:cs typeface="Courier New" pitchFamily="49" charset="0"/>
              </a:rPr>
              <a:t>buf</a:t>
            </a:r>
            <a:r>
              <a:rPr lang="en-US" sz="1600" dirty="0" smtClean="0">
                <a:latin typeface="Courier New" pitchFamily="49" charset="0"/>
                <a:cs typeface="Courier New" pitchFamily="49" charset="0"/>
              </a:rPr>
              <a:t>, $line);</a:t>
            </a:r>
          </a:p>
          <a:p>
            <a:pPr>
              <a:buNone/>
            </a:pPr>
            <a:r>
              <a:rPr lang="en-US" sz="1600" dirty="0" smtClean="0">
                <a:latin typeface="Courier New" pitchFamily="49" charset="0"/>
                <a:cs typeface="Courier New" pitchFamily="49" charset="0"/>
              </a:rPr>
              <a:t>$line=&lt;STDIN&gt;;</a:t>
            </a:r>
          </a:p>
          <a:p>
            <a:pPr>
              <a:buNone/>
            </a:pPr>
            <a:r>
              <a:rPr lang="en-US" sz="1600" dirty="0" smtClean="0">
                <a:latin typeface="Courier New" pitchFamily="49" charset="0"/>
                <a:cs typeface="Courier New" pitchFamily="49" charset="0"/>
              </a:rPr>
              <a:t>chomp($line);</a:t>
            </a:r>
          </a:p>
          <a:p>
            <a:pPr>
              <a:buNone/>
            </a:pPr>
            <a:endParaRPr lang="en-US" sz="1600" dirty="0" smtClean="0">
              <a:latin typeface="Courier New" pitchFamily="49" charset="0"/>
              <a:cs typeface="Courier New" pitchFamily="49" charset="0"/>
            </a:endParaRPr>
          </a:p>
          <a:p>
            <a:pPr>
              <a:buNone/>
            </a:pPr>
            <a:r>
              <a:rPr lang="en-US" sz="1600" dirty="0" smtClean="0">
                <a:latin typeface="Courier New" pitchFamily="49" charset="0"/>
                <a:cs typeface="Courier New" pitchFamily="49" charset="0"/>
              </a:rPr>
              <a:t>};</a:t>
            </a:r>
          </a:p>
          <a:p>
            <a:pPr>
              <a:buNone/>
            </a:pPr>
            <a:endParaRPr lang="en-US" sz="1600" dirty="0" smtClean="0">
              <a:latin typeface="Courier New" pitchFamily="49" charset="0"/>
              <a:cs typeface="Courier New" pitchFamily="49" charset="0"/>
            </a:endParaRPr>
          </a:p>
          <a:p>
            <a:pPr>
              <a:buNone/>
            </a:pPr>
            <a:r>
              <a:rPr lang="en-US" sz="1600" dirty="0" smtClean="0">
                <a:latin typeface="Courier New" pitchFamily="49" charset="0"/>
                <a:cs typeface="Courier New" pitchFamily="49" charset="0"/>
              </a:rPr>
              <a:t>@</a:t>
            </a:r>
            <a:r>
              <a:rPr lang="en-US" sz="1600" dirty="0" err="1" smtClean="0">
                <a:latin typeface="Courier New" pitchFamily="49" charset="0"/>
                <a:cs typeface="Courier New" pitchFamily="49" charset="0"/>
              </a:rPr>
              <a:t>buf</a:t>
            </a:r>
            <a:r>
              <a:rPr lang="en-US" sz="1600" dirty="0" smtClean="0">
                <a:latin typeface="Courier New" pitchFamily="49" charset="0"/>
                <a:cs typeface="Courier New" pitchFamily="49" charset="0"/>
              </a:rPr>
              <a:t>=reverse @</a:t>
            </a:r>
            <a:r>
              <a:rPr lang="en-US" sz="1600" dirty="0" err="1" smtClean="0">
                <a:latin typeface="Courier New" pitchFamily="49" charset="0"/>
                <a:cs typeface="Courier New" pitchFamily="49" charset="0"/>
              </a:rPr>
              <a:t>buf</a:t>
            </a:r>
            <a:r>
              <a:rPr lang="en-US" sz="1600" dirty="0" smtClean="0">
                <a:latin typeface="Courier New" pitchFamily="49" charset="0"/>
                <a:cs typeface="Courier New" pitchFamily="49" charset="0"/>
              </a:rPr>
              <a:t>;</a:t>
            </a:r>
          </a:p>
          <a:p>
            <a:pPr>
              <a:buNone/>
            </a:pPr>
            <a:r>
              <a:rPr lang="en-US" sz="1600" dirty="0" smtClean="0">
                <a:latin typeface="Courier New" pitchFamily="49" charset="0"/>
                <a:cs typeface="Courier New" pitchFamily="49" charset="0"/>
              </a:rPr>
              <a:t>print "The result is\n  @</a:t>
            </a:r>
            <a:r>
              <a:rPr lang="en-US" sz="1600" dirty="0" err="1" smtClean="0">
                <a:latin typeface="Courier New" pitchFamily="49" charset="0"/>
                <a:cs typeface="Courier New" pitchFamily="49" charset="0"/>
              </a:rPr>
              <a:t>buf</a:t>
            </a:r>
            <a:r>
              <a:rPr lang="en-US" sz="1600" dirty="0" smtClean="0">
                <a:latin typeface="Courier New" pitchFamily="49" charset="0"/>
                <a:cs typeface="Courier New" pitchFamily="49" charset="0"/>
              </a:rPr>
              <a:t>";</a:t>
            </a:r>
            <a:endParaRPr lang="en-US" sz="1600" dirty="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p:txBody>
          <a:bodyPr/>
          <a:lstStyle/>
          <a:p>
            <a:r>
              <a:rPr lang="en-US" dirty="0" smtClean="0"/>
              <a:t>Write a program that reads a list of numbers (on separate lines) until end-of-input and then prints for each number the corresponding person's name from the list shown below. (Hardcode this list of names into your program. That is, it should appear in your program's source code.) For example, if the input numbers were 1, 2, 4, and 2, the output names would be </a:t>
            </a:r>
            <a:r>
              <a:rPr lang="en-US" dirty="0" err="1" smtClean="0"/>
              <a:t>fred</a:t>
            </a:r>
            <a:r>
              <a:rPr lang="en-US" dirty="0" smtClean="0"/>
              <a:t>, betty, </a:t>
            </a:r>
            <a:r>
              <a:rPr lang="en-US" dirty="0" err="1" smtClean="0"/>
              <a:t>dino</a:t>
            </a:r>
            <a:r>
              <a:rPr lang="en-US" dirty="0" smtClean="0"/>
              <a:t>, and betty:</a:t>
            </a:r>
          </a:p>
          <a:p>
            <a:r>
              <a:rPr lang="en-US" dirty="0" err="1" smtClean="0"/>
              <a:t>fred</a:t>
            </a:r>
            <a:r>
              <a:rPr lang="en-US" dirty="0" smtClean="0"/>
              <a:t> betty barney </a:t>
            </a:r>
            <a:r>
              <a:rPr lang="en-US" dirty="0" err="1" smtClean="0"/>
              <a:t>dino</a:t>
            </a:r>
            <a:r>
              <a:rPr lang="en-US" dirty="0" smtClean="0"/>
              <a:t> </a:t>
            </a:r>
            <a:r>
              <a:rPr lang="en-US" dirty="0" err="1" smtClean="0"/>
              <a:t>wilma</a:t>
            </a:r>
            <a:r>
              <a:rPr lang="en-US" dirty="0" smtClean="0"/>
              <a:t> pebbles </a:t>
            </a:r>
            <a:r>
              <a:rPr lang="en-US" dirty="0" err="1" smtClean="0"/>
              <a:t>bamm-bamm</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sz="1800" dirty="0" smtClean="0">
                <a:latin typeface="Courier New" pitchFamily="49" charset="0"/>
                <a:cs typeface="Courier New" pitchFamily="49" charset="0"/>
              </a:rPr>
              <a:t>@names = </a:t>
            </a:r>
            <a:r>
              <a:rPr lang="en-US" sz="1800" dirty="0" err="1" smtClean="0">
                <a:latin typeface="Courier New" pitchFamily="49" charset="0"/>
                <a:cs typeface="Courier New" pitchFamily="49" charset="0"/>
              </a:rPr>
              <a:t>qw</a:t>
            </a:r>
            <a:r>
              <a:rPr lang="en-US" sz="1800" dirty="0" smtClean="0">
                <a:latin typeface="Courier New" pitchFamily="49" charset="0"/>
                <a:cs typeface="Courier New" pitchFamily="49" charset="0"/>
              </a:rPr>
              <a:t>/ </a:t>
            </a:r>
            <a:r>
              <a:rPr lang="en-US" sz="1800" dirty="0" err="1" smtClean="0">
                <a:latin typeface="Courier New" pitchFamily="49" charset="0"/>
                <a:cs typeface="Courier New" pitchFamily="49" charset="0"/>
              </a:rPr>
              <a:t>fred</a:t>
            </a:r>
            <a:r>
              <a:rPr lang="en-US" sz="1800" dirty="0" smtClean="0">
                <a:latin typeface="Courier New" pitchFamily="49" charset="0"/>
                <a:cs typeface="Courier New" pitchFamily="49" charset="0"/>
              </a:rPr>
              <a:t> betty barney </a:t>
            </a:r>
            <a:r>
              <a:rPr lang="en-US" sz="1800" dirty="0" err="1" smtClean="0">
                <a:latin typeface="Courier New" pitchFamily="49" charset="0"/>
                <a:cs typeface="Courier New" pitchFamily="49" charset="0"/>
              </a:rPr>
              <a:t>dino</a:t>
            </a:r>
            <a:r>
              <a:rPr lang="en-US" sz="1800" dirty="0" smtClean="0">
                <a:latin typeface="Courier New" pitchFamily="49" charset="0"/>
                <a:cs typeface="Courier New" pitchFamily="49" charset="0"/>
              </a:rPr>
              <a:t> </a:t>
            </a:r>
            <a:r>
              <a:rPr lang="en-US" sz="1800" dirty="0" err="1" smtClean="0">
                <a:latin typeface="Courier New" pitchFamily="49" charset="0"/>
                <a:cs typeface="Courier New" pitchFamily="49" charset="0"/>
              </a:rPr>
              <a:t>wilma</a:t>
            </a:r>
            <a:r>
              <a:rPr lang="en-US" sz="1800" dirty="0" smtClean="0">
                <a:latin typeface="Courier New" pitchFamily="49" charset="0"/>
                <a:cs typeface="Courier New" pitchFamily="49" charset="0"/>
              </a:rPr>
              <a:t> pebbles </a:t>
            </a:r>
            <a:r>
              <a:rPr lang="en-US" sz="1800" dirty="0" err="1" smtClean="0">
                <a:latin typeface="Courier New" pitchFamily="49" charset="0"/>
                <a:cs typeface="Courier New" pitchFamily="49" charset="0"/>
              </a:rPr>
              <a:t>bamm-bamm</a:t>
            </a:r>
            <a:r>
              <a:rPr lang="en-US" sz="1800" dirty="0" smtClean="0">
                <a:latin typeface="Courier New" pitchFamily="49" charset="0"/>
                <a:cs typeface="Courier New" pitchFamily="49" charset="0"/>
              </a:rPr>
              <a:t> /; </a:t>
            </a:r>
          </a:p>
          <a:p>
            <a:pPr>
              <a:buNone/>
            </a:pPr>
            <a:r>
              <a:rPr lang="en-US" sz="1800" dirty="0" smtClean="0">
                <a:latin typeface="Courier New" pitchFamily="49" charset="0"/>
                <a:cs typeface="Courier New" pitchFamily="49" charset="0"/>
              </a:rPr>
              <a:t>print "Enter some numbers from 1 to 7, one per line, then press Ctrl-D:\n"; </a:t>
            </a:r>
          </a:p>
          <a:p>
            <a:pPr>
              <a:buNone/>
            </a:pPr>
            <a:r>
              <a:rPr lang="en-US" sz="1800" dirty="0" smtClean="0">
                <a:latin typeface="Courier New" pitchFamily="49" charset="0"/>
                <a:cs typeface="Courier New" pitchFamily="49" charset="0"/>
              </a:rPr>
              <a:t>chomp(@numbers = &lt;STDIN&gt;); </a:t>
            </a:r>
          </a:p>
          <a:p>
            <a:pPr>
              <a:buNone/>
            </a:pPr>
            <a:r>
              <a:rPr lang="en-US" sz="1800" dirty="0" err="1" smtClean="0">
                <a:latin typeface="Courier New" pitchFamily="49" charset="0"/>
                <a:cs typeface="Courier New" pitchFamily="49" charset="0"/>
              </a:rPr>
              <a:t>foreach</a:t>
            </a:r>
            <a:r>
              <a:rPr lang="en-US" sz="1800" dirty="0" smtClean="0">
                <a:latin typeface="Courier New" pitchFamily="49" charset="0"/>
                <a:cs typeface="Courier New" pitchFamily="49" charset="0"/>
              </a:rPr>
              <a:t> (@numbers) </a:t>
            </a:r>
          </a:p>
          <a:p>
            <a:pPr>
              <a:buNone/>
            </a:pPr>
            <a:r>
              <a:rPr lang="en-US" sz="1800" dirty="0" smtClean="0">
                <a:latin typeface="Courier New" pitchFamily="49" charset="0"/>
                <a:cs typeface="Courier New" pitchFamily="49" charset="0"/>
              </a:rPr>
              <a:t>{ </a:t>
            </a:r>
          </a:p>
          <a:p>
            <a:pPr>
              <a:buNone/>
            </a:pPr>
            <a:r>
              <a:rPr lang="en-US" sz="1800" dirty="0" smtClean="0">
                <a:latin typeface="Courier New" pitchFamily="49" charset="0"/>
                <a:cs typeface="Courier New" pitchFamily="49" charset="0"/>
              </a:rPr>
              <a:t>print "$names[ $_ - 1 ]\n"; </a:t>
            </a:r>
          </a:p>
          <a:p>
            <a:pPr>
              <a:buNone/>
            </a:pPr>
            <a:r>
              <a:rPr lang="en-US" sz="1800" dirty="0" smtClean="0">
                <a:latin typeface="Courier New" pitchFamily="49" charset="0"/>
                <a:cs typeface="Courier New" pitchFamily="49" charset="0"/>
              </a:rPr>
              <a:t>}</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Perl data types</a:t>
            </a:r>
            <a:endParaRPr lang="en-US" dirty="0"/>
          </a:p>
        </p:txBody>
      </p:sp>
      <p:sp>
        <p:nvSpPr>
          <p:cNvPr id="3" name="Content Placeholder 2"/>
          <p:cNvSpPr>
            <a:spLocks noGrp="1"/>
          </p:cNvSpPr>
          <p:nvPr>
            <p:ph idx="1"/>
          </p:nvPr>
        </p:nvSpPr>
        <p:spPr>
          <a:xfrm>
            <a:off x="457200" y="1935480"/>
            <a:ext cx="3900486" cy="4389120"/>
          </a:xfrm>
        </p:spPr>
        <p:txBody>
          <a:bodyPr/>
          <a:lstStyle/>
          <a:p>
            <a:r>
              <a:rPr lang="en-US" dirty="0" smtClean="0"/>
              <a:t>Hash</a:t>
            </a:r>
          </a:p>
          <a:p>
            <a:pPr lvl="1"/>
            <a:r>
              <a:rPr lang="en-US" dirty="0" smtClean="0"/>
              <a:t>associative array</a:t>
            </a:r>
          </a:p>
          <a:p>
            <a:pPr lvl="1"/>
            <a:r>
              <a:rPr lang="en-US" dirty="0" smtClean="0"/>
              <a:t>the </a:t>
            </a:r>
            <a:r>
              <a:rPr lang="en-US" i="1" dirty="0" smtClean="0"/>
              <a:t>indices</a:t>
            </a:r>
            <a:r>
              <a:rPr lang="en-US" dirty="0" smtClean="0"/>
              <a:t> (</a:t>
            </a:r>
            <a:r>
              <a:rPr lang="en-US" i="1" dirty="0" smtClean="0"/>
              <a:t>keys</a:t>
            </a:r>
            <a:r>
              <a:rPr lang="en-US" dirty="0" smtClean="0"/>
              <a:t>) are arbitrary unique strings</a:t>
            </a:r>
          </a:p>
          <a:p>
            <a:pPr lvl="1"/>
            <a:endParaRPr lang="en-US" dirty="0"/>
          </a:p>
        </p:txBody>
      </p:sp>
      <p:pic>
        <p:nvPicPr>
          <p:cNvPr id="1027" name="Picture 3"/>
          <p:cNvPicPr>
            <a:picLocks noChangeAspect="1" noChangeArrowheads="1"/>
          </p:cNvPicPr>
          <p:nvPr/>
        </p:nvPicPr>
        <p:blipFill>
          <a:blip r:embed="rId2" cstate="print"/>
          <a:srcRect/>
          <a:stretch>
            <a:fillRect/>
          </a:stretch>
        </p:blipFill>
        <p:spPr bwMode="auto">
          <a:xfrm>
            <a:off x="4071934" y="2357430"/>
            <a:ext cx="4143375" cy="3819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Hash</a:t>
            </a:r>
            <a:endParaRPr lang="en-US" dirty="0"/>
          </a:p>
        </p:txBody>
      </p:sp>
      <p:sp>
        <p:nvSpPr>
          <p:cNvPr id="3" name="Content Placeholder 2"/>
          <p:cNvSpPr>
            <a:spLocks noGrp="1"/>
          </p:cNvSpPr>
          <p:nvPr>
            <p:ph idx="1"/>
          </p:nvPr>
        </p:nvSpPr>
        <p:spPr>
          <a:xfrm>
            <a:off x="457200" y="1935480"/>
            <a:ext cx="3757610" cy="4389120"/>
          </a:xfrm>
        </p:spPr>
        <p:txBody>
          <a:bodyPr/>
          <a:lstStyle/>
          <a:p>
            <a:r>
              <a:rPr lang="en-US" dirty="0" smtClean="0"/>
              <a:t>no fixed order, no first element. </a:t>
            </a:r>
          </a:p>
          <a:p>
            <a:r>
              <a:rPr lang="en-US" dirty="0" smtClean="0"/>
              <a:t>just a collection of key-value pairs.</a:t>
            </a:r>
          </a:p>
          <a:p>
            <a:r>
              <a:rPr lang="en-US" dirty="0" smtClean="0"/>
              <a:t>keys are always converted to strings.</a:t>
            </a:r>
          </a:p>
          <a:p>
            <a:pPr>
              <a:buNone/>
            </a:pPr>
            <a:r>
              <a:rPr lang="en-US" dirty="0" smtClean="0"/>
              <a:t>	e.g. 50/20 as key …</a:t>
            </a:r>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5381650" y="1714488"/>
            <a:ext cx="2762250" cy="449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Hash Element Access</a:t>
            </a:r>
            <a:endParaRPr lang="en-US" dirty="0"/>
          </a:p>
        </p:txBody>
      </p:sp>
      <p:sp>
        <p:nvSpPr>
          <p:cNvPr id="3" name="Content Placeholder 2"/>
          <p:cNvSpPr>
            <a:spLocks noGrp="1"/>
          </p:cNvSpPr>
          <p:nvPr>
            <p:ph idx="1"/>
          </p:nvPr>
        </p:nvSpPr>
        <p:spPr/>
        <p:txBody>
          <a:bodyPr>
            <a:normAutofit/>
          </a:bodyPr>
          <a:lstStyle/>
          <a:p>
            <a:r>
              <a:rPr lang="en-US" sz="2400" dirty="0" smtClean="0">
                <a:latin typeface="Courier New" pitchFamily="49" charset="0"/>
                <a:cs typeface="Courier New" pitchFamily="49" charset="0"/>
              </a:rPr>
              <a:t>$hash{$</a:t>
            </a:r>
            <a:r>
              <a:rPr lang="en-US" sz="2400" dirty="0" err="1" smtClean="0">
                <a:latin typeface="Courier New" pitchFamily="49" charset="0"/>
                <a:cs typeface="Courier New" pitchFamily="49" charset="0"/>
              </a:rPr>
              <a:t>some_key</a:t>
            </a:r>
            <a:r>
              <a:rPr lang="en-US" sz="2400" dirty="0" smtClean="0">
                <a:latin typeface="Courier New" pitchFamily="49" charset="0"/>
                <a:cs typeface="Courier New" pitchFamily="49" charset="0"/>
              </a:rPr>
              <a:t>}</a:t>
            </a:r>
          </a:p>
          <a:p>
            <a:endParaRPr lang="en-US" sz="2400" dirty="0" smtClean="0">
              <a:latin typeface="Courier New" pitchFamily="49" charset="0"/>
              <a:cs typeface="Courier New" pitchFamily="49" charset="0"/>
            </a:endParaRPr>
          </a:p>
          <a:p>
            <a:endParaRPr lang="en-US" sz="2400" dirty="0" smtClean="0">
              <a:latin typeface="Courier New" pitchFamily="49" charset="0"/>
              <a:cs typeface="Courier New" pitchFamily="49" charset="0"/>
            </a:endParaRPr>
          </a:p>
          <a:p>
            <a:r>
              <a:rPr lang="en-US" sz="2400" dirty="0" smtClean="0">
                <a:latin typeface="Courier New" pitchFamily="49" charset="0"/>
                <a:cs typeface="Courier New" pitchFamily="49" charset="0"/>
              </a:rPr>
              <a:t>$</a:t>
            </a:r>
            <a:r>
              <a:rPr lang="en-US" sz="2400" dirty="0" err="1" smtClean="0">
                <a:latin typeface="Courier New" pitchFamily="49" charset="0"/>
                <a:cs typeface="Courier New" pitchFamily="49" charset="0"/>
              </a:rPr>
              <a:t>family_name</a:t>
            </a:r>
            <a:r>
              <a:rPr lang="en-US" sz="2400" dirty="0" smtClean="0">
                <a:latin typeface="Courier New" pitchFamily="49" charset="0"/>
                <a:cs typeface="Courier New" pitchFamily="49" charset="0"/>
              </a:rPr>
              <a:t>{"</a:t>
            </a:r>
            <a:r>
              <a:rPr lang="en-US" sz="2400" dirty="0" err="1" smtClean="0">
                <a:latin typeface="Courier New" pitchFamily="49" charset="0"/>
                <a:cs typeface="Courier New" pitchFamily="49" charset="0"/>
              </a:rPr>
              <a:t>fred</a:t>
            </a:r>
            <a:r>
              <a:rPr lang="en-US" sz="2400" dirty="0" smtClean="0">
                <a:latin typeface="Courier New" pitchFamily="49" charset="0"/>
                <a:cs typeface="Courier New" pitchFamily="49" charset="0"/>
              </a:rPr>
              <a:t>"} = "</a:t>
            </a:r>
            <a:r>
              <a:rPr lang="en-US" sz="2400" dirty="0" err="1" smtClean="0">
                <a:latin typeface="Courier New" pitchFamily="49" charset="0"/>
                <a:cs typeface="Courier New" pitchFamily="49" charset="0"/>
              </a:rPr>
              <a:t>flintstone</a:t>
            </a:r>
            <a:r>
              <a:rPr lang="en-US" sz="2400" dirty="0" smtClean="0">
                <a:latin typeface="Courier New" pitchFamily="49" charset="0"/>
                <a:cs typeface="Courier New" pitchFamily="49" charset="0"/>
              </a:rPr>
              <a:t>"; $</a:t>
            </a:r>
            <a:r>
              <a:rPr lang="en-US" sz="2400" dirty="0" err="1" smtClean="0">
                <a:latin typeface="Courier New" pitchFamily="49" charset="0"/>
                <a:cs typeface="Courier New" pitchFamily="49" charset="0"/>
              </a:rPr>
              <a:t>family_name</a:t>
            </a:r>
            <a:r>
              <a:rPr lang="en-US" sz="2400" dirty="0" smtClean="0">
                <a:latin typeface="Courier New" pitchFamily="49" charset="0"/>
                <a:cs typeface="Courier New" pitchFamily="49" charset="0"/>
              </a:rPr>
              <a:t>{"barney"} = "rubble";</a:t>
            </a:r>
          </a:p>
          <a:p>
            <a:endParaRPr lang="en-US" sz="2400" dirty="0" smtClean="0">
              <a:latin typeface="Courier New" pitchFamily="49" charset="0"/>
              <a:cs typeface="Courier New" pitchFamily="49" charset="0"/>
            </a:endParaRPr>
          </a:p>
          <a:p>
            <a:r>
              <a:rPr lang="en-US" sz="2400" dirty="0" err="1" smtClean="0">
                <a:latin typeface="Courier New" pitchFamily="49" charset="0"/>
                <a:cs typeface="Courier New" pitchFamily="49" charset="0"/>
              </a:rPr>
              <a:t>foreach</a:t>
            </a:r>
            <a:r>
              <a:rPr lang="en-US" sz="2400" dirty="0" smtClean="0">
                <a:latin typeface="Courier New" pitchFamily="49" charset="0"/>
                <a:cs typeface="Courier New" pitchFamily="49" charset="0"/>
              </a:rPr>
              <a:t> $person (</a:t>
            </a:r>
            <a:r>
              <a:rPr lang="en-US" sz="2400" dirty="0" err="1" smtClean="0">
                <a:latin typeface="Courier New" pitchFamily="49" charset="0"/>
                <a:cs typeface="Courier New" pitchFamily="49" charset="0"/>
              </a:rPr>
              <a:t>qw</a:t>
            </a:r>
            <a:r>
              <a:rPr lang="en-US" sz="2400" dirty="0" smtClean="0">
                <a:latin typeface="Courier New" pitchFamily="49" charset="0"/>
                <a:cs typeface="Courier New" pitchFamily="49" charset="0"/>
              </a:rPr>
              <a:t>&lt; barney </a:t>
            </a:r>
            <a:r>
              <a:rPr lang="en-US" sz="2400" dirty="0" err="1" smtClean="0">
                <a:latin typeface="Courier New" pitchFamily="49" charset="0"/>
                <a:cs typeface="Courier New" pitchFamily="49" charset="0"/>
              </a:rPr>
              <a:t>fred</a:t>
            </a:r>
            <a:r>
              <a:rPr lang="en-US" sz="2400" dirty="0" smtClean="0">
                <a:latin typeface="Courier New" pitchFamily="49" charset="0"/>
                <a:cs typeface="Courier New" pitchFamily="49" charset="0"/>
              </a:rPr>
              <a:t> &gt;) </a:t>
            </a:r>
          </a:p>
          <a:p>
            <a:pPr>
              <a:buNone/>
            </a:pPr>
            <a:r>
              <a:rPr lang="en-US" sz="2400" dirty="0" smtClean="0">
                <a:latin typeface="Courier New" pitchFamily="49" charset="0"/>
                <a:cs typeface="Courier New" pitchFamily="49" charset="0"/>
              </a:rPr>
              <a:t>	{ print "I've heard of $person $</a:t>
            </a:r>
            <a:r>
              <a:rPr lang="en-US" sz="2400" dirty="0" err="1" smtClean="0">
                <a:latin typeface="Courier New" pitchFamily="49" charset="0"/>
                <a:cs typeface="Courier New" pitchFamily="49" charset="0"/>
              </a:rPr>
              <a:t>family_name</a:t>
            </a:r>
            <a:r>
              <a:rPr lang="en-US" sz="2400" dirty="0" smtClean="0">
                <a:latin typeface="Courier New" pitchFamily="49" charset="0"/>
                <a:cs typeface="Courier New" pitchFamily="49" charset="0"/>
              </a:rPr>
              <a:t>{$person}.\n"; </a:t>
            </a:r>
          </a:p>
          <a:p>
            <a:pPr>
              <a:buNone/>
            </a:pPr>
            <a:r>
              <a:rPr lang="en-US" sz="2400" dirty="0" smtClean="0">
                <a:latin typeface="Courier New" pitchFamily="49" charset="0"/>
                <a:cs typeface="Courier New" pitchFamily="49" charset="0"/>
              </a:rPr>
              <a:t>	}</a:t>
            </a:r>
          </a:p>
        </p:txBody>
      </p:sp>
      <p:sp>
        <p:nvSpPr>
          <p:cNvPr id="8" name="Up Arrow 7"/>
          <p:cNvSpPr/>
          <p:nvPr/>
        </p:nvSpPr>
        <p:spPr>
          <a:xfrm>
            <a:off x="1714480" y="2357430"/>
            <a:ext cx="214314" cy="42862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Up Arrow 8"/>
          <p:cNvSpPr/>
          <p:nvPr/>
        </p:nvSpPr>
        <p:spPr>
          <a:xfrm>
            <a:off x="3500430" y="2357430"/>
            <a:ext cx="214314" cy="42862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2" presetClass="entr" presetSubtype="4"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slide(fromBottom)">
                                      <p:cBhvr>
                                        <p:cTn id="11" dur="500"/>
                                        <p:tgtEl>
                                          <p:spTgt spid="8"/>
                                        </p:tgtEl>
                                      </p:cBhvr>
                                    </p:animEffect>
                                  </p:childTnLst>
                                </p:cTn>
                              </p:par>
                              <p:par>
                                <p:cTn id="12" presetID="12" presetClass="entr" presetSubtype="4"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slide(fromBottom)">
                                      <p:cBhvr>
                                        <p:cTn id="14" dur="500"/>
                                        <p:tgtEl>
                                          <p:spTgt spid="9"/>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8" grpId="0" animBg="1"/>
      <p:bldP spid="9"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Hash Element Access</a:t>
            </a:r>
            <a:endParaRPr lang="en-US" dirty="0"/>
          </a:p>
        </p:txBody>
      </p:sp>
      <p:sp>
        <p:nvSpPr>
          <p:cNvPr id="3" name="Content Placeholder 2"/>
          <p:cNvSpPr>
            <a:spLocks noGrp="1"/>
          </p:cNvSpPr>
          <p:nvPr>
            <p:ph idx="1"/>
          </p:nvPr>
        </p:nvSpPr>
        <p:spPr/>
        <p:txBody>
          <a:bodyPr>
            <a:normAutofit/>
          </a:bodyPr>
          <a:lstStyle/>
          <a:p>
            <a:pPr>
              <a:buNone/>
            </a:pPr>
            <a:r>
              <a:rPr lang="en-US" sz="2400" dirty="0" smtClean="0">
                <a:latin typeface="Courier New" pitchFamily="49" charset="0"/>
                <a:cs typeface="Courier New" pitchFamily="49" charset="0"/>
              </a:rPr>
              <a:t>	$</a:t>
            </a:r>
            <a:r>
              <a:rPr lang="en-US" sz="2400" dirty="0" err="1" smtClean="0">
                <a:latin typeface="Courier New" pitchFamily="49" charset="0"/>
                <a:cs typeface="Courier New" pitchFamily="49" charset="0"/>
              </a:rPr>
              <a:t>foo</a:t>
            </a:r>
            <a:r>
              <a:rPr lang="en-US" sz="2400" dirty="0" smtClean="0">
                <a:latin typeface="Courier New" pitchFamily="49" charset="0"/>
                <a:cs typeface="Courier New" pitchFamily="49" charset="0"/>
              </a:rPr>
              <a:t> = "bar"; </a:t>
            </a:r>
          </a:p>
          <a:p>
            <a:pPr>
              <a:buNone/>
            </a:pPr>
            <a:r>
              <a:rPr lang="en-US" sz="2400" dirty="0" smtClean="0">
                <a:latin typeface="Courier New" pitchFamily="49" charset="0"/>
                <a:cs typeface="Courier New" pitchFamily="49" charset="0"/>
              </a:rPr>
              <a:t>	print $</a:t>
            </a:r>
            <a:r>
              <a:rPr lang="en-US" sz="2400" dirty="0" err="1" smtClean="0">
                <a:latin typeface="Courier New" pitchFamily="49" charset="0"/>
                <a:cs typeface="Courier New" pitchFamily="49" charset="0"/>
              </a:rPr>
              <a:t>family_name</a:t>
            </a:r>
            <a:r>
              <a:rPr lang="en-US" sz="2400" dirty="0" smtClean="0">
                <a:latin typeface="Courier New" pitchFamily="49" charset="0"/>
                <a:cs typeface="Courier New" pitchFamily="49" charset="0"/>
              </a:rPr>
              <a:t>{ $</a:t>
            </a:r>
            <a:r>
              <a:rPr lang="en-US" sz="2400" dirty="0" err="1" smtClean="0">
                <a:latin typeface="Courier New" pitchFamily="49" charset="0"/>
                <a:cs typeface="Courier New" pitchFamily="49" charset="0"/>
              </a:rPr>
              <a:t>foo</a:t>
            </a:r>
            <a:r>
              <a:rPr lang="en-US" sz="2400" dirty="0" smtClean="0">
                <a:latin typeface="Courier New" pitchFamily="49" charset="0"/>
                <a:cs typeface="Courier New" pitchFamily="49" charset="0"/>
              </a:rPr>
              <a:t> . "</a:t>
            </a:r>
            <a:r>
              <a:rPr lang="en-US" sz="2400" dirty="0" err="1" smtClean="0">
                <a:latin typeface="Courier New" pitchFamily="49" charset="0"/>
                <a:cs typeface="Courier New" pitchFamily="49" charset="0"/>
              </a:rPr>
              <a:t>ney</a:t>
            </a:r>
            <a:r>
              <a:rPr lang="en-US" sz="2400" dirty="0" smtClean="0">
                <a:latin typeface="Courier New" pitchFamily="49" charset="0"/>
                <a:cs typeface="Courier New" pitchFamily="49" charset="0"/>
              </a:rPr>
              <a:t>" }; # prints "rubble“</a:t>
            </a:r>
          </a:p>
          <a:p>
            <a:r>
              <a:rPr lang="en-US" sz="2400" dirty="0" smtClean="0"/>
              <a:t>Storing something into an existing hash element overwrites the previous value</a:t>
            </a:r>
          </a:p>
          <a:p>
            <a:r>
              <a:rPr lang="en-US" sz="2400" dirty="0" smtClean="0"/>
              <a:t>Hash elements will spring into existence by assignment</a:t>
            </a:r>
          </a:p>
          <a:p>
            <a:pPr>
              <a:buNone/>
            </a:pPr>
            <a:r>
              <a:rPr lang="en-US" sz="2400" dirty="0" smtClean="0">
                <a:latin typeface="Courier New" pitchFamily="49" charset="0"/>
                <a:cs typeface="Courier New" pitchFamily="49" charset="0"/>
              </a:rPr>
              <a:t>	$</a:t>
            </a:r>
            <a:r>
              <a:rPr lang="en-US" sz="2400" dirty="0" err="1" smtClean="0">
                <a:latin typeface="Courier New" pitchFamily="49" charset="0"/>
                <a:cs typeface="Courier New" pitchFamily="49" charset="0"/>
              </a:rPr>
              <a:t>family_name</a:t>
            </a:r>
            <a:r>
              <a:rPr lang="en-US" sz="2400" dirty="0" smtClean="0">
                <a:latin typeface="Courier New" pitchFamily="49" charset="0"/>
                <a:cs typeface="Courier New" pitchFamily="49" charset="0"/>
              </a:rPr>
              <a:t>{"</a:t>
            </a:r>
            <a:r>
              <a:rPr lang="en-US" sz="2400" dirty="0" err="1" smtClean="0">
                <a:latin typeface="Courier New" pitchFamily="49" charset="0"/>
                <a:cs typeface="Courier New" pitchFamily="49" charset="0"/>
              </a:rPr>
              <a:t>wilma</a:t>
            </a:r>
            <a:r>
              <a:rPr lang="en-US" sz="2400" dirty="0" smtClean="0">
                <a:latin typeface="Courier New" pitchFamily="49" charset="0"/>
                <a:cs typeface="Courier New" pitchFamily="49" charset="0"/>
              </a:rPr>
              <a:t>"} = "</a:t>
            </a:r>
            <a:r>
              <a:rPr lang="en-US" sz="2400" dirty="0" err="1" smtClean="0">
                <a:latin typeface="Courier New" pitchFamily="49" charset="0"/>
                <a:cs typeface="Courier New" pitchFamily="49" charset="0"/>
              </a:rPr>
              <a:t>flintstone</a:t>
            </a:r>
            <a:r>
              <a:rPr lang="en-US" sz="2400" dirty="0" smtClean="0">
                <a:latin typeface="Courier New" pitchFamily="49" charset="0"/>
                <a:cs typeface="Courier New" pitchFamily="49" charset="0"/>
              </a:rPr>
              <a:t>"; </a:t>
            </a:r>
          </a:p>
          <a:p>
            <a:r>
              <a:rPr lang="en-US" sz="2400" dirty="0" smtClean="0"/>
              <a:t>Accessing outside the hash gives </a:t>
            </a:r>
            <a:r>
              <a:rPr lang="en-US" sz="2400" dirty="0" err="1" smtClean="0"/>
              <a:t>undef</a:t>
            </a:r>
            <a:r>
              <a:rPr lang="en-US" sz="2400" dirty="0" smtClean="0"/>
              <a:t>:</a:t>
            </a:r>
          </a:p>
          <a:p>
            <a:pPr>
              <a:buNone/>
            </a:pPr>
            <a:r>
              <a:rPr lang="en-US" sz="2400" dirty="0" smtClean="0"/>
              <a:t>	</a:t>
            </a:r>
            <a:r>
              <a:rPr lang="en-US" sz="2400" dirty="0" smtClean="0">
                <a:latin typeface="Courier New" pitchFamily="49" charset="0"/>
                <a:cs typeface="Courier New" pitchFamily="49" charset="0"/>
              </a:rPr>
              <a:t>$granite = $</a:t>
            </a:r>
            <a:r>
              <a:rPr lang="en-US" sz="2400" dirty="0" err="1" smtClean="0">
                <a:latin typeface="Courier New" pitchFamily="49" charset="0"/>
                <a:cs typeface="Courier New" pitchFamily="49" charset="0"/>
              </a:rPr>
              <a:t>family_name</a:t>
            </a:r>
            <a:r>
              <a:rPr lang="en-US" sz="2400" dirty="0" smtClean="0">
                <a:latin typeface="Courier New" pitchFamily="49" charset="0"/>
                <a:cs typeface="Courier New" pitchFamily="49" charset="0"/>
              </a:rPr>
              <a:t>{"</a:t>
            </a:r>
            <a:r>
              <a:rPr lang="en-US" sz="2400" dirty="0" err="1" smtClean="0">
                <a:latin typeface="Courier New" pitchFamily="49" charset="0"/>
                <a:cs typeface="Courier New" pitchFamily="49" charset="0"/>
              </a:rPr>
              <a:t>larry</a:t>
            </a:r>
            <a:r>
              <a:rPr lang="en-US" sz="2400" dirty="0" smtClean="0">
                <a:latin typeface="Courier New" pitchFamily="49" charset="0"/>
                <a:cs typeface="Courier New" pitchFamily="49" charset="0"/>
              </a:rPr>
              <a:t>"}; # No </a:t>
            </a:r>
            <a:r>
              <a:rPr lang="en-US" sz="2400" dirty="0" err="1" smtClean="0">
                <a:latin typeface="Courier New" pitchFamily="49" charset="0"/>
                <a:cs typeface="Courier New" pitchFamily="49" charset="0"/>
              </a:rPr>
              <a:t>larry</a:t>
            </a:r>
            <a:r>
              <a:rPr lang="en-US" sz="2400" dirty="0" smtClean="0">
                <a:latin typeface="Courier New" pitchFamily="49" charset="0"/>
                <a:cs typeface="Courier New" pitchFamily="49" charset="0"/>
              </a:rPr>
              <a:t> here: </a:t>
            </a:r>
            <a:r>
              <a:rPr lang="en-US" sz="2400" dirty="0" err="1" smtClean="0">
                <a:latin typeface="Courier New" pitchFamily="49" charset="0"/>
                <a:cs typeface="Courier New" pitchFamily="49" charset="0"/>
              </a:rPr>
              <a:t>undef</a:t>
            </a:r>
            <a:endParaRPr lang="en-US" sz="2400" dirty="0" smtClean="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dirty="0" smtClean="0"/>
              <a:t>Hash As a Whole</a:t>
            </a:r>
            <a:endParaRPr lang="en-US" dirty="0"/>
          </a:p>
        </p:txBody>
      </p:sp>
      <p:sp>
        <p:nvSpPr>
          <p:cNvPr id="32771" name="Rectangle 3"/>
          <p:cNvSpPr>
            <a:spLocks noGrp="1" noChangeArrowheads="1"/>
          </p:cNvSpPr>
          <p:nvPr>
            <p:ph type="body" idx="1"/>
          </p:nvPr>
        </p:nvSpPr>
        <p:spPr/>
        <p:txBody>
          <a:bodyPr>
            <a:normAutofit fontScale="92500" lnSpcReduction="10000"/>
          </a:bodyPr>
          <a:lstStyle/>
          <a:p>
            <a:r>
              <a:rPr lang="en-US" dirty="0" smtClean="0"/>
              <a:t>Use the percent sign (%) as a prefix</a:t>
            </a:r>
          </a:p>
          <a:p>
            <a:pPr>
              <a:buNone/>
            </a:pPr>
            <a:r>
              <a:rPr lang="en-US" dirty="0" smtClean="0"/>
              <a:t>	</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family_name</a:t>
            </a:r>
            <a:endParaRPr lang="en-US" dirty="0" smtClean="0">
              <a:latin typeface="Courier New" pitchFamily="49" charset="0"/>
              <a:cs typeface="Courier New" pitchFamily="49" charset="0"/>
            </a:endParaRPr>
          </a:p>
          <a:p>
            <a:pPr marL="274320" lvl="1" indent="-274320">
              <a:buClr>
                <a:schemeClr val="accent3"/>
              </a:buClr>
              <a:buSzPct val="95000"/>
              <a:buNone/>
            </a:pPr>
            <a:r>
              <a:rPr lang="en-US" sz="2600" dirty="0" smtClean="0">
                <a:latin typeface="Courier New" pitchFamily="49" charset="0"/>
                <a:cs typeface="Courier New" pitchFamily="49" charset="0"/>
              </a:rPr>
              <a:t>	%</a:t>
            </a:r>
            <a:r>
              <a:rPr lang="en-US" sz="2600" dirty="0" err="1" smtClean="0">
                <a:latin typeface="Courier New" pitchFamily="49" charset="0"/>
                <a:cs typeface="Courier New" pitchFamily="49" charset="0"/>
              </a:rPr>
              <a:t>lastname</a:t>
            </a:r>
            <a:r>
              <a:rPr lang="en-US" sz="2600" dirty="0" smtClean="0">
                <a:latin typeface="Courier New" pitchFamily="49" charset="0"/>
                <a:cs typeface="Courier New" pitchFamily="49" charset="0"/>
              </a:rPr>
              <a:t> = (); # empty hash</a:t>
            </a:r>
            <a:endParaRPr lang="en-US" dirty="0" smtClean="0">
              <a:latin typeface="Courier New" pitchFamily="49" charset="0"/>
              <a:cs typeface="Courier New" pitchFamily="49" charset="0"/>
            </a:endParaRPr>
          </a:p>
          <a:p>
            <a:r>
              <a:rPr lang="en-US" dirty="0" smtClean="0"/>
              <a:t>Assigning to a is a list-context assignment</a:t>
            </a:r>
          </a:p>
          <a:p>
            <a:pPr>
              <a:buNone/>
            </a:pP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some_hash</a:t>
            </a:r>
            <a:r>
              <a:rPr lang="en-US" dirty="0" smtClean="0">
                <a:latin typeface="Courier New" pitchFamily="49" charset="0"/>
                <a:cs typeface="Courier New" pitchFamily="49" charset="0"/>
              </a:rPr>
              <a:t> = ("</a:t>
            </a:r>
            <a:r>
              <a:rPr lang="en-US" dirty="0" err="1" smtClean="0">
                <a:latin typeface="Courier New" pitchFamily="49" charset="0"/>
                <a:cs typeface="Courier New" pitchFamily="49" charset="0"/>
              </a:rPr>
              <a:t>foo</a:t>
            </a:r>
            <a:r>
              <a:rPr lang="en-US" dirty="0" smtClean="0">
                <a:latin typeface="Courier New" pitchFamily="49" charset="0"/>
                <a:cs typeface="Courier New" pitchFamily="49" charset="0"/>
              </a:rPr>
              <a:t>", 35, "bar", 12.4, 2.5, "hello", "</a:t>
            </a:r>
            <a:r>
              <a:rPr lang="en-US" dirty="0" err="1" smtClean="0">
                <a:latin typeface="Courier New" pitchFamily="49" charset="0"/>
                <a:cs typeface="Courier New" pitchFamily="49" charset="0"/>
              </a:rPr>
              <a:t>wilma</a:t>
            </a:r>
            <a:r>
              <a:rPr lang="en-US" dirty="0" smtClean="0">
                <a:latin typeface="Courier New" pitchFamily="49" charset="0"/>
                <a:cs typeface="Courier New" pitchFamily="49" charset="0"/>
              </a:rPr>
              <a:t>", 1.72e30, "betty", "bye\n");</a:t>
            </a:r>
          </a:p>
          <a:p>
            <a:r>
              <a:rPr lang="en-US" dirty="0" smtClean="0"/>
              <a:t>The value of the hash (in a list context) is a simple list of key-value pairs:</a:t>
            </a:r>
          </a:p>
          <a:p>
            <a:pPr>
              <a:buNone/>
            </a:pPr>
            <a:r>
              <a:rPr lang="en-US" dirty="0" smtClean="0"/>
              <a:t>	</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any_array</a:t>
            </a:r>
            <a:r>
              <a:rPr lang="en-US" dirty="0" smtClean="0">
                <a:latin typeface="Courier New" pitchFamily="49" charset="0"/>
                <a:cs typeface="Courier New" pitchFamily="49" charset="0"/>
              </a:rPr>
              <a:t> = %</a:t>
            </a:r>
            <a:r>
              <a:rPr lang="en-US" dirty="0" err="1" smtClean="0">
                <a:latin typeface="Courier New" pitchFamily="49" charset="0"/>
                <a:cs typeface="Courier New" pitchFamily="49" charset="0"/>
              </a:rPr>
              <a:t>some_hash</a:t>
            </a:r>
            <a:r>
              <a:rPr lang="en-US" dirty="0" smtClean="0">
                <a:latin typeface="Courier New" pitchFamily="49" charset="0"/>
                <a:cs typeface="Courier New" pitchFamily="49" charset="0"/>
              </a:rPr>
              <a:t>;</a:t>
            </a:r>
          </a:p>
          <a:p>
            <a:r>
              <a:rPr lang="en-US" dirty="0" smtClean="0"/>
              <a:t>Try this: </a:t>
            </a:r>
            <a:r>
              <a:rPr lang="en-US" dirty="0" smtClean="0">
                <a:latin typeface="Courier New" pitchFamily="49" charset="0"/>
                <a:cs typeface="Courier New" pitchFamily="49" charset="0"/>
              </a:rPr>
              <a:t>print "@</a:t>
            </a:r>
            <a:r>
              <a:rPr lang="en-US" dirty="0" err="1" smtClean="0">
                <a:latin typeface="Courier New" pitchFamily="49" charset="0"/>
                <a:cs typeface="Courier New" pitchFamily="49" charset="0"/>
              </a:rPr>
              <a:t>any_array</a:t>
            </a:r>
            <a:r>
              <a:rPr lang="en-US" dirty="0" smtClean="0">
                <a:latin typeface="Courier New" pitchFamily="49" charset="0"/>
                <a:cs typeface="Courier New" pitchFamily="49" charset="0"/>
              </a:rPr>
              <a:t>\n"; </a:t>
            </a:r>
          </a:p>
          <a:p>
            <a:pPr lvl="1"/>
            <a:endParaRPr lang="en-US" dirty="0" smtClean="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Big Arrow</a:t>
            </a:r>
            <a:endParaRPr lang="en-US" dirty="0"/>
          </a:p>
        </p:txBody>
      </p:sp>
      <p:sp>
        <p:nvSpPr>
          <p:cNvPr id="3" name="Content Placeholder 2"/>
          <p:cNvSpPr>
            <a:spLocks noGrp="1"/>
          </p:cNvSpPr>
          <p:nvPr>
            <p:ph idx="1"/>
          </p:nvPr>
        </p:nvSpPr>
        <p:spPr/>
        <p:txBody>
          <a:bodyPr/>
          <a:lstStyle/>
          <a:p>
            <a:r>
              <a:rPr lang="en-IE" dirty="0" smtClean="0">
                <a:latin typeface="Courier New" pitchFamily="49" charset="0"/>
                <a:cs typeface="Courier New" pitchFamily="49" charset="0"/>
              </a:rPr>
              <a:t>%hash = (“colour” =&gt; “</a:t>
            </a:r>
            <a:r>
              <a:rPr lang="en-IE" dirty="0" err="1" smtClean="0">
                <a:latin typeface="Courier New" pitchFamily="49" charset="0"/>
                <a:cs typeface="Courier New" pitchFamily="49" charset="0"/>
              </a:rPr>
              <a:t>red”,“make</a:t>
            </a:r>
            <a:r>
              <a:rPr lang="en-IE" dirty="0" smtClean="0">
                <a:latin typeface="Courier New" pitchFamily="49" charset="0"/>
                <a:cs typeface="Courier New" pitchFamily="49" charset="0"/>
              </a:rPr>
              <a:t>” =&gt; “corvette”);</a:t>
            </a:r>
          </a:p>
          <a:p>
            <a:r>
              <a:rPr lang="en-IE" sz="2400" dirty="0" smtClean="0">
                <a:latin typeface="Times New Roman" pitchFamily="18" charset="0"/>
              </a:rPr>
              <a:t>=&gt; is the same as ,</a:t>
            </a:r>
          </a:p>
          <a:p>
            <a:pPr lvl="1">
              <a:buFontTx/>
              <a:buNone/>
            </a:pPr>
            <a:endParaRPr lang="en-US" sz="3100" dirty="0" smtClean="0">
              <a:latin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t>Perl Example 1</a:t>
            </a:r>
          </a:p>
        </p:txBody>
      </p:sp>
      <p:sp>
        <p:nvSpPr>
          <p:cNvPr id="8195" name="Text Box 3"/>
          <p:cNvSpPr txBox="1">
            <a:spLocks noChangeArrowheads="1"/>
          </p:cNvSpPr>
          <p:nvPr/>
        </p:nvSpPr>
        <p:spPr bwMode="auto">
          <a:xfrm>
            <a:off x="428596" y="2143116"/>
            <a:ext cx="8153400" cy="1477328"/>
          </a:xfrm>
          <a:prstGeom prst="rect">
            <a:avLst/>
          </a:prstGeom>
          <a:noFill/>
          <a:ln w="12700">
            <a:noFill/>
            <a:miter lim="800000"/>
            <a:headEnd type="none" w="sm" len="sm"/>
            <a:tailEnd type="none" w="sm" len="sm"/>
          </a:ln>
          <a:effectLst/>
        </p:spPr>
        <p:txBody>
          <a:bodyPr wrap="square">
            <a:spAutoFit/>
          </a:bodyPr>
          <a:lstStyle/>
          <a:p>
            <a:pPr eaLnBrk="0" hangingPunct="0"/>
            <a:r>
              <a:rPr lang="en-US" dirty="0">
                <a:latin typeface="Courier New" pitchFamily="49" charset="0"/>
                <a:cs typeface="Courier New" pitchFamily="49" charset="0"/>
              </a:rPr>
              <a:t>#!/</a:t>
            </a:r>
            <a:r>
              <a:rPr lang="en-US" dirty="0" err="1">
                <a:latin typeface="Courier New" pitchFamily="49" charset="0"/>
                <a:cs typeface="Courier New" pitchFamily="49" charset="0"/>
              </a:rPr>
              <a:t>usr</a:t>
            </a:r>
            <a:r>
              <a:rPr lang="en-US" dirty="0">
                <a:latin typeface="Courier New" pitchFamily="49" charset="0"/>
                <a:cs typeface="Courier New" pitchFamily="49" charset="0"/>
              </a:rPr>
              <a:t>/local/bin/</a:t>
            </a:r>
            <a:r>
              <a:rPr lang="en-US" dirty="0" err="1">
                <a:latin typeface="Courier New" pitchFamily="49" charset="0"/>
                <a:cs typeface="Courier New" pitchFamily="49" charset="0"/>
              </a:rPr>
              <a:t>perl</a:t>
            </a:r>
            <a:endParaRPr lang="en-US" dirty="0">
              <a:latin typeface="Courier New" pitchFamily="49" charset="0"/>
              <a:cs typeface="Courier New" pitchFamily="49" charset="0"/>
            </a:endParaRPr>
          </a:p>
          <a:p>
            <a:pPr eaLnBrk="0" hangingPunct="0"/>
            <a:r>
              <a:rPr lang="en-US" dirty="0">
                <a:latin typeface="Courier New" pitchFamily="49" charset="0"/>
                <a:cs typeface="Courier New" pitchFamily="49" charset="0"/>
              </a:rPr>
              <a:t>#</a:t>
            </a:r>
          </a:p>
          <a:p>
            <a:pPr eaLnBrk="0" hangingPunct="0"/>
            <a:r>
              <a:rPr lang="en-US" dirty="0">
                <a:latin typeface="Courier New" pitchFamily="49" charset="0"/>
                <a:cs typeface="Courier New" pitchFamily="49" charset="0"/>
              </a:rPr>
              <a:t># Program to do the obvious</a:t>
            </a:r>
          </a:p>
          <a:p>
            <a:pPr eaLnBrk="0" hangingPunct="0"/>
            <a:r>
              <a:rPr lang="en-US" dirty="0">
                <a:latin typeface="Courier New" pitchFamily="49" charset="0"/>
                <a:cs typeface="Courier New" pitchFamily="49" charset="0"/>
              </a:rPr>
              <a:t>#</a:t>
            </a:r>
          </a:p>
          <a:p>
            <a:pPr eaLnBrk="0" hangingPunct="0"/>
            <a:r>
              <a:rPr lang="en-US" dirty="0">
                <a:latin typeface="Courier New" pitchFamily="49" charset="0"/>
                <a:cs typeface="Courier New" pitchFamily="49" charset="0"/>
              </a:rPr>
              <a:t>print 'Hello world.';     # Print a message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195"/>
                                        </p:tgtEl>
                                        <p:attrNameLst>
                                          <p:attrName>style.visibility</p:attrName>
                                        </p:attrNameLst>
                                      </p:cBhvr>
                                      <p:to>
                                        <p:strVal val="visible"/>
                                      </p:to>
                                    </p:set>
                                    <p:anim calcmode="lin" valueType="num">
                                      <p:cBhvr additive="base">
                                        <p:cTn id="7" dur="500" fill="hold"/>
                                        <p:tgtEl>
                                          <p:spTgt spid="8195"/>
                                        </p:tgtEl>
                                        <p:attrNameLst>
                                          <p:attrName>ppt_x</p:attrName>
                                        </p:attrNameLst>
                                      </p:cBhvr>
                                      <p:tavLst>
                                        <p:tav tm="0">
                                          <p:val>
                                            <p:strVal val="0-#ppt_w/2"/>
                                          </p:val>
                                        </p:tav>
                                        <p:tav tm="100000">
                                          <p:val>
                                            <p:strVal val="#ppt_x"/>
                                          </p:val>
                                        </p:tav>
                                      </p:tavLst>
                                    </p:anim>
                                    <p:anim calcmode="lin" valueType="num">
                                      <p:cBhvr additive="base">
                                        <p:cTn id="8" dur="500" fill="hold"/>
                                        <p:tgtEl>
                                          <p:spTgt spid="819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Hash Functions</a:t>
            </a:r>
            <a:endParaRPr lang="en-US" dirty="0"/>
          </a:p>
        </p:txBody>
      </p:sp>
      <p:sp>
        <p:nvSpPr>
          <p:cNvPr id="3" name="Content Placeholder 2"/>
          <p:cNvSpPr>
            <a:spLocks noGrp="1"/>
          </p:cNvSpPr>
          <p:nvPr>
            <p:ph idx="1"/>
          </p:nvPr>
        </p:nvSpPr>
        <p:spPr/>
        <p:txBody>
          <a:bodyPr/>
          <a:lstStyle/>
          <a:p>
            <a:r>
              <a:rPr lang="en-US" dirty="0" smtClean="0"/>
              <a:t>The keys and values Functions</a:t>
            </a:r>
          </a:p>
          <a:p>
            <a:pPr lvl="1">
              <a:buNone/>
            </a:pPr>
            <a:r>
              <a:rPr lang="en-US" sz="2600" dirty="0" smtClean="0">
                <a:latin typeface="Courier New" pitchFamily="49" charset="0"/>
                <a:cs typeface="Courier New" pitchFamily="49" charset="0"/>
              </a:rPr>
              <a:t>%hash = ("a" =&gt; 1, "b" =&gt; 2, "c" =&gt; 3); </a:t>
            </a:r>
          </a:p>
          <a:p>
            <a:pPr lvl="1">
              <a:buNone/>
            </a:pPr>
            <a:r>
              <a:rPr lang="en-US" sz="2600" dirty="0" smtClean="0">
                <a:latin typeface="Courier New" pitchFamily="49" charset="0"/>
                <a:cs typeface="Courier New" pitchFamily="49" charset="0"/>
              </a:rPr>
              <a:t>@k = keys %hash; </a:t>
            </a:r>
          </a:p>
          <a:p>
            <a:pPr lvl="1">
              <a:buNone/>
            </a:pPr>
            <a:r>
              <a:rPr lang="en-US" sz="2600" dirty="0" smtClean="0">
                <a:latin typeface="Courier New" pitchFamily="49" charset="0"/>
                <a:cs typeface="Courier New" pitchFamily="49" charset="0"/>
              </a:rPr>
              <a:t>@v = values %hash;</a:t>
            </a:r>
          </a:p>
          <a:p>
            <a:r>
              <a:rPr lang="en-US" sz="3000" dirty="0" smtClean="0"/>
              <a:t>In a scalar context:</a:t>
            </a:r>
            <a:endParaRPr lang="en-US" sz="2800" dirty="0" smtClean="0">
              <a:latin typeface="Courier New" pitchFamily="49" charset="0"/>
              <a:cs typeface="Courier New" pitchFamily="49" charset="0"/>
            </a:endParaRPr>
          </a:p>
          <a:p>
            <a:pPr lvl="1">
              <a:buNone/>
            </a:pPr>
            <a:r>
              <a:rPr lang="en-US" sz="2600" dirty="0" smtClean="0">
                <a:latin typeface="Courier New" pitchFamily="49" charset="0"/>
                <a:cs typeface="Courier New" pitchFamily="49" charset="0"/>
              </a:rPr>
              <a:t>$count = keys %hash; </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Hash Functions</a:t>
            </a:r>
            <a:endParaRPr lang="en-US" dirty="0"/>
          </a:p>
        </p:txBody>
      </p:sp>
      <p:sp>
        <p:nvSpPr>
          <p:cNvPr id="3" name="Content Placeholder 2"/>
          <p:cNvSpPr>
            <a:spLocks noGrp="1"/>
          </p:cNvSpPr>
          <p:nvPr>
            <p:ph idx="1"/>
          </p:nvPr>
        </p:nvSpPr>
        <p:spPr/>
        <p:txBody>
          <a:bodyPr/>
          <a:lstStyle/>
          <a:p>
            <a:r>
              <a:rPr lang="en-US" dirty="0" smtClean="0"/>
              <a:t>The each Function</a:t>
            </a:r>
          </a:p>
          <a:p>
            <a:pPr lvl="1"/>
            <a:r>
              <a:rPr lang="en-US" dirty="0" smtClean="0"/>
              <a:t>returns a key-value pair as a two-element list</a:t>
            </a:r>
          </a:p>
          <a:p>
            <a:endParaRPr lang="en-US" b="1" dirty="0" smtClean="0"/>
          </a:p>
          <a:p>
            <a:pPr lvl="1">
              <a:buNone/>
            </a:pPr>
            <a:r>
              <a:rPr lang="en-US" dirty="0" smtClean="0">
                <a:latin typeface="Courier New" pitchFamily="49" charset="0"/>
                <a:cs typeface="Courier New" pitchFamily="49" charset="0"/>
              </a:rPr>
              <a:t>while( ($first, $last) = each(%</a:t>
            </a:r>
            <a:r>
              <a:rPr lang="en-US" dirty="0" err="1" smtClean="0">
                <a:latin typeface="Courier New" pitchFamily="49" charset="0"/>
                <a:cs typeface="Courier New" pitchFamily="49" charset="0"/>
              </a:rPr>
              <a:t>lastname</a:t>
            </a:r>
            <a:r>
              <a:rPr lang="en-US" dirty="0" smtClean="0">
                <a:latin typeface="Courier New" pitchFamily="49" charset="0"/>
                <a:cs typeface="Courier New" pitchFamily="49" charset="0"/>
              </a:rPr>
              <a:t>))</a:t>
            </a:r>
          </a:p>
          <a:p>
            <a:pPr lvl="1">
              <a:buFontTx/>
              <a:buNone/>
            </a:pPr>
            <a:r>
              <a:rPr lang="en-US" dirty="0" smtClean="0">
                <a:latin typeface="Courier New" pitchFamily="49" charset="0"/>
                <a:cs typeface="Courier New" pitchFamily="49" charset="0"/>
              </a:rPr>
              <a:t>{</a:t>
            </a:r>
          </a:p>
          <a:p>
            <a:pPr lvl="1">
              <a:buFontTx/>
              <a:buNone/>
            </a:pPr>
            <a:r>
              <a:rPr lang="en-US" dirty="0" smtClean="0">
                <a:latin typeface="Courier New" pitchFamily="49" charset="0"/>
                <a:cs typeface="Courier New" pitchFamily="49" charset="0"/>
              </a:rPr>
              <a:t>print “The last name of $first is $last \n”;</a:t>
            </a:r>
          </a:p>
          <a:p>
            <a:pPr lvl="1">
              <a:buFontTx/>
              <a:buNone/>
            </a:pPr>
            <a:r>
              <a:rPr lang="en-US" dirty="0" smtClean="0">
                <a:latin typeface="Courier New" pitchFamily="49" charset="0"/>
                <a:cs typeface="Courier New" pitchFamily="49" charset="0"/>
              </a:rPr>
              <a:t>}</a:t>
            </a:r>
          </a:p>
          <a:p>
            <a:endParaRPr lang="en-US" b="1" dirty="0" smtClean="0"/>
          </a:p>
          <a:p>
            <a:endParaRPr lang="en-US" dirty="0"/>
          </a:p>
        </p:txBody>
      </p:sp>
      <p:sp>
        <p:nvSpPr>
          <p:cNvPr id="4" name="Rectangle 3"/>
          <p:cNvSpPr/>
          <p:nvPr/>
        </p:nvSpPr>
        <p:spPr>
          <a:xfrm>
            <a:off x="4071934" y="5357826"/>
            <a:ext cx="3500462" cy="100013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The value of a list assignment in a scalar context is the number of elements in the source list</a:t>
            </a:r>
            <a:endParaRPr lang="en-US" dirty="0"/>
          </a:p>
        </p:txBody>
      </p:sp>
      <p:cxnSp>
        <p:nvCxnSpPr>
          <p:cNvPr id="6" name="Straight Arrow Connector 5"/>
          <p:cNvCxnSpPr>
            <a:stCxn id="4" idx="0"/>
          </p:cNvCxnSpPr>
          <p:nvPr/>
        </p:nvCxnSpPr>
        <p:spPr>
          <a:xfrm rot="16200000" flipV="1">
            <a:off x="4411265" y="3946925"/>
            <a:ext cx="1500198" cy="132160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Hash Functions</a:t>
            </a:r>
            <a:endParaRPr lang="en-US" dirty="0"/>
          </a:p>
        </p:txBody>
      </p:sp>
      <p:sp>
        <p:nvSpPr>
          <p:cNvPr id="3" name="Content Placeholder 2"/>
          <p:cNvSpPr>
            <a:spLocks noGrp="1"/>
          </p:cNvSpPr>
          <p:nvPr>
            <p:ph idx="1"/>
          </p:nvPr>
        </p:nvSpPr>
        <p:spPr/>
        <p:txBody>
          <a:bodyPr>
            <a:normAutofit lnSpcReduction="10000"/>
          </a:bodyPr>
          <a:lstStyle/>
          <a:p>
            <a:r>
              <a:rPr lang="en-US" dirty="0" smtClean="0"/>
              <a:t>The exists Function</a:t>
            </a:r>
          </a:p>
          <a:p>
            <a:pPr lvl="1"/>
            <a:r>
              <a:rPr lang="en-US" dirty="0" smtClean="0"/>
              <a:t>returns a true value if the given key exists in the hash</a:t>
            </a:r>
          </a:p>
          <a:p>
            <a:pPr lvl="1">
              <a:buNone/>
            </a:pPr>
            <a:r>
              <a:rPr lang="en-US" dirty="0" smtClean="0">
                <a:latin typeface="Courier New" pitchFamily="49" charset="0"/>
                <a:cs typeface="Courier New" pitchFamily="49" charset="0"/>
              </a:rPr>
              <a:t>	if (exists $books{"</a:t>
            </a:r>
            <a:r>
              <a:rPr lang="en-US" dirty="0" err="1" smtClean="0">
                <a:latin typeface="Courier New" pitchFamily="49" charset="0"/>
                <a:cs typeface="Courier New" pitchFamily="49" charset="0"/>
              </a:rPr>
              <a:t>dino</a:t>
            </a:r>
            <a:r>
              <a:rPr lang="en-US" dirty="0" smtClean="0">
                <a:latin typeface="Courier New" pitchFamily="49" charset="0"/>
                <a:cs typeface="Courier New" pitchFamily="49" charset="0"/>
              </a:rPr>
              <a:t>"}) </a:t>
            </a:r>
          </a:p>
          <a:p>
            <a:pPr lvl="1">
              <a:buNone/>
            </a:pPr>
            <a:r>
              <a:rPr lang="en-US" dirty="0" smtClean="0">
                <a:latin typeface="Courier New" pitchFamily="49" charset="0"/>
                <a:cs typeface="Courier New" pitchFamily="49" charset="0"/>
              </a:rPr>
              <a:t>{ print "Hey, there's a library card for </a:t>
            </a:r>
            <a:r>
              <a:rPr lang="en-US" dirty="0" err="1" smtClean="0">
                <a:latin typeface="Courier New" pitchFamily="49" charset="0"/>
                <a:cs typeface="Courier New" pitchFamily="49" charset="0"/>
              </a:rPr>
              <a:t>dino</a:t>
            </a:r>
            <a:r>
              <a:rPr lang="en-US" dirty="0" smtClean="0">
                <a:latin typeface="Courier New" pitchFamily="49" charset="0"/>
                <a:cs typeface="Courier New" pitchFamily="49" charset="0"/>
              </a:rPr>
              <a:t>!\n"; }</a:t>
            </a:r>
          </a:p>
          <a:p>
            <a:r>
              <a:rPr lang="en-US" dirty="0" smtClean="0"/>
              <a:t>The delete Function</a:t>
            </a:r>
          </a:p>
          <a:p>
            <a:pPr lvl="1"/>
            <a:r>
              <a:rPr lang="en-US" dirty="0" smtClean="0"/>
              <a:t>removes the given key (and its corresponding value) from the hash</a:t>
            </a:r>
          </a:p>
          <a:p>
            <a:pPr lvl="1">
              <a:buNone/>
            </a:pPr>
            <a:r>
              <a:rPr lang="en-US" dirty="0" smtClean="0">
                <a:latin typeface="Courier New" pitchFamily="49" charset="0"/>
                <a:cs typeface="Courier New" pitchFamily="49" charset="0"/>
              </a:rPr>
              <a:t>	$person = "betty"; </a:t>
            </a:r>
          </a:p>
          <a:p>
            <a:pPr lvl="1">
              <a:buNone/>
            </a:pPr>
            <a:r>
              <a:rPr lang="en-US" dirty="0" smtClean="0">
                <a:latin typeface="Courier New" pitchFamily="49" charset="0"/>
                <a:cs typeface="Courier New" pitchFamily="49" charset="0"/>
              </a:rPr>
              <a:t>	delete $books{$person}; # Revoke the library card for $person</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Hash Element Interpolation</a:t>
            </a:r>
            <a:endParaRPr lang="en-US" dirty="0"/>
          </a:p>
        </p:txBody>
      </p:sp>
      <p:sp>
        <p:nvSpPr>
          <p:cNvPr id="3" name="Content Placeholder 2"/>
          <p:cNvSpPr>
            <a:spLocks noGrp="1"/>
          </p:cNvSpPr>
          <p:nvPr>
            <p:ph idx="1"/>
          </p:nvPr>
        </p:nvSpPr>
        <p:spPr/>
        <p:txBody>
          <a:bodyPr>
            <a:normAutofit lnSpcReduction="10000"/>
          </a:bodyPr>
          <a:lstStyle/>
          <a:p>
            <a:r>
              <a:rPr lang="en-US" dirty="0" smtClean="0"/>
              <a:t>You can interpolate a single hash element into a double-quoted string just as you'd expect:</a:t>
            </a:r>
          </a:p>
          <a:p>
            <a:pPr>
              <a:buNone/>
            </a:pPr>
            <a:r>
              <a:rPr lang="en-US" dirty="0" smtClean="0"/>
              <a:t>	</a:t>
            </a:r>
            <a:r>
              <a:rPr lang="en-US" sz="2400" dirty="0" err="1" smtClean="0">
                <a:latin typeface="Courier New" pitchFamily="49" charset="0"/>
                <a:cs typeface="Courier New" pitchFamily="49" charset="0"/>
              </a:rPr>
              <a:t>foreach</a:t>
            </a:r>
            <a:r>
              <a:rPr lang="en-US" sz="2400" dirty="0" smtClean="0">
                <a:latin typeface="Courier New" pitchFamily="49" charset="0"/>
                <a:cs typeface="Courier New" pitchFamily="49" charset="0"/>
              </a:rPr>
              <a:t> $person (sort keys %books) </a:t>
            </a:r>
          </a:p>
          <a:p>
            <a:pPr>
              <a:buNone/>
            </a:pPr>
            <a:r>
              <a:rPr lang="en-US" sz="2400" dirty="0" smtClean="0">
                <a:latin typeface="Courier New" pitchFamily="49" charset="0"/>
                <a:cs typeface="Courier New" pitchFamily="49" charset="0"/>
              </a:rPr>
              <a:t>	{ # each patron, in order </a:t>
            </a:r>
          </a:p>
          <a:p>
            <a:pPr lvl="2">
              <a:buNone/>
            </a:pPr>
            <a:r>
              <a:rPr lang="en-US" sz="1900" dirty="0" smtClean="0">
                <a:latin typeface="Courier New" pitchFamily="49" charset="0"/>
                <a:cs typeface="Courier New" pitchFamily="49" charset="0"/>
              </a:rPr>
              <a:t>if ($books{$person}) </a:t>
            </a:r>
          </a:p>
          <a:p>
            <a:pPr lvl="2">
              <a:buNone/>
            </a:pPr>
            <a:r>
              <a:rPr lang="en-US" sz="1900" dirty="0" smtClean="0">
                <a:latin typeface="Courier New" pitchFamily="49" charset="0"/>
                <a:cs typeface="Courier New" pitchFamily="49" charset="0"/>
              </a:rPr>
              <a:t>{ </a:t>
            </a:r>
          </a:p>
          <a:p>
            <a:pPr lvl="2">
              <a:buNone/>
            </a:pPr>
            <a:r>
              <a:rPr lang="en-US" sz="1900" dirty="0" smtClean="0">
                <a:latin typeface="Courier New" pitchFamily="49" charset="0"/>
                <a:cs typeface="Courier New" pitchFamily="49" charset="0"/>
              </a:rPr>
              <a:t>print "$person has $books{$person} items\n"; # </a:t>
            </a:r>
            <a:r>
              <a:rPr lang="en-US" sz="1900" dirty="0" err="1" smtClean="0">
                <a:latin typeface="Courier New" pitchFamily="49" charset="0"/>
                <a:cs typeface="Courier New" pitchFamily="49" charset="0"/>
              </a:rPr>
              <a:t>fred</a:t>
            </a:r>
            <a:r>
              <a:rPr lang="en-US" sz="1900" dirty="0" smtClean="0">
                <a:latin typeface="Courier New" pitchFamily="49" charset="0"/>
                <a:cs typeface="Courier New" pitchFamily="49" charset="0"/>
              </a:rPr>
              <a:t> has 3 items </a:t>
            </a:r>
          </a:p>
          <a:p>
            <a:pPr lvl="2">
              <a:buNone/>
            </a:pPr>
            <a:r>
              <a:rPr lang="en-US" sz="1900" dirty="0" smtClean="0">
                <a:latin typeface="Courier New" pitchFamily="49" charset="0"/>
                <a:cs typeface="Courier New" pitchFamily="49" charset="0"/>
              </a:rPr>
              <a:t>} </a:t>
            </a:r>
          </a:p>
          <a:p>
            <a:pPr>
              <a:buNone/>
            </a:pPr>
            <a:r>
              <a:rPr lang="en-US" sz="2400" dirty="0" smtClean="0">
                <a:latin typeface="Courier New" pitchFamily="49" charset="0"/>
                <a:cs typeface="Courier New" pitchFamily="49" charset="0"/>
              </a:rPr>
              <a:t>	}</a:t>
            </a:r>
          </a:p>
          <a:p>
            <a:r>
              <a:rPr lang="en-US" sz="2400" dirty="0" smtClean="0"/>
              <a:t>NO support for entire hash interpolation; </a:t>
            </a:r>
          </a:p>
          <a:p>
            <a:pPr lvl="1"/>
            <a:r>
              <a:rPr lang="en-US" sz="2200" dirty="0" smtClean="0"/>
              <a:t>"%books" is just the six characters</a:t>
            </a:r>
            <a:endParaRPr lang="en-US" sz="2200" dirty="0" smtClean="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%ENV hash</a:t>
            </a:r>
            <a:endParaRPr lang="en-US" dirty="0"/>
          </a:p>
        </p:txBody>
      </p:sp>
      <p:sp>
        <p:nvSpPr>
          <p:cNvPr id="3" name="Content Placeholder 2"/>
          <p:cNvSpPr>
            <a:spLocks noGrp="1"/>
          </p:cNvSpPr>
          <p:nvPr>
            <p:ph idx="1"/>
          </p:nvPr>
        </p:nvSpPr>
        <p:spPr/>
        <p:txBody>
          <a:bodyPr/>
          <a:lstStyle/>
          <a:p>
            <a:r>
              <a:rPr lang="en-US" dirty="0" smtClean="0"/>
              <a:t>Perl stores the information about its environment.</a:t>
            </a:r>
          </a:p>
          <a:p>
            <a:r>
              <a:rPr lang="en-US" dirty="0" smtClean="0"/>
              <a:t>Try: print "PATH is $ENV{PATH}\n";</a:t>
            </a:r>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p:txBody>
          <a:bodyPr>
            <a:normAutofit lnSpcReduction="10000"/>
          </a:bodyPr>
          <a:lstStyle/>
          <a:p>
            <a:r>
              <a:rPr lang="en-US" dirty="0" smtClean="0"/>
              <a:t>Write a program that reads a series of words (with one word per line) until end-of-input</a:t>
            </a:r>
          </a:p>
          <a:p>
            <a:r>
              <a:rPr lang="en-US" dirty="0" smtClean="0"/>
              <a:t>Prints a summary of how many times each word was seen. So, if the input words were “</a:t>
            </a:r>
            <a:r>
              <a:rPr lang="en-US" dirty="0" err="1" smtClean="0"/>
              <a:t>fred</a:t>
            </a:r>
            <a:r>
              <a:rPr lang="en-US" dirty="0" smtClean="0"/>
              <a:t>, barney, </a:t>
            </a:r>
            <a:r>
              <a:rPr lang="en-US" dirty="0" err="1" smtClean="0"/>
              <a:t>fred</a:t>
            </a:r>
            <a:r>
              <a:rPr lang="en-US" dirty="0" smtClean="0"/>
              <a:t>, </a:t>
            </a:r>
            <a:r>
              <a:rPr lang="en-US" dirty="0" err="1" smtClean="0"/>
              <a:t>dino</a:t>
            </a:r>
            <a:r>
              <a:rPr lang="en-US" dirty="0" smtClean="0"/>
              <a:t>, </a:t>
            </a:r>
            <a:r>
              <a:rPr lang="en-US" dirty="0" err="1" smtClean="0"/>
              <a:t>wilma</a:t>
            </a:r>
            <a:r>
              <a:rPr lang="en-US" dirty="0" smtClean="0"/>
              <a:t>, </a:t>
            </a:r>
            <a:r>
              <a:rPr lang="en-US" dirty="0" err="1" smtClean="0"/>
              <a:t>fred</a:t>
            </a:r>
            <a:r>
              <a:rPr lang="en-US" dirty="0" smtClean="0"/>
              <a:t>” (all on separate lines), the output should tell us that “</a:t>
            </a:r>
            <a:r>
              <a:rPr lang="en-US" dirty="0" err="1" smtClean="0"/>
              <a:t>fred</a:t>
            </a:r>
            <a:r>
              <a:rPr lang="en-US" dirty="0" smtClean="0"/>
              <a:t> was seen 3 times”. </a:t>
            </a:r>
          </a:p>
          <a:p>
            <a:r>
              <a:rPr lang="en-US" dirty="0" smtClean="0"/>
              <a:t>(Hint: remember that when an undefined value is used as if it were a number, Perl automatically converts it to 0. ) </a:t>
            </a:r>
          </a:p>
          <a:p>
            <a:r>
              <a:rPr lang="en-US" dirty="0" smtClean="0"/>
              <a:t>Finally, sort the summary words in ASCII order in the output.</a:t>
            </a: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chomp(@words = &lt;STDIN&gt;);</a:t>
            </a:r>
          </a:p>
          <a:p>
            <a:pPr>
              <a:buNone/>
            </a:pPr>
            <a:r>
              <a:rPr lang="en-US" dirty="0" smtClean="0"/>
              <a:t> </a:t>
            </a:r>
            <a:r>
              <a:rPr lang="en-US" dirty="0" err="1" smtClean="0"/>
              <a:t>foreach</a:t>
            </a:r>
            <a:r>
              <a:rPr lang="en-US" dirty="0" smtClean="0"/>
              <a:t> $word (@words) </a:t>
            </a:r>
          </a:p>
          <a:p>
            <a:pPr>
              <a:buNone/>
            </a:pPr>
            <a:r>
              <a:rPr lang="en-US" dirty="0" smtClean="0"/>
              <a:t>{ $count{$word} += 1;} </a:t>
            </a:r>
          </a:p>
          <a:p>
            <a:pPr>
              <a:buNone/>
            </a:pPr>
            <a:endParaRPr lang="en-US" dirty="0" smtClean="0"/>
          </a:p>
          <a:p>
            <a:pPr>
              <a:buNone/>
            </a:pPr>
            <a:r>
              <a:rPr lang="en-US" dirty="0" err="1" smtClean="0"/>
              <a:t>foreach</a:t>
            </a:r>
            <a:r>
              <a:rPr lang="en-US" dirty="0" smtClean="0"/>
              <a:t> $word (keys %count) </a:t>
            </a:r>
          </a:p>
          <a:p>
            <a:pPr>
              <a:buNone/>
            </a:pPr>
            <a:r>
              <a:rPr lang="en-US" dirty="0" smtClean="0"/>
              <a:t>{ print "$word was seen $count{$word} times.\n"; }</a:t>
            </a:r>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t>Why Perl?</a:t>
            </a:r>
          </a:p>
        </p:txBody>
      </p:sp>
      <p:sp>
        <p:nvSpPr>
          <p:cNvPr id="23555" name="Rectangle 3"/>
          <p:cNvSpPr>
            <a:spLocks noGrp="1" noChangeArrowheads="1"/>
          </p:cNvSpPr>
          <p:nvPr>
            <p:ph idx="1"/>
          </p:nvPr>
        </p:nvSpPr>
        <p:spPr/>
        <p:txBody>
          <a:bodyPr/>
          <a:lstStyle/>
          <a:p>
            <a:r>
              <a:rPr lang="en-US"/>
              <a:t>Two factors make Perl important:</a:t>
            </a:r>
          </a:p>
          <a:p>
            <a:pPr lvl="1"/>
            <a:r>
              <a:rPr lang="en-US"/>
              <a:t>Pattern matching/string manipulation</a:t>
            </a:r>
          </a:p>
          <a:p>
            <a:pPr lvl="2"/>
            <a:r>
              <a:rPr lang="en-US"/>
              <a:t>Based on regular expressions (REs)</a:t>
            </a:r>
          </a:p>
          <a:p>
            <a:pPr lvl="2"/>
            <a:r>
              <a:rPr lang="en-US"/>
              <a:t>REs are similar in power to those in Formal Languages…</a:t>
            </a:r>
          </a:p>
          <a:p>
            <a:pPr lvl="2"/>
            <a:r>
              <a:rPr lang="en-US"/>
              <a:t>…but have many convenience features</a:t>
            </a:r>
          </a:p>
          <a:p>
            <a:pPr lvl="1"/>
            <a:r>
              <a:rPr lang="en-US"/>
              <a:t>Ability to execute UNIX commands</a:t>
            </a:r>
          </a:p>
          <a:p>
            <a:pPr lvl="2"/>
            <a:r>
              <a:rPr lang="en-US"/>
              <a:t>Less useful outside a UNIX environment</a:t>
            </a:r>
          </a:p>
          <a:p>
            <a:pPr lvl="1"/>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 calcmode="lin" valueType="num">
                                      <p:cBhvr additive="base">
                                        <p:cTn id="7" dur="500" fill="hold"/>
                                        <p:tgtEl>
                                          <p:spTgt spid="235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35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3555">
                                            <p:txEl>
                                              <p:pRg st="1" end="1"/>
                                            </p:txEl>
                                          </p:spTgt>
                                        </p:tgtEl>
                                        <p:attrNameLst>
                                          <p:attrName>style.visibility</p:attrName>
                                        </p:attrNameLst>
                                      </p:cBhvr>
                                      <p:to>
                                        <p:strVal val="visible"/>
                                      </p:to>
                                    </p:set>
                                    <p:anim calcmode="lin" valueType="num">
                                      <p:cBhvr additive="base">
                                        <p:cTn id="13" dur="500" fill="hold"/>
                                        <p:tgtEl>
                                          <p:spTgt spid="2355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355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3555">
                                            <p:txEl>
                                              <p:pRg st="2" end="2"/>
                                            </p:txEl>
                                          </p:spTgt>
                                        </p:tgtEl>
                                        <p:attrNameLst>
                                          <p:attrName>style.visibility</p:attrName>
                                        </p:attrNameLst>
                                      </p:cBhvr>
                                      <p:to>
                                        <p:strVal val="visible"/>
                                      </p:to>
                                    </p:set>
                                    <p:anim calcmode="lin" valueType="num">
                                      <p:cBhvr additive="base">
                                        <p:cTn id="19" dur="500" fill="hold"/>
                                        <p:tgtEl>
                                          <p:spTgt spid="2355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355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3555">
                                            <p:txEl>
                                              <p:pRg st="3" end="3"/>
                                            </p:txEl>
                                          </p:spTgt>
                                        </p:tgtEl>
                                        <p:attrNameLst>
                                          <p:attrName>style.visibility</p:attrName>
                                        </p:attrNameLst>
                                      </p:cBhvr>
                                      <p:to>
                                        <p:strVal val="visible"/>
                                      </p:to>
                                    </p:set>
                                    <p:anim calcmode="lin" valueType="num">
                                      <p:cBhvr additive="base">
                                        <p:cTn id="25" dur="500" fill="hold"/>
                                        <p:tgtEl>
                                          <p:spTgt spid="2355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355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3555">
                                            <p:txEl>
                                              <p:pRg st="4" end="4"/>
                                            </p:txEl>
                                          </p:spTgt>
                                        </p:tgtEl>
                                        <p:attrNameLst>
                                          <p:attrName>style.visibility</p:attrName>
                                        </p:attrNameLst>
                                      </p:cBhvr>
                                      <p:to>
                                        <p:strVal val="visible"/>
                                      </p:to>
                                    </p:set>
                                    <p:anim calcmode="lin" valueType="num">
                                      <p:cBhvr additive="base">
                                        <p:cTn id="31" dur="500" fill="hold"/>
                                        <p:tgtEl>
                                          <p:spTgt spid="23555">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355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3555">
                                            <p:txEl>
                                              <p:pRg st="5" end="5"/>
                                            </p:txEl>
                                          </p:spTgt>
                                        </p:tgtEl>
                                        <p:attrNameLst>
                                          <p:attrName>style.visibility</p:attrName>
                                        </p:attrNameLst>
                                      </p:cBhvr>
                                      <p:to>
                                        <p:strVal val="visible"/>
                                      </p:to>
                                    </p:set>
                                    <p:anim calcmode="lin" valueType="num">
                                      <p:cBhvr additive="base">
                                        <p:cTn id="37" dur="500" fill="hold"/>
                                        <p:tgtEl>
                                          <p:spTgt spid="23555">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355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3555">
                                            <p:txEl>
                                              <p:pRg st="6" end="6"/>
                                            </p:txEl>
                                          </p:spTgt>
                                        </p:tgtEl>
                                        <p:attrNameLst>
                                          <p:attrName>style.visibility</p:attrName>
                                        </p:attrNameLst>
                                      </p:cBhvr>
                                      <p:to>
                                        <p:strVal val="visible"/>
                                      </p:to>
                                    </p:set>
                                    <p:anim calcmode="lin" valueType="num">
                                      <p:cBhvr additive="base">
                                        <p:cTn id="43" dur="500" fill="hold"/>
                                        <p:tgtEl>
                                          <p:spTgt spid="23555">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3555">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bldLvl="3"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power of Perl</a:t>
            </a:r>
            <a:endParaRPr lang="en-US" dirty="0"/>
          </a:p>
        </p:txBody>
      </p:sp>
      <p:sp>
        <p:nvSpPr>
          <p:cNvPr id="3" name="Content Placeholder 2"/>
          <p:cNvSpPr>
            <a:spLocks noGrp="1"/>
          </p:cNvSpPr>
          <p:nvPr>
            <p:ph idx="1"/>
          </p:nvPr>
        </p:nvSpPr>
        <p:spPr/>
        <p:txBody>
          <a:bodyPr/>
          <a:lstStyle/>
          <a:p>
            <a:r>
              <a:rPr lang="en-US" dirty="0" smtClean="0"/>
              <a:t>Perl has strong support for regular expressions</a:t>
            </a:r>
          </a:p>
          <a:p>
            <a:r>
              <a:rPr lang="en-US" dirty="0" smtClean="0"/>
              <a:t>Allow fast, flexible, and reliable string handling</a:t>
            </a:r>
          </a:p>
          <a:p>
            <a:r>
              <a:rPr lang="en-US" dirty="0" smtClean="0"/>
              <a:t>The price: regular expressions are actually tiny programs in their own special language, built inside Perl</a:t>
            </a:r>
          </a:p>
          <a:p>
            <a:r>
              <a:rPr lang="en-US" dirty="0" smtClean="0"/>
              <a:t>A </a:t>
            </a:r>
            <a:r>
              <a:rPr lang="en-US" i="1" dirty="0" smtClean="0"/>
              <a:t>regular expression</a:t>
            </a:r>
            <a:r>
              <a:rPr lang="en-US" dirty="0" smtClean="0"/>
              <a:t>, often called a </a:t>
            </a:r>
            <a:r>
              <a:rPr lang="en-US" i="1" dirty="0" smtClean="0"/>
              <a:t>pattern</a:t>
            </a:r>
            <a:r>
              <a:rPr lang="en-US" dirty="0" smtClean="0"/>
              <a:t> in Perl, is a template that either matches or doesn't match a given string</a:t>
            </a:r>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t>Basic pattern matching</a:t>
            </a:r>
          </a:p>
        </p:txBody>
      </p:sp>
      <p:sp>
        <p:nvSpPr>
          <p:cNvPr id="24579" name="Rectangle 3"/>
          <p:cNvSpPr>
            <a:spLocks noGrp="1" noChangeArrowheads="1"/>
          </p:cNvSpPr>
          <p:nvPr>
            <p:ph idx="1"/>
          </p:nvPr>
        </p:nvSpPr>
        <p:spPr/>
        <p:txBody>
          <a:bodyPr>
            <a:normAutofit lnSpcReduction="10000"/>
          </a:bodyPr>
          <a:lstStyle/>
          <a:p>
            <a:r>
              <a:rPr lang="en-US" dirty="0">
                <a:latin typeface="Trebuchet MS" pitchFamily="34" charset="0"/>
              </a:rPr>
              <a:t>$sentence =~ </a:t>
            </a:r>
            <a:r>
              <a:rPr lang="en-US" dirty="0" smtClean="0"/>
              <a:t>/</a:t>
            </a:r>
            <a:r>
              <a:rPr lang="en-US" dirty="0" smtClean="0">
                <a:latin typeface="Trebuchet MS" pitchFamily="34" charset="0"/>
              </a:rPr>
              <a:t>World</a:t>
            </a:r>
            <a:r>
              <a:rPr lang="en-US" dirty="0" smtClean="0"/>
              <a:t>/ </a:t>
            </a:r>
            <a:endParaRPr lang="en-US" dirty="0" smtClean="0">
              <a:latin typeface="Trebuchet MS" pitchFamily="34" charset="0"/>
            </a:endParaRPr>
          </a:p>
          <a:p>
            <a:pPr lvl="1"/>
            <a:r>
              <a:rPr lang="en-US" dirty="0" smtClean="0">
                <a:latin typeface="Trebuchet MS" pitchFamily="34" charset="0"/>
              </a:rPr>
              <a:t>World </a:t>
            </a:r>
            <a:r>
              <a:rPr lang="en-US" dirty="0" smtClean="0"/>
              <a:t>is the regular expression.</a:t>
            </a:r>
          </a:p>
          <a:p>
            <a:pPr lvl="1"/>
            <a:r>
              <a:rPr lang="en-US" dirty="0" smtClean="0"/>
              <a:t>The // enclosing /World/ tells Perl to search a string for a match. </a:t>
            </a:r>
          </a:p>
          <a:p>
            <a:pPr lvl="1"/>
            <a:r>
              <a:rPr lang="en-US" dirty="0" smtClean="0"/>
              <a:t>The operator =~ associates the string with the RE match and produces..</a:t>
            </a:r>
            <a:endParaRPr lang="en-US" dirty="0"/>
          </a:p>
          <a:p>
            <a:pPr lvl="1"/>
            <a:r>
              <a:rPr lang="en-US" dirty="0"/>
              <a:t>True if </a:t>
            </a:r>
            <a:r>
              <a:rPr lang="en-US" dirty="0">
                <a:latin typeface="Trebuchet MS" pitchFamily="34" charset="0"/>
              </a:rPr>
              <a:t>$sentence</a:t>
            </a:r>
            <a:r>
              <a:rPr lang="en-US" dirty="0"/>
              <a:t> contains </a:t>
            </a:r>
            <a:r>
              <a:rPr lang="en-US" dirty="0" smtClean="0">
                <a:latin typeface="Trebuchet MS" pitchFamily="34" charset="0"/>
              </a:rPr>
              <a:t>“World"</a:t>
            </a:r>
            <a:endParaRPr lang="en-US" dirty="0">
              <a:latin typeface="Trebuchet MS" pitchFamily="34" charset="0"/>
            </a:endParaRPr>
          </a:p>
          <a:p>
            <a:r>
              <a:rPr lang="en-US" dirty="0">
                <a:latin typeface="Trebuchet MS" pitchFamily="34" charset="0"/>
              </a:rPr>
              <a:t>$sentence = </a:t>
            </a:r>
            <a:r>
              <a:rPr lang="en-US" dirty="0" smtClean="0">
                <a:latin typeface="Trebuchet MS" pitchFamily="34" charset="0"/>
              </a:rPr>
              <a:t>“Hello World!";</a:t>
            </a:r>
            <a:r>
              <a:rPr lang="en-US" dirty="0"/>
              <a:t/>
            </a:r>
            <a:br>
              <a:rPr lang="en-US" dirty="0"/>
            </a:br>
            <a:r>
              <a:rPr lang="en-US" dirty="0">
                <a:latin typeface="Trebuchet MS" pitchFamily="34" charset="0"/>
              </a:rPr>
              <a:t>if ($sentence =~ /the/)  #</a:t>
            </a:r>
            <a:r>
              <a:rPr lang="en-US" dirty="0"/>
              <a:t> is </a:t>
            </a:r>
            <a:r>
              <a:rPr lang="en-US" i="1" dirty="0"/>
              <a:t>false</a:t>
            </a:r>
            <a:endParaRPr lang="en-US" dirty="0"/>
          </a:p>
          <a:p>
            <a:pPr lvl="1"/>
            <a:r>
              <a:rPr lang="en-US" dirty="0"/>
              <a:t>…because Perl is case-sensitive</a:t>
            </a:r>
          </a:p>
          <a:p>
            <a:r>
              <a:rPr lang="en-US" dirty="0">
                <a:latin typeface="Trebuchet MS" pitchFamily="34" charset="0"/>
              </a:rPr>
              <a:t>!~ </a:t>
            </a:r>
            <a:r>
              <a:rPr lang="en-US" dirty="0"/>
              <a:t>is "does not contain"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Comments on “Hello, World”</a:t>
            </a:r>
          </a:p>
        </p:txBody>
      </p:sp>
      <p:sp>
        <p:nvSpPr>
          <p:cNvPr id="9219" name="Rectangle 3"/>
          <p:cNvSpPr>
            <a:spLocks noGrp="1" noChangeArrowheads="1"/>
          </p:cNvSpPr>
          <p:nvPr>
            <p:ph idx="1"/>
          </p:nvPr>
        </p:nvSpPr>
        <p:spPr/>
        <p:txBody>
          <a:bodyPr/>
          <a:lstStyle/>
          <a:p>
            <a:r>
              <a:rPr lang="en-US" dirty="0"/>
              <a:t>Comments are</a:t>
            </a:r>
            <a:r>
              <a:rPr lang="en-US" dirty="0">
                <a:latin typeface="Trebuchet MS" pitchFamily="34" charset="0"/>
              </a:rPr>
              <a:t> # </a:t>
            </a:r>
            <a:r>
              <a:rPr lang="en-US" dirty="0"/>
              <a:t>to end of line</a:t>
            </a:r>
          </a:p>
          <a:p>
            <a:pPr lvl="1"/>
            <a:r>
              <a:rPr lang="en-US" dirty="0"/>
              <a:t>But the first line, </a:t>
            </a:r>
            <a:r>
              <a:rPr lang="en-US" dirty="0">
                <a:latin typeface="Courier New" pitchFamily="49" charset="0"/>
                <a:cs typeface="Courier New" pitchFamily="49" charset="0"/>
              </a:rPr>
              <a:t>#!/</a:t>
            </a:r>
            <a:r>
              <a:rPr lang="en-US" dirty="0" err="1">
                <a:latin typeface="Courier New" pitchFamily="49" charset="0"/>
                <a:cs typeface="Courier New" pitchFamily="49" charset="0"/>
              </a:rPr>
              <a:t>usr</a:t>
            </a:r>
            <a:r>
              <a:rPr lang="en-US" dirty="0">
                <a:latin typeface="Courier New" pitchFamily="49" charset="0"/>
                <a:cs typeface="Courier New" pitchFamily="49" charset="0"/>
              </a:rPr>
              <a:t>/local/bin/</a:t>
            </a:r>
            <a:r>
              <a:rPr lang="en-US" dirty="0" err="1">
                <a:latin typeface="Courier New" pitchFamily="49" charset="0"/>
                <a:cs typeface="Courier New" pitchFamily="49" charset="0"/>
              </a:rPr>
              <a:t>perl</a:t>
            </a:r>
            <a:r>
              <a:rPr lang="en-US" dirty="0">
                <a:latin typeface="Courier New" pitchFamily="49" charset="0"/>
                <a:cs typeface="Courier New" pitchFamily="49" charset="0"/>
              </a:rPr>
              <a:t>, </a:t>
            </a:r>
            <a:r>
              <a:rPr lang="en-US" dirty="0"/>
              <a:t>tells where to find the Perl compiler on your system</a:t>
            </a:r>
          </a:p>
          <a:p>
            <a:r>
              <a:rPr lang="en-US" dirty="0"/>
              <a:t>Perl statements end with semicolons</a:t>
            </a:r>
          </a:p>
          <a:p>
            <a:r>
              <a:rPr lang="en-US" dirty="0"/>
              <a:t>Perl is case-sensitive</a:t>
            </a:r>
          </a:p>
          <a:p>
            <a:r>
              <a:rPr lang="en-US" dirty="0"/>
              <a:t>Perl is compiled and run in a single operation</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1">
              <a:buNone/>
            </a:pPr>
            <a:r>
              <a:rPr lang="en-US" dirty="0" smtClean="0">
                <a:latin typeface="Courier New" pitchFamily="49" charset="0"/>
                <a:cs typeface="Courier New" pitchFamily="49" charset="0"/>
              </a:rPr>
              <a:t>$greeting = "World"; </a:t>
            </a:r>
          </a:p>
          <a:p>
            <a:pPr lvl="1">
              <a:buNone/>
            </a:pPr>
            <a:r>
              <a:rPr lang="en-US" dirty="0" smtClean="0">
                <a:latin typeface="Courier New" pitchFamily="49" charset="0"/>
                <a:cs typeface="Courier New" pitchFamily="49" charset="0"/>
              </a:rPr>
              <a:t>if ("Hello World" =~ /$greeting/) </a:t>
            </a:r>
          </a:p>
          <a:p>
            <a:pPr lvl="1">
              <a:buNone/>
            </a:pPr>
            <a:r>
              <a:rPr lang="en-US" dirty="0" smtClean="0">
                <a:latin typeface="Courier New" pitchFamily="49" charset="0"/>
                <a:cs typeface="Courier New" pitchFamily="49" charset="0"/>
              </a:rPr>
              <a:t>{ </a:t>
            </a:r>
          </a:p>
          <a:p>
            <a:pPr lvl="1">
              <a:buNone/>
            </a:pPr>
            <a:r>
              <a:rPr lang="en-US" dirty="0" smtClean="0">
                <a:latin typeface="Courier New" pitchFamily="49" charset="0"/>
                <a:cs typeface="Courier New" pitchFamily="49" charset="0"/>
              </a:rPr>
              <a:t>print "It matches\n"; </a:t>
            </a:r>
          </a:p>
          <a:p>
            <a:pPr lvl="1">
              <a:buNone/>
            </a:pPr>
            <a:r>
              <a:rPr lang="en-US" dirty="0" smtClean="0">
                <a:latin typeface="Courier New" pitchFamily="49" charset="0"/>
                <a:cs typeface="Courier New" pitchFamily="49" charset="0"/>
              </a:rPr>
              <a:t>}</a:t>
            </a:r>
          </a:p>
          <a:p>
            <a:pPr lvl="1">
              <a:buNone/>
            </a:pPr>
            <a:r>
              <a:rPr lang="en-US" dirty="0" smtClean="0">
                <a:latin typeface="Courier New" pitchFamily="49" charset="0"/>
                <a:cs typeface="Courier New" pitchFamily="49" charset="0"/>
              </a:rPr>
              <a:t>else { print "It doesn't match\n"; }</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is actually a shortcut for m// (pattern match) operator</a:t>
            </a:r>
          </a:p>
          <a:p>
            <a:pPr>
              <a:buNone/>
            </a:pPr>
            <a:r>
              <a:rPr lang="en-US" sz="2400" dirty="0" smtClean="0">
                <a:latin typeface="Courier New" pitchFamily="49" charset="0"/>
                <a:cs typeface="Courier New" pitchFamily="49" charset="0"/>
              </a:rPr>
              <a:t>	"Hello World" =~ </a:t>
            </a:r>
            <a:r>
              <a:rPr lang="en-US" sz="2400" dirty="0" err="1" smtClean="0">
                <a:latin typeface="Courier New" pitchFamily="49" charset="0"/>
                <a:cs typeface="Courier New" pitchFamily="49" charset="0"/>
              </a:rPr>
              <a:t>m!World</a:t>
            </a:r>
            <a:r>
              <a:rPr lang="en-US" sz="2400" dirty="0" smtClean="0">
                <a:latin typeface="Courier New" pitchFamily="49" charset="0"/>
                <a:cs typeface="Courier New" pitchFamily="49" charset="0"/>
              </a:rPr>
              <a:t>!; # matches, delimited by '!' </a:t>
            </a:r>
          </a:p>
          <a:p>
            <a:pPr lvl="1">
              <a:buNone/>
            </a:pPr>
            <a:r>
              <a:rPr lang="en-US" sz="2200" dirty="0" smtClean="0">
                <a:latin typeface="Courier New" pitchFamily="49" charset="0"/>
                <a:cs typeface="Courier New" pitchFamily="49" charset="0"/>
              </a:rPr>
              <a:t>"Hello World" =~ m{World}; # matches, note the matching '{}' </a:t>
            </a:r>
          </a:p>
          <a:p>
            <a:pPr lvl="1">
              <a:buNone/>
            </a:pPr>
            <a:r>
              <a:rPr lang="en-US" sz="2200" dirty="0" smtClean="0">
                <a:latin typeface="Courier New" pitchFamily="49" charset="0"/>
                <a:cs typeface="Courier New" pitchFamily="49" charset="0"/>
              </a:rPr>
              <a:t>"/</a:t>
            </a:r>
            <a:r>
              <a:rPr lang="en-US" sz="2200" dirty="0" err="1" smtClean="0">
                <a:latin typeface="Courier New" pitchFamily="49" charset="0"/>
                <a:cs typeface="Courier New" pitchFamily="49" charset="0"/>
              </a:rPr>
              <a:t>usr</a:t>
            </a:r>
            <a:r>
              <a:rPr lang="en-US" sz="2200" dirty="0" smtClean="0">
                <a:latin typeface="Courier New" pitchFamily="49" charset="0"/>
                <a:cs typeface="Courier New" pitchFamily="49" charset="0"/>
              </a:rPr>
              <a:t>/bin/</a:t>
            </a:r>
            <a:r>
              <a:rPr lang="en-US" sz="2200" dirty="0" err="1" smtClean="0">
                <a:latin typeface="Courier New" pitchFamily="49" charset="0"/>
                <a:cs typeface="Courier New" pitchFamily="49" charset="0"/>
              </a:rPr>
              <a:t>perl</a:t>
            </a:r>
            <a:r>
              <a:rPr lang="en-US" sz="2200" dirty="0" smtClean="0">
                <a:latin typeface="Courier New" pitchFamily="49" charset="0"/>
                <a:cs typeface="Courier New" pitchFamily="49" charset="0"/>
              </a:rPr>
              <a:t>" =~ m"/</a:t>
            </a:r>
            <a:r>
              <a:rPr lang="en-US" sz="2200" dirty="0" err="1" smtClean="0">
                <a:latin typeface="Courier New" pitchFamily="49" charset="0"/>
                <a:cs typeface="Courier New" pitchFamily="49" charset="0"/>
              </a:rPr>
              <a:t>perl</a:t>
            </a:r>
            <a:r>
              <a:rPr lang="en-US" sz="2200" dirty="0" smtClean="0">
                <a:latin typeface="Courier New" pitchFamily="49" charset="0"/>
                <a:cs typeface="Courier New" pitchFamily="49" charset="0"/>
              </a:rPr>
              <a:t>"; # matches after '/</a:t>
            </a:r>
            <a:r>
              <a:rPr lang="en-US" sz="2200" dirty="0" err="1" smtClean="0">
                <a:latin typeface="Courier New" pitchFamily="49" charset="0"/>
                <a:cs typeface="Courier New" pitchFamily="49" charset="0"/>
              </a:rPr>
              <a:t>usr</a:t>
            </a:r>
            <a:r>
              <a:rPr lang="en-US" sz="2200" dirty="0" smtClean="0">
                <a:latin typeface="Courier New" pitchFamily="49" charset="0"/>
                <a:cs typeface="Courier New" pitchFamily="49" charset="0"/>
              </a:rPr>
              <a:t>/bin', # '/' becomes an ordinary char</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t>The</a:t>
            </a:r>
            <a:r>
              <a:rPr lang="en-US">
                <a:latin typeface="Trebuchet MS" pitchFamily="34" charset="0"/>
              </a:rPr>
              <a:t> $_ </a:t>
            </a:r>
            <a:r>
              <a:rPr lang="en-US"/>
              <a:t>variable</a:t>
            </a:r>
          </a:p>
        </p:txBody>
      </p:sp>
      <p:sp>
        <p:nvSpPr>
          <p:cNvPr id="32771" name="Rectangle 3"/>
          <p:cNvSpPr>
            <a:spLocks noGrp="1" noChangeArrowheads="1"/>
          </p:cNvSpPr>
          <p:nvPr>
            <p:ph idx="1"/>
          </p:nvPr>
        </p:nvSpPr>
        <p:spPr/>
        <p:txBody>
          <a:bodyPr/>
          <a:lstStyle/>
          <a:p>
            <a:r>
              <a:rPr lang="en-US" dirty="0"/>
              <a:t>Often we want to process one string repeatedly</a:t>
            </a:r>
          </a:p>
          <a:p>
            <a:r>
              <a:rPr lang="en-US" dirty="0"/>
              <a:t>The </a:t>
            </a:r>
            <a:r>
              <a:rPr lang="en-US" dirty="0">
                <a:latin typeface="Trebuchet MS" pitchFamily="34" charset="0"/>
              </a:rPr>
              <a:t>$_ </a:t>
            </a:r>
            <a:r>
              <a:rPr lang="en-US" dirty="0"/>
              <a:t>variable holds the </a:t>
            </a:r>
            <a:r>
              <a:rPr lang="en-US" i="1" dirty="0"/>
              <a:t>current </a:t>
            </a:r>
            <a:r>
              <a:rPr lang="en-US" i="1" dirty="0" smtClean="0"/>
              <a:t>string</a:t>
            </a:r>
          </a:p>
          <a:p>
            <a:r>
              <a:rPr lang="en-US" dirty="0" smtClean="0"/>
              <a:t> "default input and pattern matching space"</a:t>
            </a:r>
            <a:endParaRPr lang="en-US" i="1" dirty="0"/>
          </a:p>
          <a:p>
            <a:r>
              <a:rPr lang="en-US" dirty="0"/>
              <a:t>If a subject is omitted, </a:t>
            </a:r>
            <a:r>
              <a:rPr lang="en-US" dirty="0">
                <a:latin typeface="Trebuchet MS" pitchFamily="34" charset="0"/>
              </a:rPr>
              <a:t>$_ </a:t>
            </a:r>
            <a:r>
              <a:rPr lang="en-US" dirty="0"/>
              <a:t>is assumed</a:t>
            </a:r>
          </a:p>
          <a:p>
            <a:r>
              <a:rPr lang="en-US" dirty="0"/>
              <a:t>Hence, the following are equivalent:</a:t>
            </a:r>
          </a:p>
          <a:p>
            <a:pPr lvl="1">
              <a:buNone/>
            </a:pPr>
            <a:r>
              <a:rPr lang="en-US" dirty="0">
                <a:latin typeface="Courier New" pitchFamily="49" charset="0"/>
                <a:cs typeface="Courier New" pitchFamily="49" charset="0"/>
              </a:rPr>
              <a:t>if ($sentence =~ /under/) …</a:t>
            </a:r>
          </a:p>
          <a:p>
            <a:pPr lvl="1">
              <a:buNone/>
            </a:pPr>
            <a:r>
              <a:rPr lang="en-US" dirty="0">
                <a:latin typeface="Courier New" pitchFamily="49" charset="0"/>
                <a:cs typeface="Courier New" pitchFamily="49" charset="0"/>
              </a:rPr>
              <a:t>$_ = $sentence; </a:t>
            </a:r>
            <a:endParaRPr lang="en-US" dirty="0" smtClean="0">
              <a:latin typeface="Courier New" pitchFamily="49" charset="0"/>
              <a:cs typeface="Courier New" pitchFamily="49" charset="0"/>
            </a:endParaRPr>
          </a:p>
          <a:p>
            <a:pPr lvl="1">
              <a:buNone/>
            </a:pPr>
            <a:r>
              <a:rPr lang="en-US" dirty="0" smtClean="0">
                <a:latin typeface="Courier New" pitchFamily="49" charset="0"/>
                <a:cs typeface="Courier New" pitchFamily="49" charset="0"/>
              </a:rPr>
              <a:t>if </a:t>
            </a:r>
            <a:r>
              <a:rPr lang="en-US" dirty="0">
                <a:latin typeface="Courier New" pitchFamily="49" charset="0"/>
                <a:cs typeface="Courier New" pitchFamily="49" charset="0"/>
              </a:rPr>
              <a:t>(/under/) ...</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357166"/>
            <a:ext cx="8305800" cy="1143000"/>
          </a:xfrm>
        </p:spPr>
        <p:txBody>
          <a:bodyPr>
            <a:normAutofit/>
          </a:bodyPr>
          <a:lstStyle/>
          <a:p>
            <a:r>
              <a:rPr lang="en-US" dirty="0" err="1" smtClean="0"/>
              <a:t>Metacharacters</a:t>
            </a:r>
            <a:endParaRPr lang="en-US" dirty="0"/>
          </a:p>
        </p:txBody>
      </p:sp>
      <p:sp>
        <p:nvSpPr>
          <p:cNvPr id="25603" name="Text Box 3"/>
          <p:cNvSpPr txBox="1">
            <a:spLocks noChangeArrowheads="1"/>
          </p:cNvSpPr>
          <p:nvPr/>
        </p:nvSpPr>
        <p:spPr bwMode="auto">
          <a:xfrm>
            <a:off x="685800" y="1428736"/>
            <a:ext cx="7848600" cy="5232202"/>
          </a:xfrm>
          <a:prstGeom prst="rect">
            <a:avLst/>
          </a:prstGeom>
          <a:noFill/>
          <a:ln w="12700">
            <a:noFill/>
            <a:miter lim="800000"/>
            <a:headEnd type="none" w="sm" len="sm"/>
            <a:tailEnd type="none" w="sm" len="sm"/>
          </a:ln>
          <a:effectLst/>
        </p:spPr>
        <p:txBody>
          <a:bodyPr>
            <a:spAutoFit/>
          </a:bodyPr>
          <a:lstStyle/>
          <a:p>
            <a:pPr eaLnBrk="0" hangingPunct="0"/>
            <a:r>
              <a:rPr lang="en-US" sz="2600" dirty="0" smtClean="0">
                <a:latin typeface="+mn-lt"/>
              </a:rPr>
              <a:t>{ } [ ] ( ) ^ $ . | * + ? \</a:t>
            </a:r>
          </a:p>
          <a:p>
            <a:pPr eaLnBrk="0" hangingPunct="0"/>
            <a:endParaRPr lang="en-US" sz="2600" dirty="0" smtClean="0">
              <a:latin typeface="+mn-lt"/>
            </a:endParaRPr>
          </a:p>
          <a:p>
            <a:pPr eaLnBrk="0" hangingPunct="0"/>
            <a:r>
              <a:rPr lang="en-US" sz="2600" dirty="0" smtClean="0">
                <a:latin typeface="+mn-lt"/>
              </a:rPr>
              <a:t>.       # </a:t>
            </a:r>
            <a:r>
              <a:rPr lang="en-US" sz="2600" dirty="0">
                <a:latin typeface="+mn-lt"/>
              </a:rPr>
              <a:t>Any single character except a newline</a:t>
            </a:r>
            <a:br>
              <a:rPr lang="en-US" sz="2600" dirty="0">
                <a:latin typeface="+mn-lt"/>
              </a:rPr>
            </a:br>
            <a:r>
              <a:rPr lang="en-US" sz="2600" dirty="0" smtClean="0">
                <a:latin typeface="+mn-lt"/>
              </a:rPr>
              <a:t>^       </a:t>
            </a:r>
            <a:r>
              <a:rPr lang="en-US" sz="2600" dirty="0">
                <a:latin typeface="+mn-lt"/>
              </a:rPr>
              <a:t># The beginning of the line or string</a:t>
            </a:r>
            <a:br>
              <a:rPr lang="en-US" sz="2600" dirty="0">
                <a:latin typeface="+mn-lt"/>
              </a:rPr>
            </a:br>
            <a:r>
              <a:rPr lang="en-US" sz="2600" dirty="0" smtClean="0">
                <a:latin typeface="+mn-lt"/>
              </a:rPr>
              <a:t>$       </a:t>
            </a:r>
            <a:r>
              <a:rPr lang="en-US" sz="2600" dirty="0">
                <a:latin typeface="+mn-lt"/>
              </a:rPr>
              <a:t># The end of the line or string</a:t>
            </a:r>
            <a:br>
              <a:rPr lang="en-US" sz="2600" dirty="0">
                <a:latin typeface="+mn-lt"/>
              </a:rPr>
            </a:br>
            <a:r>
              <a:rPr lang="en-US" sz="2600" dirty="0" smtClean="0">
                <a:latin typeface="+mn-lt"/>
              </a:rPr>
              <a:t>*       </a:t>
            </a:r>
            <a:r>
              <a:rPr lang="en-US" sz="2600" dirty="0">
                <a:latin typeface="+mn-lt"/>
              </a:rPr>
              <a:t># Zero or more of the last character</a:t>
            </a:r>
            <a:br>
              <a:rPr lang="en-US" sz="2600" dirty="0">
                <a:latin typeface="+mn-lt"/>
              </a:rPr>
            </a:br>
            <a:r>
              <a:rPr lang="en-US" sz="2600" dirty="0" smtClean="0">
                <a:latin typeface="+mn-lt"/>
              </a:rPr>
              <a:t>+       </a:t>
            </a:r>
            <a:r>
              <a:rPr lang="en-US" sz="2600" dirty="0">
                <a:latin typeface="+mn-lt"/>
              </a:rPr>
              <a:t># One or more of the last character</a:t>
            </a:r>
            <a:br>
              <a:rPr lang="en-US" sz="2600" dirty="0">
                <a:latin typeface="+mn-lt"/>
              </a:rPr>
            </a:br>
            <a:r>
              <a:rPr lang="en-US" sz="2600" dirty="0" smtClean="0">
                <a:latin typeface="+mn-lt"/>
              </a:rPr>
              <a:t>?       </a:t>
            </a:r>
            <a:r>
              <a:rPr lang="en-US" sz="2600" dirty="0">
                <a:latin typeface="+mn-lt"/>
              </a:rPr>
              <a:t># Zero or one of the last </a:t>
            </a:r>
            <a:r>
              <a:rPr lang="en-US" sz="2600" dirty="0" smtClean="0">
                <a:latin typeface="+mn-lt"/>
              </a:rPr>
              <a:t>character</a:t>
            </a:r>
          </a:p>
          <a:p>
            <a:pPr eaLnBrk="0" hangingPunct="0"/>
            <a:endParaRPr lang="en-US" sz="2600" dirty="0" smtClean="0">
              <a:latin typeface="+mn-lt"/>
            </a:endParaRPr>
          </a:p>
          <a:p>
            <a:pPr eaLnBrk="0" hangingPunct="0"/>
            <a:r>
              <a:rPr lang="en-US" sz="2600" dirty="0" smtClean="0">
                <a:latin typeface="+mn-lt"/>
              </a:rPr>
              <a:t>a </a:t>
            </a:r>
            <a:r>
              <a:rPr lang="en-US" sz="2600" dirty="0" err="1" smtClean="0">
                <a:latin typeface="+mn-lt"/>
              </a:rPr>
              <a:t>metacharacter</a:t>
            </a:r>
            <a:r>
              <a:rPr lang="en-US" sz="2600" dirty="0" smtClean="0">
                <a:latin typeface="+mn-lt"/>
              </a:rPr>
              <a:t> can be matched by putting a backslash before it:</a:t>
            </a:r>
          </a:p>
          <a:p>
            <a:pPr eaLnBrk="0" hangingPunct="0"/>
            <a:r>
              <a:rPr lang="en-US" sz="2400" dirty="0" smtClean="0">
                <a:latin typeface="Courier New" pitchFamily="49" charset="0"/>
                <a:cs typeface="Courier New" pitchFamily="49" charset="0"/>
              </a:rPr>
              <a:t>"2+2=4" =~ /2+2/; </a:t>
            </a:r>
          </a:p>
          <a:p>
            <a:pPr eaLnBrk="0" hangingPunct="0"/>
            <a:r>
              <a:rPr lang="en-US" sz="2400" dirty="0" smtClean="0">
                <a:latin typeface="Courier New" pitchFamily="49" charset="0"/>
                <a:cs typeface="Courier New" pitchFamily="49" charset="0"/>
              </a:rPr>
              <a:t>"2+2=4" =~ /2\+2/;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603"/>
                                        </p:tgtEl>
                                        <p:attrNameLst>
                                          <p:attrName>style.visibility</p:attrName>
                                        </p:attrNameLst>
                                      </p:cBhvr>
                                      <p:to>
                                        <p:strVal val="visible"/>
                                      </p:to>
                                    </p:set>
                                    <p:anim calcmode="lin" valueType="num">
                                      <p:cBhvr additive="base">
                                        <p:cTn id="7" dur="500" fill="hold"/>
                                        <p:tgtEl>
                                          <p:spTgt spid="25603"/>
                                        </p:tgtEl>
                                        <p:attrNameLst>
                                          <p:attrName>ppt_x</p:attrName>
                                        </p:attrNameLst>
                                      </p:cBhvr>
                                      <p:tavLst>
                                        <p:tav tm="0">
                                          <p:val>
                                            <p:strVal val="0-#ppt_w/2"/>
                                          </p:val>
                                        </p:tav>
                                        <p:tav tm="100000">
                                          <p:val>
                                            <p:strVal val="#ppt_x"/>
                                          </p:val>
                                        </p:tav>
                                      </p:tavLst>
                                    </p:anim>
                                    <p:anim calcmode="lin" valueType="num">
                                      <p:cBhvr additive="base">
                                        <p:cTn id="8" dur="500" fill="hold"/>
                                        <p:tgtEl>
                                          <p:spTgt spid="2560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457200" y="500042"/>
            <a:ext cx="8305800" cy="1143000"/>
          </a:xfrm>
        </p:spPr>
        <p:txBody>
          <a:bodyPr/>
          <a:lstStyle/>
          <a:p>
            <a:r>
              <a:rPr lang="en-US" dirty="0" smtClean="0"/>
              <a:t>Examples</a:t>
            </a:r>
            <a:endParaRPr lang="en-US" dirty="0"/>
          </a:p>
        </p:txBody>
      </p:sp>
      <p:sp>
        <p:nvSpPr>
          <p:cNvPr id="57347" name="Text Box 3"/>
          <p:cNvSpPr txBox="1">
            <a:spLocks noChangeArrowheads="1"/>
          </p:cNvSpPr>
          <p:nvPr/>
        </p:nvSpPr>
        <p:spPr bwMode="auto">
          <a:xfrm>
            <a:off x="609600" y="1600200"/>
            <a:ext cx="8153400" cy="5010602"/>
          </a:xfrm>
          <a:prstGeom prst="rect">
            <a:avLst/>
          </a:prstGeom>
          <a:noFill/>
          <a:ln w="12700">
            <a:noFill/>
            <a:miter lim="800000"/>
            <a:headEnd type="none" w="sm" len="sm"/>
            <a:tailEnd type="none" w="sm" len="sm"/>
          </a:ln>
          <a:effectLst/>
        </p:spPr>
        <p:txBody>
          <a:bodyPr>
            <a:spAutoFit/>
          </a:bodyPr>
          <a:lstStyle/>
          <a:p>
            <a:pPr marL="274320" indent="-274320">
              <a:spcBef>
                <a:spcPct val="20000"/>
              </a:spcBef>
              <a:buClr>
                <a:schemeClr val="accent3"/>
              </a:buClr>
              <a:buSzPct val="95000"/>
            </a:pPr>
            <a:r>
              <a:rPr lang="en-US" sz="2600" dirty="0">
                <a:latin typeface="+mn-lt"/>
              </a:rPr>
              <a:t>^.*$        # matches the entire string</a:t>
            </a:r>
            <a:br>
              <a:rPr lang="en-US" sz="2600" dirty="0">
                <a:latin typeface="+mn-lt"/>
              </a:rPr>
            </a:br>
            <a:endParaRPr lang="en-US" sz="2600" dirty="0">
              <a:latin typeface="+mn-lt"/>
            </a:endParaRPr>
          </a:p>
          <a:p>
            <a:pPr marL="274320" indent="-274320">
              <a:spcBef>
                <a:spcPct val="20000"/>
              </a:spcBef>
              <a:buClr>
                <a:schemeClr val="accent3"/>
              </a:buClr>
              <a:buSzPct val="95000"/>
            </a:pPr>
            <a:r>
              <a:rPr lang="en-US" sz="2600" dirty="0">
                <a:latin typeface="+mn-lt"/>
              </a:rPr>
              <a:t>hi.*bye    # matches from "hi" to "bye" inclusive</a:t>
            </a:r>
            <a:br>
              <a:rPr lang="en-US" sz="2600" dirty="0">
                <a:latin typeface="+mn-lt"/>
              </a:rPr>
            </a:br>
            <a:endParaRPr lang="en-US" sz="2600" dirty="0">
              <a:latin typeface="+mn-lt"/>
            </a:endParaRPr>
          </a:p>
          <a:p>
            <a:pPr marL="274320" indent="-274320">
              <a:spcBef>
                <a:spcPct val="20000"/>
              </a:spcBef>
              <a:buClr>
                <a:schemeClr val="accent3"/>
              </a:buClr>
              <a:buSzPct val="95000"/>
            </a:pPr>
            <a:r>
              <a:rPr lang="en-US" sz="2600" dirty="0">
                <a:latin typeface="+mn-lt"/>
              </a:rPr>
              <a:t>x +y        # matches x, one or more blanks, and y</a:t>
            </a:r>
            <a:br>
              <a:rPr lang="en-US" sz="2600" dirty="0">
                <a:latin typeface="+mn-lt"/>
              </a:rPr>
            </a:br>
            <a:endParaRPr lang="en-US" sz="2600" dirty="0">
              <a:latin typeface="+mn-lt"/>
            </a:endParaRPr>
          </a:p>
          <a:p>
            <a:pPr marL="274320" indent="-274320">
              <a:spcBef>
                <a:spcPct val="20000"/>
              </a:spcBef>
              <a:buClr>
                <a:schemeClr val="accent3"/>
              </a:buClr>
              <a:buSzPct val="95000"/>
            </a:pPr>
            <a:r>
              <a:rPr lang="en-US" sz="2600" dirty="0">
                <a:latin typeface="+mn-lt"/>
              </a:rPr>
              <a:t>^Dear     # matches "Dear" only at beginning</a:t>
            </a:r>
          </a:p>
          <a:p>
            <a:pPr marL="274320" indent="-274320">
              <a:spcBef>
                <a:spcPct val="20000"/>
              </a:spcBef>
              <a:buClr>
                <a:schemeClr val="accent3"/>
              </a:buClr>
              <a:buSzPct val="95000"/>
            </a:pPr>
            <a:endParaRPr lang="en-US" sz="2600" dirty="0">
              <a:latin typeface="+mn-lt"/>
            </a:endParaRPr>
          </a:p>
          <a:p>
            <a:pPr marL="274320" indent="-274320">
              <a:spcBef>
                <a:spcPct val="20000"/>
              </a:spcBef>
              <a:buClr>
                <a:schemeClr val="accent3"/>
              </a:buClr>
              <a:buSzPct val="95000"/>
            </a:pPr>
            <a:r>
              <a:rPr lang="en-US" sz="2600" dirty="0">
                <a:latin typeface="+mn-lt"/>
              </a:rPr>
              <a:t>bags?      # matches "bag" or "bags"</a:t>
            </a:r>
            <a:br>
              <a:rPr lang="en-US" sz="2600" dirty="0">
                <a:latin typeface="+mn-lt"/>
              </a:rPr>
            </a:br>
            <a:endParaRPr lang="en-US" sz="2600" dirty="0">
              <a:latin typeface="+mn-lt"/>
            </a:endParaRPr>
          </a:p>
          <a:p>
            <a:pPr marL="274320" indent="-274320">
              <a:spcBef>
                <a:spcPct val="20000"/>
              </a:spcBef>
              <a:buClr>
                <a:schemeClr val="accent3"/>
              </a:buClr>
              <a:buSzPct val="95000"/>
            </a:pPr>
            <a:r>
              <a:rPr lang="en-US" sz="2600" dirty="0">
                <a:latin typeface="+mn-lt"/>
              </a:rPr>
              <a:t>hiss+       # matches "hiss", "</a:t>
            </a:r>
            <a:r>
              <a:rPr lang="en-US" sz="2600" dirty="0" err="1">
                <a:latin typeface="+mn-lt"/>
              </a:rPr>
              <a:t>hisss</a:t>
            </a:r>
            <a:r>
              <a:rPr lang="en-US" sz="2600" dirty="0">
                <a:latin typeface="+mn-lt"/>
              </a:rPr>
              <a:t>", "</a:t>
            </a:r>
            <a:r>
              <a:rPr lang="en-US" sz="2600" dirty="0" err="1">
                <a:latin typeface="+mn-lt"/>
              </a:rPr>
              <a:t>hissss</a:t>
            </a:r>
            <a:r>
              <a:rPr lang="en-US" sz="2600" dirty="0">
                <a:latin typeface="+mn-lt"/>
              </a:rPr>
              <a:t>", etc.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7347"/>
                                        </p:tgtEl>
                                        <p:attrNameLst>
                                          <p:attrName>style.visibility</p:attrName>
                                        </p:attrNameLst>
                                      </p:cBhvr>
                                      <p:to>
                                        <p:strVal val="visible"/>
                                      </p:to>
                                    </p:set>
                                    <p:anim calcmode="lin" valueType="num">
                                      <p:cBhvr additive="base">
                                        <p:cTn id="7" dur="500" fill="hold"/>
                                        <p:tgtEl>
                                          <p:spTgt spid="57347"/>
                                        </p:tgtEl>
                                        <p:attrNameLst>
                                          <p:attrName>ppt_x</p:attrName>
                                        </p:attrNameLst>
                                      </p:cBhvr>
                                      <p:tavLst>
                                        <p:tav tm="0">
                                          <p:val>
                                            <p:strVal val="0-#ppt_w/2"/>
                                          </p:val>
                                        </p:tav>
                                        <p:tav tm="100000">
                                          <p:val>
                                            <p:strVal val="#ppt_x"/>
                                          </p:val>
                                        </p:tav>
                                      </p:tavLst>
                                    </p:anim>
                                    <p:anim calcmode="lin" valueType="num">
                                      <p:cBhvr additive="base">
                                        <p:cTn id="8" dur="500" fill="hold"/>
                                        <p:tgtEl>
                                          <p:spTgt spid="573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autoUpdateAnimBg="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dirty="0"/>
              <a:t>Square brackets</a:t>
            </a:r>
          </a:p>
        </p:txBody>
      </p:sp>
      <p:sp>
        <p:nvSpPr>
          <p:cNvPr id="26627" name="Text Box 3"/>
          <p:cNvSpPr txBox="1">
            <a:spLocks noChangeArrowheads="1"/>
          </p:cNvSpPr>
          <p:nvPr/>
        </p:nvSpPr>
        <p:spPr bwMode="auto">
          <a:xfrm>
            <a:off x="533400" y="1676400"/>
            <a:ext cx="8382000" cy="5078313"/>
          </a:xfrm>
          <a:prstGeom prst="rect">
            <a:avLst/>
          </a:prstGeom>
          <a:noFill/>
          <a:ln w="12700">
            <a:noFill/>
            <a:miter lim="800000"/>
            <a:headEnd type="none" w="sm" len="sm"/>
            <a:tailEnd type="none" w="sm" len="sm"/>
          </a:ln>
          <a:effectLst/>
        </p:spPr>
        <p:txBody>
          <a:bodyPr>
            <a:spAutoFit/>
          </a:bodyPr>
          <a:lstStyle/>
          <a:p>
            <a:pPr eaLnBrk="0" hangingPunct="0"/>
            <a:r>
              <a:rPr lang="en-US" sz="2600" dirty="0">
                <a:latin typeface="+mn-lt"/>
              </a:rPr>
              <a:t>[</a:t>
            </a:r>
            <a:r>
              <a:rPr lang="en-US" sz="2600" dirty="0" err="1">
                <a:latin typeface="+mn-lt"/>
              </a:rPr>
              <a:t>qjk</a:t>
            </a:r>
            <a:r>
              <a:rPr lang="en-US" sz="2600" dirty="0">
                <a:latin typeface="+mn-lt"/>
              </a:rPr>
              <a:t>]         # Either q or j or k</a:t>
            </a:r>
          </a:p>
          <a:p>
            <a:pPr eaLnBrk="0" hangingPunct="0"/>
            <a:endParaRPr lang="en-US" sz="2600" dirty="0">
              <a:latin typeface="+mn-lt"/>
            </a:endParaRPr>
          </a:p>
          <a:p>
            <a:pPr eaLnBrk="0" hangingPunct="0"/>
            <a:r>
              <a:rPr lang="en-US" sz="2600" dirty="0">
                <a:latin typeface="+mn-lt"/>
              </a:rPr>
              <a:t>[^</a:t>
            </a:r>
            <a:r>
              <a:rPr lang="en-US" sz="2600" dirty="0" err="1">
                <a:latin typeface="+mn-lt"/>
              </a:rPr>
              <a:t>qjk</a:t>
            </a:r>
            <a:r>
              <a:rPr lang="en-US" sz="2600" dirty="0">
                <a:latin typeface="+mn-lt"/>
              </a:rPr>
              <a:t>]       # Neither q nor j nor k</a:t>
            </a:r>
          </a:p>
          <a:p>
            <a:pPr eaLnBrk="0" hangingPunct="0"/>
            <a:endParaRPr lang="en-US" sz="2600" dirty="0">
              <a:latin typeface="+mn-lt"/>
            </a:endParaRPr>
          </a:p>
          <a:p>
            <a:pPr eaLnBrk="0" hangingPunct="0"/>
            <a:r>
              <a:rPr lang="en-US" sz="2600" dirty="0">
                <a:latin typeface="+mn-lt"/>
              </a:rPr>
              <a:t>[a-z]         # Anything from a to z inclusive</a:t>
            </a:r>
          </a:p>
          <a:p>
            <a:pPr eaLnBrk="0" hangingPunct="0"/>
            <a:endParaRPr lang="en-US" sz="2600" dirty="0">
              <a:latin typeface="+mn-lt"/>
            </a:endParaRPr>
          </a:p>
          <a:p>
            <a:pPr eaLnBrk="0" hangingPunct="0"/>
            <a:r>
              <a:rPr lang="en-US" sz="2600" dirty="0">
                <a:latin typeface="+mn-lt"/>
              </a:rPr>
              <a:t>[^a-z]       # No lower case letters</a:t>
            </a:r>
          </a:p>
          <a:p>
            <a:pPr eaLnBrk="0" hangingPunct="0"/>
            <a:endParaRPr lang="en-US" sz="2600" dirty="0">
              <a:latin typeface="+mn-lt"/>
            </a:endParaRPr>
          </a:p>
          <a:p>
            <a:pPr eaLnBrk="0" hangingPunct="0"/>
            <a:r>
              <a:rPr lang="en-US" sz="2600" dirty="0">
                <a:latin typeface="+mn-lt"/>
              </a:rPr>
              <a:t>[a-</a:t>
            </a:r>
            <a:r>
              <a:rPr lang="en-US" sz="2600" dirty="0" err="1">
                <a:latin typeface="+mn-lt"/>
              </a:rPr>
              <a:t>zA</a:t>
            </a:r>
            <a:r>
              <a:rPr lang="en-US" sz="2600" dirty="0">
                <a:latin typeface="+mn-lt"/>
              </a:rPr>
              <a:t>-Z]   # Any letter</a:t>
            </a:r>
          </a:p>
          <a:p>
            <a:pPr eaLnBrk="0" hangingPunct="0"/>
            <a:endParaRPr lang="en-US" sz="2600" dirty="0">
              <a:latin typeface="+mn-lt"/>
            </a:endParaRPr>
          </a:p>
          <a:p>
            <a:pPr eaLnBrk="0" hangingPunct="0"/>
            <a:r>
              <a:rPr lang="en-US" sz="2600" dirty="0">
                <a:latin typeface="+mn-lt"/>
              </a:rPr>
              <a:t>[a-z]+       # Any non-zero sequence of</a:t>
            </a:r>
            <a:br>
              <a:rPr lang="en-US" sz="2600" dirty="0">
                <a:latin typeface="+mn-lt"/>
              </a:rPr>
            </a:br>
            <a:r>
              <a:rPr lang="en-US" sz="2600" dirty="0">
                <a:latin typeface="+mn-lt"/>
              </a:rPr>
              <a:t>                #   lower case letters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627"/>
                                        </p:tgtEl>
                                        <p:attrNameLst>
                                          <p:attrName>style.visibility</p:attrName>
                                        </p:attrNameLst>
                                      </p:cBhvr>
                                      <p:to>
                                        <p:strVal val="visible"/>
                                      </p:to>
                                    </p:set>
                                    <p:anim calcmode="lin" valueType="num">
                                      <p:cBhvr additive="base">
                                        <p:cTn id="7" dur="500" fill="hold"/>
                                        <p:tgtEl>
                                          <p:spTgt spid="26627"/>
                                        </p:tgtEl>
                                        <p:attrNameLst>
                                          <p:attrName>ppt_x</p:attrName>
                                        </p:attrNameLst>
                                      </p:cBhvr>
                                      <p:tavLst>
                                        <p:tav tm="0">
                                          <p:val>
                                            <p:strVal val="0-#ppt_w/2"/>
                                          </p:val>
                                        </p:tav>
                                        <p:tav tm="100000">
                                          <p:val>
                                            <p:strVal val="#ppt_x"/>
                                          </p:val>
                                        </p:tav>
                                      </p:tavLst>
                                    </p:anim>
                                    <p:anim calcmode="lin" valueType="num">
                                      <p:cBhvr additive="base">
                                        <p:cTn id="8" dur="500" fill="hold"/>
                                        <p:tgtEl>
                                          <p:spTgt spid="266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autoUpdateAnimBg="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a:t>More examples</a:t>
            </a:r>
          </a:p>
        </p:txBody>
      </p:sp>
      <p:sp>
        <p:nvSpPr>
          <p:cNvPr id="58371" name="Text Box 3"/>
          <p:cNvSpPr txBox="1">
            <a:spLocks noChangeArrowheads="1"/>
          </p:cNvSpPr>
          <p:nvPr/>
        </p:nvSpPr>
        <p:spPr bwMode="auto">
          <a:xfrm>
            <a:off x="457200" y="1676400"/>
            <a:ext cx="8534400" cy="4585871"/>
          </a:xfrm>
          <a:prstGeom prst="rect">
            <a:avLst/>
          </a:prstGeom>
          <a:noFill/>
          <a:ln w="12700">
            <a:noFill/>
            <a:miter lim="800000"/>
            <a:headEnd type="none" w="sm" len="sm"/>
            <a:tailEnd type="none" w="sm" len="sm"/>
          </a:ln>
          <a:effectLst/>
        </p:spPr>
        <p:txBody>
          <a:bodyPr>
            <a:spAutoFit/>
          </a:bodyPr>
          <a:lstStyle/>
          <a:p>
            <a:pPr eaLnBrk="0" hangingPunct="0"/>
            <a:r>
              <a:rPr lang="en-US" sz="2600" dirty="0">
                <a:latin typeface="+mn-lt"/>
              </a:rPr>
              <a:t>[</a:t>
            </a:r>
            <a:r>
              <a:rPr lang="en-US" sz="2600" dirty="0" err="1">
                <a:latin typeface="+mn-lt"/>
              </a:rPr>
              <a:t>aeiou</a:t>
            </a:r>
            <a:r>
              <a:rPr lang="en-US" sz="2600" dirty="0">
                <a:latin typeface="+mn-lt"/>
              </a:rPr>
              <a:t>]+    # matches one or more vowels</a:t>
            </a:r>
          </a:p>
          <a:p>
            <a:pPr eaLnBrk="0" hangingPunct="0"/>
            <a:endParaRPr lang="en-US" sz="2600" dirty="0">
              <a:latin typeface="+mn-lt"/>
            </a:endParaRPr>
          </a:p>
          <a:p>
            <a:pPr eaLnBrk="0" hangingPunct="0"/>
            <a:r>
              <a:rPr lang="en-US" sz="2600" dirty="0">
                <a:latin typeface="+mn-lt"/>
              </a:rPr>
              <a:t>[^</a:t>
            </a:r>
            <a:r>
              <a:rPr lang="en-US" sz="2600" dirty="0" err="1">
                <a:latin typeface="+mn-lt"/>
              </a:rPr>
              <a:t>aeiou</a:t>
            </a:r>
            <a:r>
              <a:rPr lang="en-US" sz="2600" dirty="0">
                <a:latin typeface="+mn-lt"/>
              </a:rPr>
              <a:t>]+  # matches one or more </a:t>
            </a:r>
            <a:r>
              <a:rPr lang="en-US" sz="2600" dirty="0" err="1">
                <a:latin typeface="+mn-lt"/>
              </a:rPr>
              <a:t>nonvowels</a:t>
            </a:r>
            <a:endParaRPr lang="en-US" sz="2600" dirty="0">
              <a:latin typeface="+mn-lt"/>
            </a:endParaRPr>
          </a:p>
          <a:p>
            <a:pPr eaLnBrk="0" hangingPunct="0"/>
            <a:endParaRPr lang="en-US" sz="2600" dirty="0">
              <a:latin typeface="+mn-lt"/>
            </a:endParaRPr>
          </a:p>
          <a:p>
            <a:pPr eaLnBrk="0" hangingPunct="0"/>
            <a:r>
              <a:rPr lang="en-US" sz="2600" dirty="0">
                <a:latin typeface="+mn-lt"/>
              </a:rPr>
              <a:t>[0-9]+       # matches an unsigned integer</a:t>
            </a:r>
          </a:p>
          <a:p>
            <a:pPr eaLnBrk="0" hangingPunct="0"/>
            <a:endParaRPr lang="en-US" sz="2600" dirty="0">
              <a:latin typeface="+mn-lt"/>
            </a:endParaRPr>
          </a:p>
          <a:p>
            <a:pPr eaLnBrk="0" hangingPunct="0"/>
            <a:r>
              <a:rPr lang="en-US" sz="2600" dirty="0">
                <a:latin typeface="+mn-lt"/>
              </a:rPr>
              <a:t>[0-9A-F]    # matches a single hex digit</a:t>
            </a:r>
          </a:p>
          <a:p>
            <a:pPr eaLnBrk="0" hangingPunct="0"/>
            <a:endParaRPr lang="en-US" sz="2600" dirty="0">
              <a:latin typeface="+mn-lt"/>
            </a:endParaRPr>
          </a:p>
          <a:p>
            <a:pPr eaLnBrk="0" hangingPunct="0"/>
            <a:r>
              <a:rPr lang="en-US" sz="2600" dirty="0">
                <a:latin typeface="+mn-lt"/>
              </a:rPr>
              <a:t>[a-</a:t>
            </a:r>
            <a:r>
              <a:rPr lang="en-US" sz="2600" dirty="0" err="1">
                <a:latin typeface="+mn-lt"/>
              </a:rPr>
              <a:t>zA</a:t>
            </a:r>
            <a:r>
              <a:rPr lang="en-US" sz="2600" dirty="0">
                <a:latin typeface="+mn-lt"/>
              </a:rPr>
              <a:t>-Z]    # matches any letter</a:t>
            </a:r>
          </a:p>
          <a:p>
            <a:pPr eaLnBrk="0" hangingPunct="0"/>
            <a:endParaRPr lang="en-US" sz="2600" dirty="0">
              <a:latin typeface="+mn-lt"/>
            </a:endParaRPr>
          </a:p>
          <a:p>
            <a:pPr eaLnBrk="0" hangingPunct="0"/>
            <a:r>
              <a:rPr lang="en-US" sz="2600" dirty="0">
                <a:latin typeface="+mn-lt"/>
              </a:rPr>
              <a:t>[a-zA-Z0-9_]+   # matches identifiers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8371"/>
                                        </p:tgtEl>
                                        <p:attrNameLst>
                                          <p:attrName>style.visibility</p:attrName>
                                        </p:attrNameLst>
                                      </p:cBhvr>
                                      <p:to>
                                        <p:strVal val="visible"/>
                                      </p:to>
                                    </p:set>
                                    <p:anim calcmode="lin" valueType="num">
                                      <p:cBhvr additive="base">
                                        <p:cTn id="7" dur="500" fill="hold"/>
                                        <p:tgtEl>
                                          <p:spTgt spid="58371"/>
                                        </p:tgtEl>
                                        <p:attrNameLst>
                                          <p:attrName>ppt_x</p:attrName>
                                        </p:attrNameLst>
                                      </p:cBhvr>
                                      <p:tavLst>
                                        <p:tav tm="0">
                                          <p:val>
                                            <p:strVal val="0-#ppt_w/2"/>
                                          </p:val>
                                        </p:tav>
                                        <p:tav tm="100000">
                                          <p:val>
                                            <p:strVal val="#ppt_x"/>
                                          </p:val>
                                        </p:tav>
                                      </p:tavLst>
                                    </p:anim>
                                    <p:anim calcmode="lin" valueType="num">
                                      <p:cBhvr additive="base">
                                        <p:cTn id="8" dur="500" fill="hold"/>
                                        <p:tgtEl>
                                          <p:spTgt spid="5837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autoUpdateAnimBg="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Grouping and Alternative</a:t>
            </a:r>
            <a:endParaRPr lang="en-US" dirty="0"/>
          </a:p>
        </p:txBody>
      </p:sp>
      <p:sp>
        <p:nvSpPr>
          <p:cNvPr id="3" name="Content Placeholder 2"/>
          <p:cNvSpPr>
            <a:spLocks noGrp="1"/>
          </p:cNvSpPr>
          <p:nvPr>
            <p:ph idx="1"/>
          </p:nvPr>
        </p:nvSpPr>
        <p:spPr/>
        <p:txBody>
          <a:bodyPr/>
          <a:lstStyle/>
          <a:p>
            <a:r>
              <a:rPr lang="en-US" dirty="0" smtClean="0"/>
              <a:t>tools+ matches “tools”, “</a:t>
            </a:r>
            <a:r>
              <a:rPr lang="en-US" dirty="0" err="1" smtClean="0"/>
              <a:t>toolss</a:t>
            </a:r>
            <a:r>
              <a:rPr lang="en-US" dirty="0" smtClean="0"/>
              <a:t>”, “</a:t>
            </a:r>
            <a:r>
              <a:rPr lang="en-US" dirty="0" err="1" smtClean="0"/>
              <a:t>toolsss</a:t>
            </a:r>
            <a:r>
              <a:rPr lang="en-US" dirty="0" smtClean="0"/>
              <a:t>”, …</a:t>
            </a:r>
          </a:p>
          <a:p>
            <a:r>
              <a:rPr lang="en-US" dirty="0" smtClean="0"/>
              <a:t>Parentheses ‘( )’ are used for grouping one or more characters.</a:t>
            </a:r>
            <a:endParaRPr lang="ru-RU" dirty="0" smtClean="0"/>
          </a:p>
          <a:p>
            <a:r>
              <a:rPr lang="en-US" dirty="0" smtClean="0"/>
              <a:t>/(tools)+/   matches “</a:t>
            </a:r>
            <a:r>
              <a:rPr lang="en-US" dirty="0" err="1" smtClean="0"/>
              <a:t>toolstoolstoolstools</a:t>
            </a:r>
            <a:r>
              <a:rPr lang="en-US" dirty="0" smtClean="0"/>
              <a:t>”.</a:t>
            </a:r>
          </a:p>
          <a:p>
            <a:endParaRPr lang="en-US" dirty="0" smtClean="0"/>
          </a:p>
          <a:p>
            <a:pPr eaLnBrk="0" hangingPunct="0"/>
            <a:r>
              <a:rPr lang="en-US" dirty="0" err="1" smtClean="0"/>
              <a:t>jelly|cream</a:t>
            </a:r>
            <a:r>
              <a:rPr lang="en-US" dirty="0" smtClean="0"/>
              <a:t>   # Either jelly or cream</a:t>
            </a:r>
          </a:p>
          <a:p>
            <a:pPr eaLnBrk="0" hangingPunct="0"/>
            <a:endParaRPr lang="en-US" dirty="0" smtClean="0"/>
          </a:p>
          <a:p>
            <a:pPr eaLnBrk="0" hangingPunct="0"/>
            <a:r>
              <a:rPr lang="en-US" dirty="0" smtClean="0"/>
              <a:t>(</a:t>
            </a:r>
            <a:r>
              <a:rPr lang="en-US" dirty="0" err="1" smtClean="0"/>
              <a:t>eg|le</a:t>
            </a:r>
            <a:r>
              <a:rPr lang="en-US" dirty="0" smtClean="0"/>
              <a:t>)</a:t>
            </a:r>
            <a:r>
              <a:rPr lang="en-US" dirty="0" err="1" smtClean="0"/>
              <a:t>gs</a:t>
            </a:r>
            <a:r>
              <a:rPr lang="en-US" dirty="0" smtClean="0"/>
              <a:t>       # Either eggs or legs</a:t>
            </a:r>
            <a:endParaRPr lang="ru-RU" dirty="0" smtClean="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dirty="0"/>
              <a:t>Alternatives and parentheses</a:t>
            </a:r>
          </a:p>
        </p:txBody>
      </p:sp>
      <p:sp>
        <p:nvSpPr>
          <p:cNvPr id="29699" name="Text Box 3"/>
          <p:cNvSpPr txBox="1">
            <a:spLocks noChangeArrowheads="1"/>
          </p:cNvSpPr>
          <p:nvPr/>
        </p:nvSpPr>
        <p:spPr bwMode="auto">
          <a:xfrm>
            <a:off x="685800" y="2007580"/>
            <a:ext cx="7924800" cy="2492990"/>
          </a:xfrm>
          <a:prstGeom prst="rect">
            <a:avLst/>
          </a:prstGeom>
          <a:noFill/>
          <a:ln w="12700">
            <a:noFill/>
            <a:miter lim="800000"/>
            <a:headEnd type="none" w="sm" len="sm"/>
            <a:tailEnd type="none" w="sm" len="sm"/>
          </a:ln>
          <a:effectLst/>
        </p:spPr>
        <p:txBody>
          <a:bodyPr>
            <a:spAutoFit/>
          </a:bodyPr>
          <a:lstStyle/>
          <a:p>
            <a:pPr eaLnBrk="0" hangingPunct="0"/>
            <a:r>
              <a:rPr lang="en-US" sz="2600" dirty="0" err="1">
                <a:latin typeface="+mn-lt"/>
              </a:rPr>
              <a:t>jelly|cream</a:t>
            </a:r>
            <a:r>
              <a:rPr lang="en-US" sz="2600" dirty="0">
                <a:latin typeface="+mn-lt"/>
              </a:rPr>
              <a:t>   # Either jelly or cream</a:t>
            </a:r>
          </a:p>
          <a:p>
            <a:pPr eaLnBrk="0" hangingPunct="0"/>
            <a:endParaRPr lang="en-US" sz="2600" dirty="0">
              <a:latin typeface="+mn-lt"/>
            </a:endParaRPr>
          </a:p>
          <a:p>
            <a:pPr eaLnBrk="0" hangingPunct="0"/>
            <a:r>
              <a:rPr lang="en-US" sz="2600" dirty="0">
                <a:latin typeface="+mn-lt"/>
              </a:rPr>
              <a:t>(</a:t>
            </a:r>
            <a:r>
              <a:rPr lang="en-US" sz="2600" dirty="0" err="1">
                <a:latin typeface="+mn-lt"/>
              </a:rPr>
              <a:t>eg|le</a:t>
            </a:r>
            <a:r>
              <a:rPr lang="en-US" sz="2600" dirty="0">
                <a:latin typeface="+mn-lt"/>
              </a:rPr>
              <a:t>)</a:t>
            </a:r>
            <a:r>
              <a:rPr lang="en-US" sz="2600" dirty="0" err="1">
                <a:latin typeface="+mn-lt"/>
              </a:rPr>
              <a:t>gs</a:t>
            </a:r>
            <a:r>
              <a:rPr lang="en-US" sz="2600" dirty="0">
                <a:latin typeface="+mn-lt"/>
              </a:rPr>
              <a:t>       # Either eggs or legs</a:t>
            </a:r>
          </a:p>
          <a:p>
            <a:pPr eaLnBrk="0" hangingPunct="0"/>
            <a:endParaRPr lang="en-US" sz="2600" dirty="0">
              <a:latin typeface="+mn-lt"/>
            </a:endParaRPr>
          </a:p>
          <a:p>
            <a:pPr eaLnBrk="0" hangingPunct="0"/>
            <a:r>
              <a:rPr lang="en-US" sz="2600" dirty="0">
                <a:latin typeface="+mn-lt"/>
              </a:rPr>
              <a:t>(</a:t>
            </a:r>
            <a:r>
              <a:rPr lang="en-US" sz="2600" dirty="0" err="1">
                <a:latin typeface="+mn-lt"/>
              </a:rPr>
              <a:t>da</a:t>
            </a:r>
            <a:r>
              <a:rPr lang="en-US" sz="2600" dirty="0">
                <a:latin typeface="+mn-lt"/>
              </a:rPr>
              <a:t>)+             # Either </a:t>
            </a:r>
            <a:r>
              <a:rPr lang="en-US" sz="2600" dirty="0" err="1">
                <a:latin typeface="+mn-lt"/>
              </a:rPr>
              <a:t>da</a:t>
            </a:r>
            <a:r>
              <a:rPr lang="en-US" sz="2600" dirty="0">
                <a:latin typeface="+mn-lt"/>
              </a:rPr>
              <a:t> or dada or</a:t>
            </a:r>
            <a:br>
              <a:rPr lang="en-US" sz="2600" dirty="0">
                <a:latin typeface="+mn-lt"/>
              </a:rPr>
            </a:br>
            <a:r>
              <a:rPr lang="en-US" sz="2600" dirty="0">
                <a:latin typeface="+mn-lt"/>
              </a:rPr>
              <a:t>                     #    </a:t>
            </a:r>
            <a:r>
              <a:rPr lang="en-US" sz="2600" dirty="0" err="1">
                <a:latin typeface="+mn-lt"/>
              </a:rPr>
              <a:t>dadada</a:t>
            </a:r>
            <a:r>
              <a:rPr lang="en-US" sz="2600" dirty="0">
                <a:latin typeface="+mn-lt"/>
              </a:rPr>
              <a:t> or...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9699"/>
                                        </p:tgtEl>
                                        <p:attrNameLst>
                                          <p:attrName>style.visibility</p:attrName>
                                        </p:attrNameLst>
                                      </p:cBhvr>
                                      <p:to>
                                        <p:strVal val="visible"/>
                                      </p:to>
                                    </p:set>
                                    <p:anim calcmode="lin" valueType="num">
                                      <p:cBhvr additive="base">
                                        <p:cTn id="7" dur="500" fill="hold"/>
                                        <p:tgtEl>
                                          <p:spTgt spid="29699"/>
                                        </p:tgtEl>
                                        <p:attrNameLst>
                                          <p:attrName>ppt_x</p:attrName>
                                        </p:attrNameLst>
                                      </p:cBhvr>
                                      <p:tavLst>
                                        <p:tav tm="0">
                                          <p:val>
                                            <p:strVal val="0-#ppt_w/2"/>
                                          </p:val>
                                        </p:tav>
                                        <p:tav tm="100000">
                                          <p:val>
                                            <p:strVal val="#ppt_x"/>
                                          </p:val>
                                        </p:tav>
                                      </p:tavLst>
                                    </p:anim>
                                    <p:anim calcmode="lin" valueType="num">
                                      <p:cBhvr additive="base">
                                        <p:cTn id="8" dur="500" fill="hold"/>
                                        <p:tgtEl>
                                          <p:spTgt spid="2969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500042"/>
            <a:ext cx="8305800" cy="1143000"/>
          </a:xfrm>
        </p:spPr>
        <p:txBody>
          <a:bodyPr/>
          <a:lstStyle/>
          <a:p>
            <a:r>
              <a:rPr lang="en-US" dirty="0"/>
              <a:t>More special characters</a:t>
            </a:r>
          </a:p>
        </p:txBody>
      </p:sp>
      <p:sp>
        <p:nvSpPr>
          <p:cNvPr id="27651" name="Text Box 3"/>
          <p:cNvSpPr txBox="1">
            <a:spLocks noChangeArrowheads="1"/>
          </p:cNvSpPr>
          <p:nvPr/>
        </p:nvSpPr>
        <p:spPr bwMode="auto">
          <a:xfrm>
            <a:off x="609600" y="1600200"/>
            <a:ext cx="8153400" cy="4592924"/>
          </a:xfrm>
          <a:prstGeom prst="rect">
            <a:avLst/>
          </a:prstGeom>
          <a:noFill/>
          <a:ln w="12700">
            <a:noFill/>
            <a:miter lim="800000"/>
            <a:headEnd type="none" w="sm" len="sm"/>
            <a:tailEnd type="none" w="sm" len="sm"/>
          </a:ln>
          <a:effectLst/>
        </p:spPr>
        <p:txBody>
          <a:bodyPr>
            <a:spAutoFit/>
          </a:bodyPr>
          <a:lstStyle/>
          <a:p>
            <a:pPr eaLnBrk="0" hangingPunct="0">
              <a:lnSpc>
                <a:spcPct val="110000"/>
              </a:lnSpc>
            </a:pPr>
            <a:r>
              <a:rPr lang="en-US" sz="2600" dirty="0">
                <a:latin typeface="+mn-lt"/>
              </a:rPr>
              <a:t>\n     # A newline</a:t>
            </a:r>
          </a:p>
          <a:p>
            <a:pPr eaLnBrk="0" hangingPunct="0">
              <a:lnSpc>
                <a:spcPct val="110000"/>
              </a:lnSpc>
            </a:pPr>
            <a:r>
              <a:rPr lang="en-US" sz="2600" dirty="0">
                <a:latin typeface="+mn-lt"/>
              </a:rPr>
              <a:t>\t     # A tab</a:t>
            </a:r>
          </a:p>
          <a:p>
            <a:pPr eaLnBrk="0" hangingPunct="0">
              <a:lnSpc>
                <a:spcPct val="110000"/>
              </a:lnSpc>
            </a:pPr>
            <a:r>
              <a:rPr lang="en-US" sz="2600" dirty="0">
                <a:latin typeface="+mn-lt"/>
              </a:rPr>
              <a:t>\w    # Any alphanumeric; same as [a-zA-Z0-9_]</a:t>
            </a:r>
          </a:p>
          <a:p>
            <a:pPr eaLnBrk="0" hangingPunct="0">
              <a:lnSpc>
                <a:spcPct val="110000"/>
              </a:lnSpc>
            </a:pPr>
            <a:r>
              <a:rPr lang="en-US" sz="2600" dirty="0">
                <a:latin typeface="+mn-lt"/>
              </a:rPr>
              <a:t>\W   # Any non-word char; same as [^a-zA-Z0-9_]</a:t>
            </a:r>
          </a:p>
          <a:p>
            <a:pPr eaLnBrk="0" hangingPunct="0">
              <a:lnSpc>
                <a:spcPct val="110000"/>
              </a:lnSpc>
            </a:pPr>
            <a:r>
              <a:rPr lang="en-US" sz="2600" dirty="0">
                <a:latin typeface="+mn-lt"/>
              </a:rPr>
              <a:t>\d     # Any digit. The same as [0-9]</a:t>
            </a:r>
          </a:p>
          <a:p>
            <a:pPr eaLnBrk="0" hangingPunct="0">
              <a:lnSpc>
                <a:spcPct val="110000"/>
              </a:lnSpc>
            </a:pPr>
            <a:r>
              <a:rPr lang="en-US" sz="2600" dirty="0">
                <a:latin typeface="+mn-lt"/>
              </a:rPr>
              <a:t>\D    # Any non-digit. The same as [^0-9]</a:t>
            </a:r>
          </a:p>
          <a:p>
            <a:pPr eaLnBrk="0" hangingPunct="0">
              <a:lnSpc>
                <a:spcPct val="110000"/>
              </a:lnSpc>
            </a:pPr>
            <a:r>
              <a:rPr lang="en-US" sz="2600" dirty="0">
                <a:latin typeface="+mn-lt"/>
              </a:rPr>
              <a:t>\s     # Any whitespace character</a:t>
            </a:r>
            <a:br>
              <a:rPr lang="en-US" sz="2600" dirty="0">
                <a:latin typeface="+mn-lt"/>
              </a:rPr>
            </a:br>
            <a:r>
              <a:rPr lang="en-US" sz="2600" dirty="0">
                <a:latin typeface="+mn-lt"/>
              </a:rPr>
              <a:t>\S    # Any non-whitespace character</a:t>
            </a:r>
          </a:p>
          <a:p>
            <a:pPr eaLnBrk="0" hangingPunct="0">
              <a:lnSpc>
                <a:spcPct val="110000"/>
              </a:lnSpc>
            </a:pPr>
            <a:r>
              <a:rPr lang="en-US" sz="2600" dirty="0">
                <a:latin typeface="+mn-lt"/>
              </a:rPr>
              <a:t>\b    # A word boundary, outside [] only</a:t>
            </a:r>
          </a:p>
          <a:p>
            <a:pPr eaLnBrk="0" hangingPunct="0">
              <a:lnSpc>
                <a:spcPct val="110000"/>
              </a:lnSpc>
            </a:pPr>
            <a:r>
              <a:rPr lang="en-US" sz="2600" dirty="0">
                <a:latin typeface="+mn-lt"/>
              </a:rPr>
              <a:t>\B    # No word boundary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7651"/>
                                        </p:tgtEl>
                                        <p:attrNameLst>
                                          <p:attrName>style.visibility</p:attrName>
                                        </p:attrNameLst>
                                      </p:cBhvr>
                                      <p:to>
                                        <p:strVal val="visible"/>
                                      </p:to>
                                    </p:set>
                                    <p:anim calcmode="lin" valueType="num">
                                      <p:cBhvr additive="base">
                                        <p:cTn id="7" dur="500" fill="hold"/>
                                        <p:tgtEl>
                                          <p:spTgt spid="27651"/>
                                        </p:tgtEl>
                                        <p:attrNameLst>
                                          <p:attrName>ppt_x</p:attrName>
                                        </p:attrNameLst>
                                      </p:cBhvr>
                                      <p:tavLst>
                                        <p:tav tm="0">
                                          <p:val>
                                            <p:strVal val="0-#ppt_w/2"/>
                                          </p:val>
                                        </p:tav>
                                        <p:tav tm="100000">
                                          <p:val>
                                            <p:strVal val="#ppt_x"/>
                                          </p:val>
                                        </p:tav>
                                      </p:tavLst>
                                    </p:anim>
                                    <p:anim calcmode="lin" valueType="num">
                                      <p:cBhvr additive="base">
                                        <p:cTn id="8" dur="500" fill="hold"/>
                                        <p:tgtEl>
                                          <p:spTgt spid="2765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first Perl script</a:t>
            </a:r>
            <a:endParaRPr lang="en-US" dirty="0"/>
          </a:p>
        </p:txBody>
      </p:sp>
      <p:sp>
        <p:nvSpPr>
          <p:cNvPr id="3" name="Content Placeholder 2"/>
          <p:cNvSpPr>
            <a:spLocks noGrp="1"/>
          </p:cNvSpPr>
          <p:nvPr>
            <p:ph idx="1"/>
          </p:nvPr>
        </p:nvSpPr>
        <p:spPr/>
        <p:txBody>
          <a:bodyPr/>
          <a:lstStyle/>
          <a:p>
            <a:r>
              <a:rPr lang="en-US" dirty="0" err="1" smtClean="0"/>
              <a:t>ActivePerl</a:t>
            </a:r>
            <a:r>
              <a:rPr lang="en-US" dirty="0" smtClean="0"/>
              <a:t> 5.10</a:t>
            </a:r>
          </a:p>
          <a:p>
            <a:pPr lvl="1"/>
            <a:r>
              <a:rPr lang="en-US" dirty="0" smtClean="0"/>
              <a:t>An industry-standard Perl distribution</a:t>
            </a:r>
            <a:endParaRPr lang="en-US" b="1" dirty="0" smtClean="0"/>
          </a:p>
          <a:p>
            <a:r>
              <a:rPr lang="en-US" dirty="0" smtClean="0"/>
              <a:t>Open Perl IDE</a:t>
            </a:r>
          </a:p>
          <a:p>
            <a:pPr lvl="1"/>
            <a:r>
              <a:rPr lang="en-US" dirty="0" smtClean="0"/>
              <a:t>An integrated development environment for writing and debugging Perl scripts with any standard Perl distribution under Windows</a:t>
            </a:r>
          </a:p>
          <a:p>
            <a:pPr lvl="1"/>
            <a:r>
              <a:rPr lang="en-US" dirty="0" smtClean="0"/>
              <a:t>Download it </a:t>
            </a:r>
            <a:r>
              <a:rPr lang="en-US" dirty="0" smtClean="0">
                <a:hlinkClick r:id="rId2"/>
              </a:rPr>
              <a:t>http://open-perl-ide.sourceforge.net/</a:t>
            </a:r>
            <a:endParaRPr lang="en-US" dirty="0" smtClean="0"/>
          </a:p>
          <a:p>
            <a:pPr lvl="1"/>
            <a:r>
              <a:rPr lang="en-US" dirty="0" smtClean="0"/>
              <a:t>Unzip it in C:\Open Perl</a:t>
            </a:r>
          </a:p>
          <a:p>
            <a:pPr lvl="1"/>
            <a:r>
              <a:rPr lang="en-US" dirty="0" smtClean="0"/>
              <a:t>Run PerlIDE.exe</a:t>
            </a:r>
          </a:p>
          <a:p>
            <a:pPr lvl="1"/>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t>Quoting special characters</a:t>
            </a:r>
          </a:p>
        </p:txBody>
      </p:sp>
      <p:sp>
        <p:nvSpPr>
          <p:cNvPr id="28675" name="Text Box 3"/>
          <p:cNvSpPr txBox="1">
            <a:spLocks noChangeArrowheads="1"/>
          </p:cNvSpPr>
          <p:nvPr/>
        </p:nvSpPr>
        <p:spPr bwMode="auto">
          <a:xfrm>
            <a:off x="914400" y="1865211"/>
            <a:ext cx="7162800" cy="3564053"/>
          </a:xfrm>
          <a:prstGeom prst="rect">
            <a:avLst/>
          </a:prstGeom>
          <a:noFill/>
          <a:ln w="12700">
            <a:noFill/>
            <a:miter lim="800000"/>
            <a:headEnd type="none" w="sm" len="sm"/>
            <a:tailEnd type="none" w="sm" len="sm"/>
          </a:ln>
          <a:effectLst/>
        </p:spPr>
        <p:txBody>
          <a:bodyPr>
            <a:spAutoFit/>
          </a:bodyPr>
          <a:lstStyle/>
          <a:p>
            <a:pPr eaLnBrk="0" hangingPunct="0">
              <a:lnSpc>
                <a:spcPct val="120000"/>
              </a:lnSpc>
            </a:pPr>
            <a:r>
              <a:rPr lang="en-US" sz="2600" dirty="0">
                <a:latin typeface="+mn-lt"/>
              </a:rPr>
              <a:t>\|      # Vertical bar</a:t>
            </a:r>
          </a:p>
          <a:p>
            <a:pPr eaLnBrk="0" hangingPunct="0">
              <a:lnSpc>
                <a:spcPct val="120000"/>
              </a:lnSpc>
            </a:pPr>
            <a:r>
              <a:rPr lang="en-US" sz="2600" dirty="0">
                <a:latin typeface="+mn-lt"/>
              </a:rPr>
              <a:t>\[      # An open square bracket</a:t>
            </a:r>
          </a:p>
          <a:p>
            <a:pPr eaLnBrk="0" hangingPunct="0">
              <a:lnSpc>
                <a:spcPct val="120000"/>
              </a:lnSpc>
            </a:pPr>
            <a:r>
              <a:rPr lang="en-US" sz="2600" dirty="0">
                <a:latin typeface="+mn-lt"/>
              </a:rPr>
              <a:t>\)      # A closing parenthesis</a:t>
            </a:r>
          </a:p>
          <a:p>
            <a:pPr eaLnBrk="0" hangingPunct="0">
              <a:lnSpc>
                <a:spcPct val="120000"/>
              </a:lnSpc>
            </a:pPr>
            <a:r>
              <a:rPr lang="en-US" sz="2600" dirty="0">
                <a:latin typeface="+mn-lt"/>
              </a:rPr>
              <a:t>\*      # An asterisk</a:t>
            </a:r>
          </a:p>
          <a:p>
            <a:pPr eaLnBrk="0" hangingPunct="0">
              <a:lnSpc>
                <a:spcPct val="120000"/>
              </a:lnSpc>
            </a:pPr>
            <a:r>
              <a:rPr lang="en-US" sz="2600" dirty="0">
                <a:latin typeface="+mn-lt"/>
              </a:rPr>
              <a:t>\^      # A carat symbol</a:t>
            </a:r>
          </a:p>
          <a:p>
            <a:pPr eaLnBrk="0" hangingPunct="0">
              <a:lnSpc>
                <a:spcPct val="120000"/>
              </a:lnSpc>
            </a:pPr>
            <a:r>
              <a:rPr lang="en-US" sz="2600" dirty="0">
                <a:latin typeface="+mn-lt"/>
              </a:rPr>
              <a:t>\/      # A slash</a:t>
            </a:r>
          </a:p>
          <a:p>
            <a:pPr eaLnBrk="0" hangingPunct="0">
              <a:lnSpc>
                <a:spcPct val="120000"/>
              </a:lnSpc>
            </a:pPr>
            <a:r>
              <a:rPr lang="en-US" sz="2600" dirty="0">
                <a:latin typeface="+mn-lt"/>
              </a:rPr>
              <a:t>\\      # A backslash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675"/>
                                        </p:tgtEl>
                                        <p:attrNameLst>
                                          <p:attrName>style.visibility</p:attrName>
                                        </p:attrNameLst>
                                      </p:cBhvr>
                                      <p:to>
                                        <p:strVal val="visible"/>
                                      </p:to>
                                    </p:set>
                                    <p:anim calcmode="lin" valueType="num">
                                      <p:cBhvr additive="base">
                                        <p:cTn id="7" dur="500" fill="hold"/>
                                        <p:tgtEl>
                                          <p:spTgt spid="28675"/>
                                        </p:tgtEl>
                                        <p:attrNameLst>
                                          <p:attrName>ppt_x</p:attrName>
                                        </p:attrNameLst>
                                      </p:cBhvr>
                                      <p:tavLst>
                                        <p:tav tm="0">
                                          <p:val>
                                            <p:strVal val="0-#ppt_w/2"/>
                                          </p:val>
                                        </p:tav>
                                        <p:tav tm="100000">
                                          <p:val>
                                            <p:strVal val="#ppt_x"/>
                                          </p:val>
                                        </p:tav>
                                      </p:tavLst>
                                    </p:anim>
                                    <p:anim calcmode="lin" valueType="num">
                                      <p:cBhvr additive="base">
                                        <p:cTn id="8" dur="500" fill="hold"/>
                                        <p:tgtEl>
                                          <p:spTgt spid="2867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autoUpdateAnimBg="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p:txBody>
          <a:bodyPr/>
          <a:lstStyle/>
          <a:p>
            <a:r>
              <a:rPr lang="en-US" dirty="0" smtClean="0"/>
              <a:t>Construct regular expressions (match operators) for the following:</a:t>
            </a:r>
          </a:p>
          <a:p>
            <a:pPr lvl="1"/>
            <a:r>
              <a:rPr lang="en-US" dirty="0" smtClean="0"/>
              <a:t>Any string that contains an "a" or "b" followed by any 2 characters followed by an "a" or a "b". The strings "</a:t>
            </a:r>
            <a:r>
              <a:rPr lang="en-US" dirty="0" err="1" smtClean="0"/>
              <a:t>axxb</a:t>
            </a:r>
            <a:r>
              <a:rPr lang="en-US" dirty="0" smtClean="0"/>
              <a:t>", "</a:t>
            </a:r>
            <a:r>
              <a:rPr lang="en-US" dirty="0" err="1" smtClean="0"/>
              <a:t>alfa</a:t>
            </a:r>
            <a:r>
              <a:rPr lang="en-US" dirty="0" smtClean="0"/>
              <a:t>" and "</a:t>
            </a:r>
            <a:r>
              <a:rPr lang="en-US" dirty="0" err="1" smtClean="0"/>
              <a:t>blka</a:t>
            </a:r>
            <a:r>
              <a:rPr lang="en-US" dirty="0" smtClean="0"/>
              <a:t>" match, and "</a:t>
            </a:r>
            <a:r>
              <a:rPr lang="en-US" dirty="0" err="1" smtClean="0"/>
              <a:t>ab</a:t>
            </a:r>
            <a:r>
              <a:rPr lang="en-US" dirty="0" smtClean="0"/>
              <a:t>" does not.</a:t>
            </a:r>
          </a:p>
          <a:p>
            <a:pPr lvl="1"/>
            <a:r>
              <a:rPr lang="en-US" dirty="0" smtClean="0"/>
              <a:t>[</a:t>
            </a:r>
            <a:r>
              <a:rPr lang="en-US" dirty="0" err="1" smtClean="0"/>
              <a:t>ab</a:t>
            </a:r>
            <a:r>
              <a:rPr lang="en-US" dirty="0" smtClean="0"/>
              <a:t>] is "either an a or a b".</a:t>
            </a:r>
            <a:br>
              <a:rPr lang="en-US" dirty="0" smtClean="0"/>
            </a:br>
            <a:r>
              <a:rPr lang="en-US" dirty="0" smtClean="0"/>
              <a:t>. is "any character (except newline)".</a:t>
            </a:r>
            <a:br>
              <a:rPr lang="en-US" dirty="0" smtClean="0"/>
            </a:br>
            <a:r>
              <a:rPr lang="en-US" dirty="0" smtClean="0"/>
              <a:t>The entire expression is /[</a:t>
            </a:r>
            <a:r>
              <a:rPr lang="en-US" dirty="0" err="1" smtClean="0"/>
              <a:t>ab</a:t>
            </a:r>
            <a:r>
              <a:rPr lang="en-US" dirty="0" smtClean="0"/>
              <a:t>]..[</a:t>
            </a:r>
            <a:r>
              <a:rPr lang="en-US" dirty="0" err="1" smtClean="0"/>
              <a:t>ab</a:t>
            </a:r>
            <a:r>
              <a:rPr lang="en-US" dirty="0" smtClean="0"/>
              <a:t>]/</a:t>
            </a:r>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upper case "A" followed by anything except "x", "y" or "z".</a:t>
            </a:r>
          </a:p>
          <a:p>
            <a:pPr lvl="1"/>
            <a:r>
              <a:rPr lang="en-US" dirty="0" smtClean="0"/>
              <a:t>[^xyz] is "anything except an x, y or a z".</a:t>
            </a:r>
            <a:br>
              <a:rPr lang="en-US" dirty="0" smtClean="0"/>
            </a:br>
            <a:r>
              <a:rPr lang="en-US" dirty="0" smtClean="0"/>
              <a:t>The entire expression is /A[^xyz]/</a:t>
            </a:r>
          </a:p>
          <a:p>
            <a:r>
              <a:rPr lang="en-US" dirty="0" smtClean="0"/>
              <a:t>At least two different expression for any 5 digit integer.</a:t>
            </a:r>
          </a:p>
          <a:p>
            <a:pPr lvl="1"/>
            <a:r>
              <a:rPr lang="en-US" dirty="0" smtClean="0"/>
              <a:t>[0123456789] is "any digit".</a:t>
            </a:r>
            <a:br>
              <a:rPr lang="en-US" dirty="0" smtClean="0"/>
            </a:br>
            <a:r>
              <a:rPr lang="en-US" dirty="0" smtClean="0"/>
              <a:t>[0-9] is another way of saying "any digit".</a:t>
            </a:r>
            <a:br>
              <a:rPr lang="en-US" dirty="0" smtClean="0"/>
            </a:br>
            <a:r>
              <a:rPr lang="en-US" dirty="0" smtClean="0"/>
              <a:t>\d is yet another way of saying "any digit".</a:t>
            </a:r>
          </a:p>
          <a:p>
            <a:pPr lvl="1"/>
            <a:r>
              <a:rPr lang="en-US" dirty="0" smtClean="0"/>
              <a:t>The entire expression could be any of the following:</a:t>
            </a:r>
            <a:br>
              <a:rPr lang="en-US" dirty="0" smtClean="0"/>
            </a:br>
            <a:r>
              <a:rPr lang="en-US" dirty="0" smtClean="0"/>
              <a:t>/[0123456789][0123456789][0123456789][0123456789][0123456789]/</a:t>
            </a:r>
            <a:br>
              <a:rPr lang="en-US" dirty="0" smtClean="0"/>
            </a:br>
            <a:r>
              <a:rPr lang="en-US" dirty="0" smtClean="0"/>
              <a:t>/[0-9][0-9][0-9][0-9][0-9]/</a:t>
            </a:r>
            <a:br>
              <a:rPr lang="en-US" dirty="0" smtClean="0"/>
            </a:br>
            <a:r>
              <a:rPr lang="en-US" dirty="0" smtClean="0"/>
              <a:t>/\d\d\d\d\d/</a:t>
            </a:r>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An HTML Anchor tag (for example: &lt;A HREF=</a:t>
            </a:r>
            <a:r>
              <a:rPr lang="en-US" dirty="0" err="1" smtClean="0"/>
              <a:t>blahblah</a:t>
            </a:r>
            <a:r>
              <a:rPr lang="en-US" dirty="0" smtClean="0"/>
              <a:t>&gt;). </a:t>
            </a:r>
          </a:p>
          <a:p>
            <a:pPr lvl="1"/>
            <a:r>
              <a:rPr lang="en-US" dirty="0" smtClean="0"/>
              <a:t>/&lt;[</a:t>
            </a:r>
            <a:r>
              <a:rPr lang="en-US" dirty="0" err="1" smtClean="0"/>
              <a:t>aA</a:t>
            </a:r>
            <a:r>
              <a:rPr lang="en-US" dirty="0" smtClean="0"/>
              <a:t>]\s+[</a:t>
            </a:r>
            <a:r>
              <a:rPr lang="en-US" dirty="0" err="1" smtClean="0"/>
              <a:t>hH</a:t>
            </a:r>
            <a:r>
              <a:rPr lang="en-US" dirty="0" smtClean="0"/>
              <a:t>][</a:t>
            </a:r>
            <a:r>
              <a:rPr lang="en-US" dirty="0" err="1" smtClean="0"/>
              <a:t>rR</a:t>
            </a:r>
            <a:r>
              <a:rPr lang="en-US" dirty="0" smtClean="0"/>
              <a:t>][</a:t>
            </a:r>
            <a:r>
              <a:rPr lang="en-US" dirty="0" err="1" smtClean="0"/>
              <a:t>eE</a:t>
            </a:r>
            <a:r>
              <a:rPr lang="en-US" dirty="0" smtClean="0"/>
              <a:t>][</a:t>
            </a:r>
            <a:r>
              <a:rPr lang="en-US" dirty="0" err="1" smtClean="0"/>
              <a:t>fF</a:t>
            </a:r>
            <a:r>
              <a:rPr lang="en-US" dirty="0" smtClean="0"/>
              <a:t>]=.*&gt;/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dirty="0" smtClean="0"/>
              <a:t>Option Modifiers</a:t>
            </a:r>
            <a:endParaRPr lang="en-US" dirty="0"/>
          </a:p>
        </p:txBody>
      </p:sp>
      <p:sp>
        <p:nvSpPr>
          <p:cNvPr id="60419" name="Rectangle 3"/>
          <p:cNvSpPr>
            <a:spLocks noGrp="1" noChangeArrowheads="1"/>
          </p:cNvSpPr>
          <p:nvPr>
            <p:ph idx="1"/>
          </p:nvPr>
        </p:nvSpPr>
        <p:spPr/>
        <p:txBody>
          <a:bodyPr>
            <a:normAutofit/>
          </a:bodyPr>
          <a:lstStyle/>
          <a:p>
            <a:r>
              <a:rPr lang="en-US" dirty="0" smtClean="0"/>
              <a:t>Case-Insensitive Matching with /</a:t>
            </a:r>
            <a:r>
              <a:rPr lang="en-US" dirty="0" err="1" smtClean="0"/>
              <a:t>i</a:t>
            </a:r>
            <a:endParaRPr lang="en-US" dirty="0" smtClean="0"/>
          </a:p>
          <a:p>
            <a:pPr lvl="1"/>
            <a:r>
              <a:rPr lang="en-US" dirty="0" smtClean="0"/>
              <a:t>Perl is by default CASE SENSITIVE. For example: </a:t>
            </a:r>
          </a:p>
          <a:p>
            <a:pPr lvl="1"/>
            <a:r>
              <a:rPr lang="en-US" dirty="0" smtClean="0"/>
              <a:t>/sensitive/ </a:t>
            </a:r>
          </a:p>
          <a:p>
            <a:pPr lvl="1"/>
            <a:r>
              <a:rPr lang="en-US" dirty="0" smtClean="0"/>
              <a:t>put the </a:t>
            </a:r>
            <a:r>
              <a:rPr lang="en-US" i="1" dirty="0" smtClean="0"/>
              <a:t>modifier </a:t>
            </a:r>
            <a:r>
              <a:rPr lang="en-US" b="1" dirty="0" err="1" smtClean="0"/>
              <a:t>i</a:t>
            </a:r>
            <a:r>
              <a:rPr lang="en-US" b="1" dirty="0" smtClean="0"/>
              <a:t> </a:t>
            </a:r>
            <a:r>
              <a:rPr lang="en-US" dirty="0" smtClean="0"/>
              <a:t>after the second slash of the RE, and - Voila - case </a:t>
            </a:r>
            <a:r>
              <a:rPr lang="en-US" b="1" dirty="0" err="1" smtClean="0"/>
              <a:t>i</a:t>
            </a:r>
            <a:r>
              <a:rPr lang="en-US" b="1" dirty="0" smtClean="0"/>
              <a:t> </a:t>
            </a:r>
            <a:r>
              <a:rPr lang="en-US" dirty="0" err="1" smtClean="0"/>
              <a:t>nsensitivity</a:t>
            </a:r>
            <a:r>
              <a:rPr lang="en-US" dirty="0" smtClean="0"/>
              <a:t>!</a:t>
            </a:r>
          </a:p>
          <a:p>
            <a:pPr lvl="2">
              <a:buNone/>
            </a:pPr>
            <a:r>
              <a:rPr lang="en-US" dirty="0" smtClean="0"/>
              <a:t>	</a:t>
            </a:r>
            <a:r>
              <a:rPr lang="en-US" dirty="0" smtClean="0">
                <a:latin typeface="Courier New" pitchFamily="49" charset="0"/>
                <a:cs typeface="Courier New" pitchFamily="49" charset="0"/>
              </a:rPr>
              <a:t>print "Would you like to play a game? "; </a:t>
            </a:r>
          </a:p>
          <a:p>
            <a:pPr lvl="2">
              <a:buNone/>
            </a:pPr>
            <a:r>
              <a:rPr lang="en-US" dirty="0" smtClean="0">
                <a:latin typeface="Courier New" pitchFamily="49" charset="0"/>
                <a:cs typeface="Courier New" pitchFamily="49" charset="0"/>
              </a:rPr>
              <a:t> chomp($_ = &lt;STDIN&gt;);</a:t>
            </a:r>
          </a:p>
          <a:p>
            <a:pPr lvl="2">
              <a:buNone/>
            </a:pPr>
            <a:r>
              <a:rPr lang="en-US" dirty="0" smtClean="0">
                <a:latin typeface="Courier New" pitchFamily="49" charset="0"/>
                <a:cs typeface="Courier New" pitchFamily="49" charset="0"/>
              </a:rPr>
              <a:t> if (/yes/</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 { # case-insensitive match print "In that case, I recommend that you go bowling.\n"; }</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Substitution</a:t>
            </a:r>
            <a:endParaRPr lang="en-US" dirty="0"/>
          </a:p>
        </p:txBody>
      </p:sp>
      <p:sp>
        <p:nvSpPr>
          <p:cNvPr id="3" name="Content Placeholder 2"/>
          <p:cNvSpPr>
            <a:spLocks noGrp="1"/>
          </p:cNvSpPr>
          <p:nvPr>
            <p:ph idx="1"/>
          </p:nvPr>
        </p:nvSpPr>
        <p:spPr/>
        <p:txBody>
          <a:bodyPr/>
          <a:lstStyle/>
          <a:p>
            <a:r>
              <a:rPr lang="en-US" dirty="0" smtClean="0"/>
              <a:t>s///</a:t>
            </a:r>
          </a:p>
          <a:p>
            <a:pPr lvl="1">
              <a:buNone/>
            </a:pPr>
            <a:r>
              <a:rPr lang="en-US" sz="1900" dirty="0" smtClean="0">
                <a:latin typeface="Courier New" pitchFamily="49" charset="0"/>
                <a:cs typeface="Courier New" pitchFamily="49" charset="0"/>
              </a:rPr>
              <a:t>$_ = "He's out bowling with Barney tonight."; s/Barney/Fred/; # Replace Barney with Fred </a:t>
            </a:r>
          </a:p>
          <a:p>
            <a:pPr lvl="1">
              <a:buNone/>
            </a:pPr>
            <a:r>
              <a:rPr lang="en-US" sz="1900" dirty="0" smtClean="0">
                <a:latin typeface="Courier New" pitchFamily="49" charset="0"/>
                <a:cs typeface="Courier New" pitchFamily="49" charset="0"/>
              </a:rPr>
              <a:t>print "$_\n";</a:t>
            </a:r>
          </a:p>
          <a:p>
            <a:r>
              <a:rPr lang="en-US" dirty="0" smtClean="0">
                <a:latin typeface="Trebuchet MS" pitchFamily="34" charset="0"/>
              </a:rPr>
              <a:t>s/</a:t>
            </a:r>
            <a:r>
              <a:rPr lang="en-US" dirty="0" err="1" smtClean="0">
                <a:latin typeface="Trebuchet MS" pitchFamily="34" charset="0"/>
              </a:rPr>
              <a:t>london</a:t>
            </a:r>
            <a:r>
              <a:rPr lang="en-US" dirty="0" smtClean="0">
                <a:latin typeface="Trebuchet MS" pitchFamily="34" charset="0"/>
              </a:rPr>
              <a:t>/London/</a:t>
            </a:r>
            <a:r>
              <a:rPr lang="en-US" dirty="0" err="1" smtClean="0">
                <a:latin typeface="Trebuchet MS" pitchFamily="34" charset="0"/>
              </a:rPr>
              <a:t>i</a:t>
            </a:r>
            <a:endParaRPr lang="en-US" dirty="0" smtClean="0"/>
          </a:p>
          <a:p>
            <a:pPr lvl="1"/>
            <a:r>
              <a:rPr lang="en-US" dirty="0" smtClean="0"/>
              <a:t>case-insensitive substitution; will replace </a:t>
            </a:r>
            <a:r>
              <a:rPr lang="en-US" dirty="0" err="1" smtClean="0">
                <a:latin typeface="Trebuchet MS" pitchFamily="34" charset="0"/>
              </a:rPr>
              <a:t>london</a:t>
            </a:r>
            <a:r>
              <a:rPr lang="en-US" dirty="0" smtClean="0"/>
              <a:t>, </a:t>
            </a:r>
            <a:r>
              <a:rPr lang="en-US" dirty="0" smtClean="0">
                <a:latin typeface="Trebuchet MS" pitchFamily="34" charset="0"/>
              </a:rPr>
              <a:t>LONDON</a:t>
            </a:r>
            <a:r>
              <a:rPr lang="en-US" dirty="0" smtClean="0"/>
              <a:t>, </a:t>
            </a:r>
            <a:r>
              <a:rPr lang="en-US" dirty="0" smtClean="0">
                <a:latin typeface="Trebuchet MS" pitchFamily="34" charset="0"/>
              </a:rPr>
              <a:t>London</a:t>
            </a:r>
            <a:r>
              <a:rPr lang="en-US" dirty="0" smtClean="0"/>
              <a:t>, </a:t>
            </a:r>
            <a:r>
              <a:rPr lang="en-US" dirty="0" err="1" smtClean="0">
                <a:latin typeface="Trebuchet MS" pitchFamily="34" charset="0"/>
              </a:rPr>
              <a:t>LoNDoN</a:t>
            </a:r>
            <a:r>
              <a:rPr lang="en-US" dirty="0" smtClean="0"/>
              <a:t>, etc.</a:t>
            </a:r>
          </a:p>
          <a:p>
            <a:r>
              <a:rPr lang="en-US" dirty="0" smtClean="0"/>
              <a:t>You can combine global substitution with case-insensitive substitution</a:t>
            </a:r>
          </a:p>
          <a:p>
            <a:pPr lvl="1"/>
            <a:r>
              <a:rPr lang="en-US" dirty="0" smtClean="0">
                <a:latin typeface="Trebuchet MS" pitchFamily="34" charset="0"/>
              </a:rPr>
              <a:t>s/</a:t>
            </a:r>
            <a:r>
              <a:rPr lang="en-US" dirty="0" err="1" smtClean="0">
                <a:latin typeface="Trebuchet MS" pitchFamily="34" charset="0"/>
              </a:rPr>
              <a:t>london</a:t>
            </a:r>
            <a:r>
              <a:rPr lang="en-US" dirty="0" smtClean="0">
                <a:latin typeface="Trebuchet MS" pitchFamily="34" charset="0"/>
              </a:rPr>
              <a:t>/London/</a:t>
            </a:r>
            <a:r>
              <a:rPr lang="en-US" dirty="0" err="1" smtClean="0">
                <a:latin typeface="Trebuchet MS" pitchFamily="34" charset="0"/>
              </a:rPr>
              <a:t>gi</a:t>
            </a:r>
            <a:endParaRPr lang="en-US" dirty="0" smtClean="0">
              <a:latin typeface="Trebuchet MS" pitchFamily="34" charset="0"/>
            </a:endParaRPr>
          </a:p>
          <a:p>
            <a:endParaRPr lang="en-US"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t>Remembering patterns</a:t>
            </a:r>
          </a:p>
        </p:txBody>
      </p:sp>
      <p:sp>
        <p:nvSpPr>
          <p:cNvPr id="33795" name="Rectangle 3"/>
          <p:cNvSpPr>
            <a:spLocks noGrp="1" noChangeArrowheads="1"/>
          </p:cNvSpPr>
          <p:nvPr>
            <p:ph idx="1"/>
          </p:nvPr>
        </p:nvSpPr>
        <p:spPr/>
        <p:txBody>
          <a:bodyPr/>
          <a:lstStyle/>
          <a:p>
            <a:r>
              <a:rPr lang="en-US"/>
              <a:t>Any part of the pattern enclosed in parentheses is assigned to the special variables </a:t>
            </a:r>
            <a:r>
              <a:rPr lang="en-US">
                <a:latin typeface="Trebuchet MS" pitchFamily="34" charset="0"/>
              </a:rPr>
              <a:t>$1</a:t>
            </a:r>
            <a:r>
              <a:rPr lang="en-US"/>
              <a:t>, </a:t>
            </a:r>
            <a:r>
              <a:rPr lang="en-US">
                <a:latin typeface="Trebuchet MS" pitchFamily="34" charset="0"/>
              </a:rPr>
              <a:t>$2</a:t>
            </a:r>
            <a:r>
              <a:rPr lang="en-US"/>
              <a:t>, </a:t>
            </a:r>
            <a:r>
              <a:rPr lang="en-US">
                <a:latin typeface="Trebuchet MS" pitchFamily="34" charset="0"/>
              </a:rPr>
              <a:t>$3</a:t>
            </a:r>
            <a:r>
              <a:rPr lang="en-US"/>
              <a:t>, …, </a:t>
            </a:r>
            <a:r>
              <a:rPr lang="en-US">
                <a:latin typeface="Trebuchet MS" pitchFamily="34" charset="0"/>
              </a:rPr>
              <a:t>$9</a:t>
            </a:r>
          </a:p>
          <a:p>
            <a:r>
              <a:rPr lang="en-US"/>
              <a:t>Numbers are assigned according to the left (opening) parentheses</a:t>
            </a:r>
            <a:endParaRPr lang="en-US">
              <a:latin typeface="Trebuchet MS" pitchFamily="34" charset="0"/>
            </a:endParaRPr>
          </a:p>
          <a:p>
            <a:r>
              <a:rPr lang="en-US">
                <a:latin typeface="Trebuchet MS" pitchFamily="34" charset="0"/>
              </a:rPr>
              <a:t>"The moon is high" =~ /The (.*) is (.*)/</a:t>
            </a:r>
          </a:p>
          <a:p>
            <a:pPr lvl="1"/>
            <a:r>
              <a:rPr lang="en-US"/>
              <a:t>Afterwards, </a:t>
            </a:r>
            <a:r>
              <a:rPr lang="en-US">
                <a:latin typeface="Trebuchet MS" pitchFamily="34" charset="0"/>
              </a:rPr>
              <a:t>$1 = "moon"</a:t>
            </a:r>
            <a:r>
              <a:rPr lang="en-US"/>
              <a:t> and </a:t>
            </a:r>
            <a:r>
              <a:rPr lang="en-US">
                <a:latin typeface="Trebuchet MS" pitchFamily="34" charset="0"/>
              </a:rPr>
              <a:t>$2 = "high"</a:t>
            </a:r>
            <a:endParaRPr lang="en-US"/>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a:t>Dynamic matching</a:t>
            </a:r>
          </a:p>
        </p:txBody>
      </p:sp>
      <p:sp>
        <p:nvSpPr>
          <p:cNvPr id="59395" name="Rectangle 3"/>
          <p:cNvSpPr>
            <a:spLocks noGrp="1" noChangeArrowheads="1"/>
          </p:cNvSpPr>
          <p:nvPr>
            <p:ph idx="1"/>
          </p:nvPr>
        </p:nvSpPr>
        <p:spPr/>
        <p:txBody>
          <a:bodyPr/>
          <a:lstStyle/>
          <a:p>
            <a:r>
              <a:rPr lang="en-US" dirty="0"/>
              <a:t>During the match, an early part of the match that is tentatively assigned to </a:t>
            </a:r>
            <a:r>
              <a:rPr lang="en-US" dirty="0">
                <a:latin typeface="Trebuchet MS" pitchFamily="34" charset="0"/>
              </a:rPr>
              <a:t>$1</a:t>
            </a:r>
            <a:r>
              <a:rPr lang="en-US" dirty="0"/>
              <a:t>, </a:t>
            </a:r>
            <a:r>
              <a:rPr lang="en-US" dirty="0">
                <a:latin typeface="Trebuchet MS" pitchFamily="34" charset="0"/>
              </a:rPr>
              <a:t>$2</a:t>
            </a:r>
            <a:r>
              <a:rPr lang="en-US" dirty="0"/>
              <a:t>, etc. can be referred to by</a:t>
            </a:r>
            <a:r>
              <a:rPr lang="en-US" dirty="0">
                <a:latin typeface="Trebuchet MS" pitchFamily="34" charset="0"/>
              </a:rPr>
              <a:t> \1, \2,</a:t>
            </a:r>
            <a:r>
              <a:rPr lang="en-US" dirty="0"/>
              <a:t> etc.</a:t>
            </a:r>
            <a:endParaRPr lang="en-US" dirty="0">
              <a:latin typeface="Trebuchet MS" pitchFamily="34" charset="0"/>
            </a:endParaRPr>
          </a:p>
          <a:p>
            <a:r>
              <a:rPr lang="en-US" dirty="0"/>
              <a:t>Example: </a:t>
            </a:r>
          </a:p>
          <a:p>
            <a:pPr lvl="1"/>
            <a:r>
              <a:rPr lang="en-US" dirty="0">
                <a:latin typeface="Trebuchet MS" pitchFamily="34" charset="0"/>
              </a:rPr>
              <a:t>\b.+\b</a:t>
            </a:r>
            <a:r>
              <a:rPr lang="en-US" dirty="0"/>
              <a:t> matches a single word</a:t>
            </a:r>
          </a:p>
          <a:p>
            <a:pPr lvl="1"/>
            <a:r>
              <a:rPr lang="en-US" dirty="0">
                <a:latin typeface="Trebuchet MS" pitchFamily="34" charset="0"/>
              </a:rPr>
              <a:t>/(\b.+\b) \1/</a:t>
            </a:r>
            <a:r>
              <a:rPr lang="en-US" dirty="0"/>
              <a:t> matches repeated words</a:t>
            </a:r>
          </a:p>
          <a:p>
            <a:pPr lvl="1"/>
            <a:r>
              <a:rPr lang="en-US" dirty="0">
                <a:latin typeface="Trebuchet MS" pitchFamily="34" charset="0"/>
              </a:rPr>
              <a:t>"Now is the </a:t>
            </a:r>
            <a:r>
              <a:rPr lang="en-US" dirty="0" err="1">
                <a:latin typeface="Trebuchet MS" pitchFamily="34" charset="0"/>
              </a:rPr>
              <a:t>the</a:t>
            </a:r>
            <a:r>
              <a:rPr lang="en-US" dirty="0">
                <a:latin typeface="Trebuchet MS" pitchFamily="34" charset="0"/>
              </a:rPr>
              <a:t> time" =~ /(\b.+\b) \1/</a:t>
            </a:r>
          </a:p>
          <a:p>
            <a:pPr lvl="1"/>
            <a:r>
              <a:rPr lang="en-US" dirty="0"/>
              <a:t>Afterwards, </a:t>
            </a:r>
            <a:r>
              <a:rPr lang="en-US" dirty="0">
                <a:latin typeface="Trebuchet MS" pitchFamily="34" charset="0"/>
              </a:rPr>
              <a:t>$1 = "the"</a:t>
            </a: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p:txBody>
          <a:bodyPr/>
          <a:lstStyle/>
          <a:p>
            <a:r>
              <a:rPr lang="en-US" dirty="0" smtClean="0"/>
              <a:t>Any word (a word is defined as a sequence of </a:t>
            </a:r>
            <a:r>
              <a:rPr lang="en-US" dirty="0" err="1" smtClean="0"/>
              <a:t>alphanumerics</a:t>
            </a:r>
            <a:r>
              <a:rPr lang="en-US" dirty="0" smtClean="0"/>
              <a:t> - no whitespace) that contains a double letter, for example "book" has a double "o" and "feed" has a double "e".</a:t>
            </a:r>
          </a:p>
          <a:p>
            <a:r>
              <a:rPr lang="en-US" dirty="0" smtClean="0"/>
              <a:t>/([a-</a:t>
            </a:r>
            <a:r>
              <a:rPr lang="en-US" dirty="0" err="1" smtClean="0"/>
              <a:t>zA</a:t>
            </a:r>
            <a:r>
              <a:rPr lang="en-US" dirty="0" smtClean="0"/>
              <a:t>-Z])\1/</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p:txBody>
          <a:bodyPr/>
          <a:lstStyle/>
          <a:p>
            <a:r>
              <a:rPr lang="en-US" dirty="0" smtClean="0"/>
              <a:t>Any string that contains an HTML tag and it's corresponding end tag. The following should match: &lt;H2&gt;Hi Dave&lt;/H2&gt; and so should &lt;TITLE&gt;The Test Answers&lt;/TITLE&gt;, but this should not match &lt;TITLE&gt;Not a match&lt;/H2&gt;. </a:t>
            </a:r>
          </a:p>
          <a:p>
            <a:r>
              <a:rPr lang="en-US" dirty="0" smtClean="0"/>
              <a:t>/&lt;(\w+)&gt;.*&lt;\/\1&gt;/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dirty="0"/>
              <a:t>Perl data </a:t>
            </a:r>
            <a:r>
              <a:rPr lang="en-US" dirty="0" smtClean="0"/>
              <a:t>types</a:t>
            </a:r>
            <a:endParaRPr lang="en-US" dirty="0"/>
          </a:p>
        </p:txBody>
      </p:sp>
      <p:sp>
        <p:nvSpPr>
          <p:cNvPr id="7171" name="Rectangle 3"/>
          <p:cNvSpPr>
            <a:spLocks noGrp="1" noChangeArrowheads="1"/>
          </p:cNvSpPr>
          <p:nvPr>
            <p:ph type="body" idx="1"/>
          </p:nvPr>
        </p:nvSpPr>
        <p:spPr/>
        <p:txBody>
          <a:bodyPr/>
          <a:lstStyle/>
          <a:p>
            <a:r>
              <a:rPr lang="en-IE" sz="2800" dirty="0">
                <a:latin typeface="Times New Roman" pitchFamily="18" charset="0"/>
              </a:rPr>
              <a:t>Scalar</a:t>
            </a:r>
          </a:p>
          <a:p>
            <a:pPr lvl="1"/>
            <a:r>
              <a:rPr lang="en-IE" sz="2300" dirty="0">
                <a:latin typeface="Times New Roman" pitchFamily="18" charset="0"/>
              </a:rPr>
              <a:t>A single number, string or </a:t>
            </a:r>
            <a:r>
              <a:rPr lang="en-IE" sz="2300" dirty="0" smtClean="0">
                <a:latin typeface="Times New Roman" pitchFamily="18" charset="0"/>
              </a:rPr>
              <a:t>reference: one value at a time</a:t>
            </a:r>
          </a:p>
          <a:p>
            <a:pPr lvl="1"/>
            <a:r>
              <a:rPr lang="en-US" sz="2300" dirty="0" smtClean="0"/>
              <a:t>Either a number (like 255 or 3.25e20) or a string of characters (like hello)</a:t>
            </a:r>
            <a:endParaRPr lang="en-IE" sz="2300" dirty="0">
              <a:latin typeface="Times New Roman" pitchFamily="18" charset="0"/>
            </a:endParaRPr>
          </a:p>
          <a:p>
            <a:pPr lvl="1">
              <a:buNone/>
            </a:pPr>
            <a:r>
              <a:rPr lang="en-IE" dirty="0" smtClean="0">
                <a:latin typeface="Courier New" pitchFamily="49" charset="0"/>
                <a:cs typeface="Courier New" pitchFamily="49" charset="0"/>
              </a:rPr>
              <a:t>	$</a:t>
            </a:r>
            <a:r>
              <a:rPr lang="en-IE" dirty="0" err="1" smtClean="0">
                <a:latin typeface="Courier New" pitchFamily="49" charset="0"/>
                <a:cs typeface="Courier New" pitchFamily="49" charset="0"/>
              </a:rPr>
              <a:t>str</a:t>
            </a:r>
            <a:r>
              <a:rPr lang="en-IE" dirty="0" smtClean="0">
                <a:latin typeface="Courier New" pitchFamily="49" charset="0"/>
                <a:cs typeface="Courier New" pitchFamily="49" charset="0"/>
              </a:rPr>
              <a:t> </a:t>
            </a:r>
            <a:r>
              <a:rPr lang="en-IE" dirty="0">
                <a:latin typeface="Courier New" pitchFamily="49" charset="0"/>
                <a:cs typeface="Courier New" pitchFamily="49" charset="0"/>
              </a:rPr>
              <a:t>= “Pitt”; $a = 4;</a:t>
            </a:r>
          </a:p>
          <a:p>
            <a:pPr lvl="1"/>
            <a:r>
              <a:rPr lang="en-US" dirty="0" smtClean="0">
                <a:latin typeface="Times New Roman" pitchFamily="18" charset="0"/>
              </a:rPr>
              <a:t>Strings: </a:t>
            </a:r>
            <a:r>
              <a:rPr lang="en-US" dirty="0" smtClean="0"/>
              <a:t>sequences of characters</a:t>
            </a:r>
            <a:endParaRPr lang="en-US" dirty="0">
              <a:latin typeface="Times New Roman" pitchFamily="18" charset="0"/>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latin typeface="Trebuchet MS" pitchFamily="34" charset="0"/>
              </a:rPr>
              <a:t>tr</a:t>
            </a:r>
          </a:p>
        </p:txBody>
      </p:sp>
      <p:sp>
        <p:nvSpPr>
          <p:cNvPr id="34819" name="Rectangle 3"/>
          <p:cNvSpPr>
            <a:spLocks noGrp="1" noChangeArrowheads="1"/>
          </p:cNvSpPr>
          <p:nvPr>
            <p:ph idx="1"/>
          </p:nvPr>
        </p:nvSpPr>
        <p:spPr/>
        <p:txBody>
          <a:bodyPr/>
          <a:lstStyle/>
          <a:p>
            <a:r>
              <a:rPr lang="en-US">
                <a:latin typeface="Trebuchet MS" pitchFamily="34" charset="0"/>
              </a:rPr>
              <a:t>tr</a:t>
            </a:r>
            <a:r>
              <a:rPr lang="en-US"/>
              <a:t> does character-by-character translation</a:t>
            </a:r>
          </a:p>
          <a:p>
            <a:r>
              <a:rPr lang="en-US">
                <a:latin typeface="Trebuchet MS" pitchFamily="34" charset="0"/>
              </a:rPr>
              <a:t>tr</a:t>
            </a:r>
            <a:r>
              <a:rPr lang="en-US"/>
              <a:t> returns the number of substitutions made</a:t>
            </a:r>
          </a:p>
          <a:p>
            <a:r>
              <a:rPr lang="en-US">
                <a:latin typeface="Trebuchet MS" pitchFamily="34" charset="0"/>
              </a:rPr>
              <a:t>$sentence =~ tr/abc/edf/;</a:t>
            </a:r>
          </a:p>
          <a:p>
            <a:pPr lvl="1"/>
            <a:r>
              <a:rPr lang="en-US"/>
              <a:t>replaces </a:t>
            </a:r>
            <a:r>
              <a:rPr lang="en-US">
                <a:latin typeface="Trebuchet MS" pitchFamily="34" charset="0"/>
              </a:rPr>
              <a:t>a</a:t>
            </a:r>
            <a:r>
              <a:rPr lang="en-US"/>
              <a:t> with </a:t>
            </a:r>
            <a:r>
              <a:rPr lang="en-US">
                <a:latin typeface="Trebuchet MS" pitchFamily="34" charset="0"/>
              </a:rPr>
              <a:t>e</a:t>
            </a:r>
            <a:r>
              <a:rPr lang="en-US"/>
              <a:t>, </a:t>
            </a:r>
            <a:r>
              <a:rPr lang="en-US">
                <a:latin typeface="Trebuchet MS" pitchFamily="34" charset="0"/>
              </a:rPr>
              <a:t>b</a:t>
            </a:r>
            <a:r>
              <a:rPr lang="en-US"/>
              <a:t> with </a:t>
            </a:r>
            <a:r>
              <a:rPr lang="en-US">
                <a:latin typeface="Trebuchet MS" pitchFamily="34" charset="0"/>
              </a:rPr>
              <a:t>d</a:t>
            </a:r>
            <a:r>
              <a:rPr lang="en-US"/>
              <a:t>, </a:t>
            </a:r>
            <a:r>
              <a:rPr lang="en-US">
                <a:latin typeface="Trebuchet MS" pitchFamily="34" charset="0"/>
              </a:rPr>
              <a:t>c</a:t>
            </a:r>
            <a:r>
              <a:rPr lang="en-US"/>
              <a:t> with </a:t>
            </a:r>
            <a:r>
              <a:rPr lang="en-US">
                <a:latin typeface="Trebuchet MS" pitchFamily="34" charset="0"/>
              </a:rPr>
              <a:t>f</a:t>
            </a:r>
          </a:p>
          <a:p>
            <a:r>
              <a:rPr lang="en-US">
                <a:latin typeface="Trebuchet MS" pitchFamily="34" charset="0"/>
              </a:rPr>
              <a:t>$count = ($sentence =~ tr/*/*/);</a:t>
            </a:r>
          </a:p>
          <a:p>
            <a:pPr lvl="1"/>
            <a:r>
              <a:rPr lang="en-US"/>
              <a:t>counts asterisks</a:t>
            </a:r>
          </a:p>
          <a:p>
            <a:r>
              <a:rPr lang="en-US">
                <a:latin typeface="Trebuchet MS" pitchFamily="34" charset="0"/>
              </a:rPr>
              <a:t>tr/a-z/A-Z/;</a:t>
            </a:r>
            <a:endParaRPr lang="en-US"/>
          </a:p>
          <a:p>
            <a:pPr lvl="1"/>
            <a:r>
              <a:rPr lang="en-US"/>
              <a:t>converts to all uppercase</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latin typeface="Trebuchet MS" pitchFamily="34" charset="0"/>
              </a:rPr>
              <a:t>split</a:t>
            </a:r>
          </a:p>
        </p:txBody>
      </p:sp>
      <p:sp>
        <p:nvSpPr>
          <p:cNvPr id="35843" name="Rectangle 3"/>
          <p:cNvSpPr>
            <a:spLocks noGrp="1" noChangeArrowheads="1"/>
          </p:cNvSpPr>
          <p:nvPr>
            <p:ph idx="1"/>
          </p:nvPr>
        </p:nvSpPr>
        <p:spPr/>
        <p:txBody>
          <a:bodyPr/>
          <a:lstStyle/>
          <a:p>
            <a:r>
              <a:rPr lang="en-US" dirty="0">
                <a:latin typeface="Trebuchet MS" pitchFamily="34" charset="0"/>
              </a:rPr>
              <a:t>split</a:t>
            </a:r>
            <a:r>
              <a:rPr lang="en-US" dirty="0"/>
              <a:t> breaks a string into parts</a:t>
            </a:r>
            <a:br>
              <a:rPr lang="en-US" dirty="0"/>
            </a:br>
            <a:endParaRPr lang="en-US" sz="1000" dirty="0"/>
          </a:p>
          <a:p>
            <a:r>
              <a:rPr lang="en-US" sz="1900" dirty="0">
                <a:latin typeface="Courier New" pitchFamily="49" charset="0"/>
                <a:cs typeface="Courier New" pitchFamily="49" charset="0"/>
              </a:rPr>
              <a:t>$info = "Caine:Michael:Actor:14, Leafy Drive";</a:t>
            </a:r>
            <a:br>
              <a:rPr lang="en-US" sz="1900" dirty="0">
                <a:latin typeface="Courier New" pitchFamily="49" charset="0"/>
                <a:cs typeface="Courier New" pitchFamily="49" charset="0"/>
              </a:rPr>
            </a:br>
            <a:r>
              <a:rPr lang="en-US" sz="1900" dirty="0">
                <a:latin typeface="Courier New" pitchFamily="49" charset="0"/>
                <a:cs typeface="Courier New" pitchFamily="49" charset="0"/>
              </a:rPr>
              <a:t>@personal = split(/:/, $info);</a:t>
            </a:r>
          </a:p>
          <a:p>
            <a:endParaRPr lang="en-US" sz="1900" dirty="0">
              <a:latin typeface="Courier New" pitchFamily="49" charset="0"/>
              <a:cs typeface="Courier New" pitchFamily="49" charset="0"/>
            </a:endParaRPr>
          </a:p>
          <a:p>
            <a:r>
              <a:rPr lang="en-US" sz="1900" dirty="0">
                <a:latin typeface="Courier New" pitchFamily="49" charset="0"/>
                <a:cs typeface="Courier New" pitchFamily="49" charset="0"/>
              </a:rPr>
              <a:t>@personal =</a:t>
            </a:r>
            <a:br>
              <a:rPr lang="en-US" sz="1900" dirty="0">
                <a:latin typeface="Courier New" pitchFamily="49" charset="0"/>
                <a:cs typeface="Courier New" pitchFamily="49" charset="0"/>
              </a:rPr>
            </a:br>
            <a:r>
              <a:rPr lang="en-US" sz="1900" dirty="0">
                <a:latin typeface="Courier New" pitchFamily="49" charset="0"/>
                <a:cs typeface="Courier New" pitchFamily="49" charset="0"/>
              </a:rPr>
              <a:t>    ("</a:t>
            </a:r>
            <a:r>
              <a:rPr lang="en-US" sz="1900" dirty="0" err="1">
                <a:latin typeface="Courier New" pitchFamily="49" charset="0"/>
                <a:cs typeface="Courier New" pitchFamily="49" charset="0"/>
              </a:rPr>
              <a:t>Caine</a:t>
            </a:r>
            <a:r>
              <a:rPr lang="en-US" sz="1900" dirty="0">
                <a:latin typeface="Courier New" pitchFamily="49" charset="0"/>
                <a:cs typeface="Courier New" pitchFamily="49" charset="0"/>
              </a:rPr>
              <a:t>", "Michael", "Actor", "14, Leafy Drive</a:t>
            </a:r>
            <a:r>
              <a:rPr lang="en-US" sz="1900" dirty="0" smtClean="0">
                <a:latin typeface="Courier New" pitchFamily="49" charset="0"/>
                <a:cs typeface="Courier New" pitchFamily="49" charset="0"/>
              </a:rPr>
              <a:t>");</a:t>
            </a:r>
          </a:p>
          <a:p>
            <a:endParaRPr lang="en-US" sz="1900" dirty="0" smtClean="0">
              <a:latin typeface="Courier New" pitchFamily="49" charset="0"/>
              <a:cs typeface="Courier New" pitchFamily="49" charset="0"/>
            </a:endParaRPr>
          </a:p>
          <a:p>
            <a:r>
              <a:rPr lang="en-US" sz="1900" dirty="0" smtClean="0">
                <a:latin typeface="Courier New" pitchFamily="49" charset="0"/>
                <a:cs typeface="Courier New" pitchFamily="49" charset="0"/>
              </a:rPr>
              <a:t>$</a:t>
            </a:r>
            <a:r>
              <a:rPr lang="en-US" sz="1900" dirty="0" err="1" smtClean="0">
                <a:latin typeface="Courier New" pitchFamily="49" charset="0"/>
                <a:cs typeface="Courier New" pitchFamily="49" charset="0"/>
              </a:rPr>
              <a:t>some_input</a:t>
            </a:r>
            <a:r>
              <a:rPr lang="en-US" sz="1900" dirty="0" smtClean="0">
                <a:latin typeface="Courier New" pitchFamily="49" charset="0"/>
                <a:cs typeface="Courier New" pitchFamily="49" charset="0"/>
              </a:rPr>
              <a:t> = "This is a \t test.\n"; </a:t>
            </a:r>
          </a:p>
          <a:p>
            <a:r>
              <a:rPr lang="en-US" sz="1900" dirty="0" smtClean="0">
                <a:latin typeface="Courier New" pitchFamily="49" charset="0"/>
                <a:cs typeface="Courier New" pitchFamily="49" charset="0"/>
              </a:rPr>
              <a:t>@</a:t>
            </a:r>
            <a:r>
              <a:rPr lang="en-US" sz="1900" dirty="0" err="1" smtClean="0">
                <a:latin typeface="Courier New" pitchFamily="49" charset="0"/>
                <a:cs typeface="Courier New" pitchFamily="49" charset="0"/>
              </a:rPr>
              <a:t>args</a:t>
            </a:r>
            <a:r>
              <a:rPr lang="en-US" sz="1900" dirty="0" smtClean="0">
                <a:latin typeface="Courier New" pitchFamily="49" charset="0"/>
                <a:cs typeface="Courier New" pitchFamily="49" charset="0"/>
              </a:rPr>
              <a:t> = split /\s+/, $</a:t>
            </a:r>
            <a:r>
              <a:rPr lang="en-US" sz="1900" dirty="0" err="1" smtClean="0">
                <a:latin typeface="Courier New" pitchFamily="49" charset="0"/>
                <a:cs typeface="Courier New" pitchFamily="49" charset="0"/>
              </a:rPr>
              <a:t>some_input</a:t>
            </a:r>
            <a:r>
              <a:rPr lang="en-US" sz="1900" dirty="0" smtClean="0">
                <a:latin typeface="Courier New" pitchFamily="49" charset="0"/>
                <a:cs typeface="Courier New" pitchFamily="49" charset="0"/>
              </a:rPr>
              <a:t>; # ("This", "is", "a", "test.")</a:t>
            </a:r>
            <a:endParaRPr lang="en-US" sz="1900" dirty="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Input from the Diamond Operator</a:t>
            </a:r>
            <a:endParaRPr lang="en-US" dirty="0"/>
          </a:p>
        </p:txBody>
      </p:sp>
      <p:sp>
        <p:nvSpPr>
          <p:cNvPr id="3" name="Content Placeholder 2"/>
          <p:cNvSpPr>
            <a:spLocks noGrp="1"/>
          </p:cNvSpPr>
          <p:nvPr>
            <p:ph idx="1"/>
          </p:nvPr>
        </p:nvSpPr>
        <p:spPr/>
        <p:txBody>
          <a:bodyPr/>
          <a:lstStyle/>
          <a:p>
            <a:r>
              <a:rPr lang="en-US" dirty="0" smtClean="0"/>
              <a:t>&lt;&gt;</a:t>
            </a:r>
          </a:p>
          <a:p>
            <a:r>
              <a:rPr lang="en-US" dirty="0" smtClean="0"/>
              <a:t>Allows a Perl script to support input from a number of different sources. </a:t>
            </a:r>
          </a:p>
          <a:p>
            <a:r>
              <a:rPr lang="en-US" dirty="0" smtClean="0"/>
              <a:t>The key benefit is that it allows the choice of input to be specified at runtime rather than hard coded at the script development stage.</a:t>
            </a:r>
            <a:endParaRPr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sz="1900" dirty="0" smtClean="0">
                <a:latin typeface="Courier New" pitchFamily="49" charset="0"/>
                <a:cs typeface="Courier New" pitchFamily="49" charset="0"/>
              </a:rPr>
              <a:t>#!/</a:t>
            </a:r>
            <a:r>
              <a:rPr lang="en-US" sz="1900" dirty="0" err="1" smtClean="0">
                <a:latin typeface="Courier New" pitchFamily="49" charset="0"/>
                <a:cs typeface="Courier New" pitchFamily="49" charset="0"/>
              </a:rPr>
              <a:t>usr</a:t>
            </a:r>
            <a:r>
              <a:rPr lang="en-US" sz="1900" dirty="0" smtClean="0">
                <a:latin typeface="Courier New" pitchFamily="49" charset="0"/>
                <a:cs typeface="Courier New" pitchFamily="49" charset="0"/>
              </a:rPr>
              <a:t>/bin/</a:t>
            </a:r>
            <a:r>
              <a:rPr lang="en-US" sz="1900" dirty="0" err="1" smtClean="0">
                <a:latin typeface="Courier New" pitchFamily="49" charset="0"/>
                <a:cs typeface="Courier New" pitchFamily="49" charset="0"/>
              </a:rPr>
              <a:t>perl</a:t>
            </a:r>
            <a:r>
              <a:rPr lang="en-US" sz="1900" dirty="0" smtClean="0">
                <a:latin typeface="Courier New" pitchFamily="49" charset="0"/>
                <a:cs typeface="Courier New" pitchFamily="49" charset="0"/>
              </a:rPr>
              <a:t> </a:t>
            </a:r>
          </a:p>
          <a:p>
            <a:pPr>
              <a:buNone/>
            </a:pPr>
            <a:r>
              <a:rPr lang="en-US" sz="1900" dirty="0" smtClean="0">
                <a:latin typeface="Courier New" pitchFamily="49" charset="0"/>
                <a:cs typeface="Courier New" pitchFamily="49" charset="0"/>
              </a:rPr>
              <a:t>@</a:t>
            </a:r>
            <a:r>
              <a:rPr lang="en-US" sz="1900" dirty="0" err="1" smtClean="0">
                <a:latin typeface="Courier New" pitchFamily="49" charset="0"/>
                <a:cs typeface="Courier New" pitchFamily="49" charset="0"/>
              </a:rPr>
              <a:t>userinput</a:t>
            </a:r>
            <a:r>
              <a:rPr lang="en-US" sz="1900" dirty="0" smtClean="0">
                <a:latin typeface="Courier New" pitchFamily="49" charset="0"/>
                <a:cs typeface="Courier New" pitchFamily="49" charset="0"/>
              </a:rPr>
              <a:t> = &lt;&gt;; </a:t>
            </a:r>
          </a:p>
          <a:p>
            <a:pPr>
              <a:buNone/>
            </a:pPr>
            <a:r>
              <a:rPr lang="en-US" sz="1900" dirty="0" err="1" smtClean="0">
                <a:latin typeface="Courier New" pitchFamily="49" charset="0"/>
                <a:cs typeface="Courier New" pitchFamily="49" charset="0"/>
              </a:rPr>
              <a:t>foreach</a:t>
            </a:r>
            <a:r>
              <a:rPr lang="en-US" sz="1900" dirty="0" smtClean="0">
                <a:latin typeface="Courier New" pitchFamily="49" charset="0"/>
                <a:cs typeface="Courier New" pitchFamily="49" charset="0"/>
              </a:rPr>
              <a:t> (@</a:t>
            </a:r>
            <a:r>
              <a:rPr lang="en-US" sz="1900" dirty="0" err="1" smtClean="0">
                <a:latin typeface="Courier New" pitchFamily="49" charset="0"/>
                <a:cs typeface="Courier New" pitchFamily="49" charset="0"/>
              </a:rPr>
              <a:t>userinput</a:t>
            </a:r>
            <a:r>
              <a:rPr lang="en-US" sz="1900" dirty="0" smtClean="0">
                <a:latin typeface="Courier New" pitchFamily="49" charset="0"/>
                <a:cs typeface="Courier New" pitchFamily="49" charset="0"/>
              </a:rPr>
              <a:t>) </a:t>
            </a:r>
          </a:p>
          <a:p>
            <a:pPr>
              <a:buNone/>
            </a:pPr>
            <a:r>
              <a:rPr lang="en-US" sz="1900" dirty="0" smtClean="0">
                <a:latin typeface="Courier New" pitchFamily="49" charset="0"/>
                <a:cs typeface="Courier New" pitchFamily="49" charset="0"/>
              </a:rPr>
              <a:t>{ print; }</a:t>
            </a:r>
          </a:p>
          <a:p>
            <a:pPr>
              <a:buNone/>
            </a:pPr>
            <a:endParaRPr lang="en-US" sz="1900" dirty="0" smtClean="0">
              <a:latin typeface="Courier New" pitchFamily="49" charset="0"/>
              <a:cs typeface="Courier New" pitchFamily="49" charset="0"/>
            </a:endParaRPr>
          </a:p>
          <a:p>
            <a:r>
              <a:rPr lang="en-US" sz="2000" dirty="0" smtClean="0"/>
              <a:t>./</a:t>
            </a:r>
            <a:r>
              <a:rPr lang="en-US" sz="2000" dirty="0" err="1" smtClean="0"/>
              <a:t>showtext</a:t>
            </a:r>
            <a:r>
              <a:rPr lang="en-US" sz="2000" dirty="0" smtClean="0"/>
              <a:t> file1.txt file2.txt</a:t>
            </a:r>
          </a:p>
          <a:p>
            <a:endParaRPr lang="en-US" sz="2000" dirty="0" smtClean="0">
              <a:latin typeface="Courier New" pitchFamily="49" charset="0"/>
              <a:cs typeface="Courier New" pitchFamily="49" charset="0"/>
            </a:endParaRPr>
          </a:p>
          <a:p>
            <a:r>
              <a:rPr lang="en-US" sz="2000" dirty="0" smtClean="0"/>
              <a:t>if nothing is specified on the command line, will read input from the keyboard:</a:t>
            </a:r>
          </a:p>
          <a:p>
            <a:pPr>
              <a:buNone/>
            </a:pPr>
            <a:r>
              <a:rPr lang="en-US" sz="2000" dirty="0" smtClean="0"/>
              <a:t>	./</a:t>
            </a:r>
            <a:r>
              <a:rPr lang="en-US" sz="2000" dirty="0" err="1" smtClean="0"/>
              <a:t>showtext</a:t>
            </a:r>
            <a:r>
              <a:rPr lang="en-US" sz="2000" dirty="0" smtClean="0"/>
              <a:t> </a:t>
            </a:r>
            <a:endParaRPr lang="en-US" sz="1900" dirty="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Write a </a:t>
            </a:r>
            <a:r>
              <a:rPr lang="en-US" dirty="0" err="1" smtClean="0"/>
              <a:t>perl</a:t>
            </a:r>
            <a:r>
              <a:rPr lang="en-US" dirty="0" smtClean="0"/>
              <a:t> program that reads in an HTML file (from STDIN) and replaces all &lt;H1&gt;,&lt;/H1&gt; tag pairs with &lt;H3&gt;,&lt;/H3&gt; tags.</a:t>
            </a:r>
            <a:endParaRPr lang="en-US"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sz="1900" dirty="0" smtClean="0">
                <a:latin typeface="Courier New" pitchFamily="49" charset="0"/>
                <a:cs typeface="Courier New" pitchFamily="49" charset="0"/>
              </a:rPr>
              <a:t>while (&lt;&gt;) </a:t>
            </a:r>
          </a:p>
          <a:p>
            <a:pPr>
              <a:buNone/>
            </a:pPr>
            <a:r>
              <a:rPr lang="en-US" sz="1900" dirty="0" smtClean="0">
                <a:latin typeface="Courier New" pitchFamily="49" charset="0"/>
                <a:cs typeface="Courier New" pitchFamily="49" charset="0"/>
              </a:rPr>
              <a:t>{ # read input one line at a time </a:t>
            </a:r>
          </a:p>
          <a:p>
            <a:pPr>
              <a:buNone/>
            </a:pPr>
            <a:r>
              <a:rPr lang="en-US" sz="1900" dirty="0" smtClean="0">
                <a:latin typeface="Courier New" pitchFamily="49" charset="0"/>
                <a:cs typeface="Courier New" pitchFamily="49" charset="0"/>
              </a:rPr>
              <a:t>	s/&lt;H1&gt;/&lt;H3&gt;/g; # replace all "lt;H1&gt;" with "&lt;H3&gt;" s/&lt;\/H1&gt;/&lt;\/H3&gt;/g; # replace all "&lt;/H1&gt;" with "&lt;/H3&gt;" </a:t>
            </a:r>
          </a:p>
          <a:p>
            <a:pPr>
              <a:buNone/>
            </a:pPr>
            <a:r>
              <a:rPr lang="en-US" sz="1900" dirty="0" smtClean="0">
                <a:latin typeface="Courier New" pitchFamily="49" charset="0"/>
                <a:cs typeface="Courier New" pitchFamily="49" charset="0"/>
              </a:rPr>
              <a:t>print; }</a:t>
            </a:r>
          </a:p>
          <a:p>
            <a:pPr>
              <a:buNone/>
            </a:pPr>
            <a:endParaRPr lang="en-US" sz="1900" dirty="0" smtClean="0">
              <a:latin typeface="Courier New" pitchFamily="49" charset="0"/>
              <a:cs typeface="Courier New" pitchFamily="49" charset="0"/>
            </a:endParaRPr>
          </a:p>
          <a:p>
            <a:pPr>
              <a:buNone/>
            </a:pPr>
            <a:endParaRPr lang="en-US" sz="1900" dirty="0" smtClean="0">
              <a:latin typeface="Courier New" pitchFamily="49" charset="0"/>
              <a:cs typeface="Courier New" pitchFamily="49" charset="0"/>
            </a:endParaRPr>
          </a:p>
          <a:p>
            <a:pPr>
              <a:buNone/>
            </a:pPr>
            <a:r>
              <a:rPr lang="en-US" sz="1900" dirty="0" smtClean="0">
                <a:latin typeface="Courier New" pitchFamily="49" charset="0"/>
                <a:cs typeface="Courier New" pitchFamily="49" charset="0"/>
              </a:rPr>
              <a:t>while (&lt;&gt;) { </a:t>
            </a:r>
          </a:p>
          <a:p>
            <a:pPr>
              <a:buNone/>
            </a:pPr>
            <a:r>
              <a:rPr lang="en-US" sz="1900" dirty="0" smtClean="0">
                <a:latin typeface="Courier New" pitchFamily="49" charset="0"/>
                <a:cs typeface="Courier New" pitchFamily="49" charset="0"/>
              </a:rPr>
              <a:t># read input one line at a time </a:t>
            </a:r>
          </a:p>
          <a:p>
            <a:pPr>
              <a:buNone/>
            </a:pPr>
            <a:r>
              <a:rPr lang="en-US" sz="1900" dirty="0" smtClean="0">
                <a:latin typeface="Courier New" pitchFamily="49" charset="0"/>
                <a:cs typeface="Courier New" pitchFamily="49" charset="0"/>
              </a:rPr>
              <a:t>s/&lt;(\/?)H1&gt;/&lt;\1H3&gt;/g; # replace all "&lt;H1&gt;" with "&lt;H3&gt;" # "&lt;/H1&gt; with "&lt;/H3&gt;" </a:t>
            </a:r>
          </a:p>
          <a:p>
            <a:pPr>
              <a:buNone/>
            </a:pPr>
            <a:r>
              <a:rPr lang="en-US" sz="1900" dirty="0" smtClean="0">
                <a:latin typeface="Courier New" pitchFamily="49" charset="0"/>
                <a:cs typeface="Courier New" pitchFamily="49" charset="0"/>
              </a:rPr>
              <a:t>print; </a:t>
            </a:r>
          </a:p>
          <a:p>
            <a:pPr>
              <a:buNone/>
            </a:pPr>
            <a:r>
              <a:rPr lang="en-US" sz="1900" dirty="0" smtClean="0">
                <a:latin typeface="Courier New" pitchFamily="49" charset="0"/>
                <a:cs typeface="Courier New" pitchFamily="49" charset="0"/>
              </a:rPr>
              <a:t>}</a:t>
            </a: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Learning Perl, 5th </a:t>
            </a:r>
            <a:r>
              <a:rPr lang="en-US" dirty="0" err="1" smtClean="0"/>
              <a:t>Editionby</a:t>
            </a:r>
            <a:r>
              <a:rPr lang="en-US" dirty="0" smtClean="0"/>
              <a:t> </a:t>
            </a:r>
            <a:r>
              <a:rPr lang="en-US" dirty="0" smtClean="0">
                <a:hlinkClick r:id="rId2"/>
              </a:rPr>
              <a:t>Randal L. Schwartz</a:t>
            </a:r>
            <a:r>
              <a:rPr lang="en-US" dirty="0" smtClean="0"/>
              <a:t>; </a:t>
            </a:r>
            <a:r>
              <a:rPr lang="en-US" dirty="0" smtClean="0">
                <a:hlinkClick r:id="rId3"/>
              </a:rPr>
              <a:t>Tom Phoenix</a:t>
            </a:r>
            <a:r>
              <a:rPr lang="en-US" dirty="0" smtClean="0"/>
              <a:t>; </a:t>
            </a:r>
            <a:r>
              <a:rPr lang="en-US" dirty="0" err="1" smtClean="0">
                <a:hlinkClick r:id="rId4"/>
              </a:rPr>
              <a:t>brian</a:t>
            </a:r>
            <a:r>
              <a:rPr lang="en-US" dirty="0" smtClean="0">
                <a:hlinkClick r:id="rId4"/>
              </a:rPr>
              <a:t> d </a:t>
            </a:r>
            <a:r>
              <a:rPr lang="en-US" dirty="0" err="1" smtClean="0">
                <a:hlinkClick r:id="rId4"/>
              </a:rPr>
              <a:t>foy</a:t>
            </a:r>
            <a:endParaRPr lang="en-US" dirty="0" smtClean="0"/>
          </a:p>
          <a:p>
            <a:r>
              <a:rPr lang="en-US" dirty="0" smtClean="0"/>
              <a:t>Publisher: O'Reilly Media, </a:t>
            </a:r>
            <a:r>
              <a:rPr lang="en-US" dirty="0" err="1" smtClean="0"/>
              <a:t>Inc.Pub</a:t>
            </a:r>
            <a:r>
              <a:rPr lang="en-US" dirty="0" smtClean="0"/>
              <a:t> Date: June 27, 2008</a:t>
            </a:r>
          </a:p>
          <a:p>
            <a:r>
              <a:rPr lang="en-US" dirty="0" smtClean="0"/>
              <a:t>Available at Franklin Library Online</a:t>
            </a:r>
            <a:endParaRPr lang="en-US" dirty="0"/>
          </a:p>
        </p:txBody>
      </p:sp>
      <p:pic>
        <p:nvPicPr>
          <p:cNvPr id="1027" name="Picture 3"/>
          <p:cNvPicPr>
            <a:picLocks noChangeAspect="1" noChangeArrowheads="1"/>
          </p:cNvPicPr>
          <p:nvPr/>
        </p:nvPicPr>
        <p:blipFill>
          <a:blip r:embed="rId5"/>
          <a:srcRect/>
          <a:stretch>
            <a:fillRect/>
          </a:stretch>
        </p:blipFill>
        <p:spPr bwMode="auto">
          <a:xfrm>
            <a:off x="6000760" y="3443279"/>
            <a:ext cx="2589688" cy="341472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Strings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Single-Quoted String Literals</a:t>
            </a:r>
          </a:p>
          <a:p>
            <a:pPr lvl="1"/>
            <a:r>
              <a:rPr lang="en-US" dirty="0" smtClean="0"/>
              <a:t>A single-quoted string literal is a sequence of characters enclosed in single quotes. </a:t>
            </a:r>
          </a:p>
          <a:p>
            <a:pPr lvl="1"/>
            <a:r>
              <a:rPr lang="en-US" dirty="0" smtClean="0"/>
              <a:t>Any character other than a single quote or a backslash between the quote marks (including newline characters, if the string continues onto successive lines) stands for itself inside a string. </a:t>
            </a:r>
          </a:p>
          <a:p>
            <a:pPr lvl="1"/>
            <a:r>
              <a:rPr lang="en-US" dirty="0" smtClean="0"/>
              <a:t>To get a backslash, put two backslashes in a row, and to get a single quote, put a backslash followed by a single quote. </a:t>
            </a:r>
          </a:p>
          <a:p>
            <a:pPr lvl="3">
              <a:buNone/>
            </a:pPr>
            <a:r>
              <a:rPr lang="en-US" dirty="0" smtClean="0">
                <a:latin typeface="Courier New" pitchFamily="49" charset="0"/>
                <a:cs typeface="Courier New" pitchFamily="49" charset="0"/>
              </a:rPr>
              <a:t>print 'Don\'t let an apostrophe end this string prematurely!' </a:t>
            </a:r>
          </a:p>
          <a:p>
            <a:pPr lvl="3">
              <a:buNone/>
            </a:pPr>
            <a:r>
              <a:rPr lang="en-US" dirty="0" smtClean="0">
                <a:latin typeface="Courier New" pitchFamily="49" charset="0"/>
                <a:cs typeface="Courier New" pitchFamily="49" charset="0"/>
              </a:rPr>
              <a:t>print 'the last character is a backslash: \\' </a:t>
            </a:r>
          </a:p>
          <a:p>
            <a:pPr lvl="3">
              <a:buNone/>
            </a:pPr>
            <a:r>
              <a:rPr lang="en-US" dirty="0" smtClean="0">
                <a:latin typeface="Courier New" pitchFamily="49" charset="0"/>
                <a:cs typeface="Courier New" pitchFamily="49" charset="0"/>
              </a:rPr>
              <a:t>print 'hello\n’</a:t>
            </a:r>
          </a:p>
          <a:p>
            <a:pPr lvl="3">
              <a:buNone/>
            </a:pPr>
            <a:r>
              <a:rPr lang="en-US" dirty="0" smtClean="0">
                <a:latin typeface="Courier New" pitchFamily="49" charset="0"/>
                <a:cs typeface="Courier New" pitchFamily="49" charset="0"/>
              </a:rPr>
              <a:t>print 'hello </a:t>
            </a:r>
          </a:p>
          <a:p>
            <a:pPr lvl="3">
              <a:buNone/>
            </a:pPr>
            <a:r>
              <a:rPr lang="en-US" dirty="0" smtClean="0">
                <a:latin typeface="Courier New" pitchFamily="49" charset="0"/>
                <a:cs typeface="Courier New" pitchFamily="49" charset="0"/>
              </a:rPr>
              <a:t>there' # hello, newline, there (11 characters total)</a:t>
            </a:r>
          </a:p>
          <a:p>
            <a:pPr lvl="3">
              <a:buNone/>
            </a:pPr>
            <a:r>
              <a:rPr lang="en-US" dirty="0" smtClean="0">
                <a:latin typeface="Courier New" pitchFamily="49" charset="0"/>
                <a:cs typeface="Courier New" pitchFamily="49" charset="0"/>
              </a:rPr>
              <a:t>print '\'\\' # single quote followed by backslash</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2172</TotalTime>
  <Words>4192</Words>
  <Application>Microsoft Office PowerPoint</Application>
  <PresentationFormat>On-screen Show (4:3)</PresentationFormat>
  <Paragraphs>680</Paragraphs>
  <Slides>86</Slides>
  <Notes>29</Notes>
  <HiddenSlides>0</HiddenSlides>
  <MMClips>0</MMClips>
  <ScaleCrop>false</ScaleCrop>
  <HeadingPairs>
    <vt:vector size="4" baseType="variant">
      <vt:variant>
        <vt:lpstr>Theme</vt:lpstr>
      </vt:variant>
      <vt:variant>
        <vt:i4>1</vt:i4>
      </vt:variant>
      <vt:variant>
        <vt:lpstr>Slide Titles</vt:lpstr>
      </vt:variant>
      <vt:variant>
        <vt:i4>86</vt:i4>
      </vt:variant>
    </vt:vector>
  </HeadingPairs>
  <TitlesOfParts>
    <vt:vector size="87" baseType="lpstr">
      <vt:lpstr>Flow</vt:lpstr>
      <vt:lpstr>Perl</vt:lpstr>
      <vt:lpstr>Introduction to Perl</vt:lpstr>
      <vt:lpstr>Why Perl?</vt:lpstr>
      <vt:lpstr>Why not Perl?</vt:lpstr>
      <vt:lpstr>Perl Example 1</vt:lpstr>
      <vt:lpstr>Comments on “Hello, World”</vt:lpstr>
      <vt:lpstr>Your first Perl script</vt:lpstr>
      <vt:lpstr>Perl data types</vt:lpstr>
      <vt:lpstr>Strings</vt:lpstr>
      <vt:lpstr>Strings</vt:lpstr>
      <vt:lpstr>String Operators</vt:lpstr>
      <vt:lpstr>Slide 12</vt:lpstr>
      <vt:lpstr>Scalar Variables</vt:lpstr>
      <vt:lpstr>Arithmetic operators</vt:lpstr>
      <vt:lpstr>Comparison Operators</vt:lpstr>
      <vt:lpstr>Tests</vt:lpstr>
      <vt:lpstr>Slide 17</vt:lpstr>
      <vt:lpstr>for loops</vt:lpstr>
      <vt:lpstr>while loops</vt:lpstr>
      <vt:lpstr>do..while and do..until loops</vt:lpstr>
      <vt:lpstr>if statements</vt:lpstr>
      <vt:lpstr>if - elsif statements</vt:lpstr>
      <vt:lpstr>Getting User Input</vt:lpstr>
      <vt:lpstr>Activity</vt:lpstr>
      <vt:lpstr>Slide 25</vt:lpstr>
      <vt:lpstr>Perl data types</vt:lpstr>
      <vt:lpstr>List</vt:lpstr>
      <vt:lpstr>List</vt:lpstr>
      <vt:lpstr>Slide 29</vt:lpstr>
      <vt:lpstr>Slide 30</vt:lpstr>
      <vt:lpstr>push and pop</vt:lpstr>
      <vt:lpstr>foreach</vt:lpstr>
      <vt:lpstr>Interpolating Arrays into Strings</vt:lpstr>
      <vt:lpstr>The reverse Operator</vt:lpstr>
      <vt:lpstr>The sort Operator</vt:lpstr>
      <vt:lpstr>Scalar and List Context</vt:lpstr>
      <vt:lpstr>List-Producing Expressions in Scalar Context</vt:lpstr>
      <vt:lpstr>Scalar-Producing Expressions in List Context</vt:lpstr>
      <vt:lpstr>Activity</vt:lpstr>
      <vt:lpstr>Slide 40</vt:lpstr>
      <vt:lpstr>Another script</vt:lpstr>
      <vt:lpstr>Activity</vt:lpstr>
      <vt:lpstr>Slide 43</vt:lpstr>
      <vt:lpstr>Perl data types</vt:lpstr>
      <vt:lpstr>Hash</vt:lpstr>
      <vt:lpstr>Hash Element Access</vt:lpstr>
      <vt:lpstr>Hash Element Access</vt:lpstr>
      <vt:lpstr>Hash As a Whole</vt:lpstr>
      <vt:lpstr>The Big Arrow</vt:lpstr>
      <vt:lpstr>Hash Functions</vt:lpstr>
      <vt:lpstr>Hash Functions</vt:lpstr>
      <vt:lpstr>Hash Functions</vt:lpstr>
      <vt:lpstr>Hash Element Interpolation</vt:lpstr>
      <vt:lpstr>The %ENV hash</vt:lpstr>
      <vt:lpstr>Activity</vt:lpstr>
      <vt:lpstr>Slide 56</vt:lpstr>
      <vt:lpstr>Why Perl?</vt:lpstr>
      <vt:lpstr>The power of Perl</vt:lpstr>
      <vt:lpstr>Basic pattern matching</vt:lpstr>
      <vt:lpstr>Slide 60</vt:lpstr>
      <vt:lpstr>Slide 61</vt:lpstr>
      <vt:lpstr>The $_ variable</vt:lpstr>
      <vt:lpstr>Metacharacters</vt:lpstr>
      <vt:lpstr>Examples</vt:lpstr>
      <vt:lpstr>Square brackets</vt:lpstr>
      <vt:lpstr>More examples</vt:lpstr>
      <vt:lpstr>Grouping and Alternative</vt:lpstr>
      <vt:lpstr>Alternatives and parentheses</vt:lpstr>
      <vt:lpstr>More special characters</vt:lpstr>
      <vt:lpstr>Quoting special characters</vt:lpstr>
      <vt:lpstr>Activity</vt:lpstr>
      <vt:lpstr>Slide 72</vt:lpstr>
      <vt:lpstr>Slide 73</vt:lpstr>
      <vt:lpstr>Option Modifiers</vt:lpstr>
      <vt:lpstr>Substitution</vt:lpstr>
      <vt:lpstr>Remembering patterns</vt:lpstr>
      <vt:lpstr>Dynamic matching</vt:lpstr>
      <vt:lpstr>Activity</vt:lpstr>
      <vt:lpstr>Activity</vt:lpstr>
      <vt:lpstr>tr</vt:lpstr>
      <vt:lpstr>split</vt:lpstr>
      <vt:lpstr>Input from the Diamond Operator</vt:lpstr>
      <vt:lpstr>Slide 83</vt:lpstr>
      <vt:lpstr>Slide 84</vt:lpstr>
      <vt:lpstr>Slide 85</vt:lpstr>
      <vt:lpstr>Slide 86</vt:lpstr>
    </vt:vector>
  </TitlesOfParts>
  <Company>Test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Perl</dc:title>
  <dc:creator>Villanova</dc:creator>
  <cp:lastModifiedBy>Franklin University</cp:lastModifiedBy>
  <cp:revision>290</cp:revision>
  <cp:lastPrinted>2000-12-08T19:23:28Z</cp:lastPrinted>
  <dcterms:created xsi:type="dcterms:W3CDTF">2000-04-25T17:59:52Z</dcterms:created>
  <dcterms:modified xsi:type="dcterms:W3CDTF">2009-06-12T14:28:59Z</dcterms:modified>
</cp:coreProperties>
</file>