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943" autoAdjust="0"/>
  </p:normalViewPr>
  <p:slideViewPr>
    <p:cSldViewPr>
      <p:cViewPr varScale="1">
        <p:scale>
          <a:sx n="97" d="100"/>
          <a:sy n="97" d="100"/>
        </p:scale>
        <p:origin x="-3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35AB6-ED30-4C0F-BB07-55747E3070A4}" type="datetimeFigureOut">
              <a:rPr lang="en-US" smtClean="0"/>
              <a:pPr/>
              <a:t>6/25/2009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FAFD1-BE04-4300-A6F2-AC44D7735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Namespaces contain groups of code that can be called upon by C# programs. </a:t>
            </a:r>
          </a:p>
          <a:p>
            <a:endParaRPr lang="en-US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method name, </a:t>
            </a:r>
            <a:r>
              <a:rPr lang="en-US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Main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is reserved for the starting point of a program. </a:t>
            </a:r>
            <a:r>
              <a:rPr lang="en-US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Main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is often called the "entry point" </a:t>
            </a:r>
          </a:p>
          <a:p>
            <a:endParaRPr lang="en-US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 </a:t>
            </a:r>
            <a:r>
              <a:rPr lang="en-US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static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modifier precedes the word </a:t>
            </a:r>
            <a:r>
              <a:rPr lang="en-US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Main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meaning that this method works in this specific </a:t>
            </a:r>
            <a:r>
              <a:rPr lang="en-US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class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only, rather than an instance of the </a:t>
            </a:r>
            <a:r>
              <a:rPr lang="en-US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class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This is necessary, because when a program begins, no object instances exist.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AFD1-BE04-4300-A6F2-AC44D77355D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AFD1-BE04-4300-A6F2-AC44D77355D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AFD1-BE04-4300-A6F2-AC44D77355D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AFD1-BE04-4300-A6F2-AC44D77355D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AFD1-BE04-4300-A6F2-AC44D77355D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4E82-6B19-4D08-A0D0-A8262B81AC52}" type="datetimeFigureOut">
              <a:rPr lang="en-US" smtClean="0"/>
              <a:pPr/>
              <a:t>6/25/2009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91FE-02C3-4A1C-BC03-54C9137BE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4E82-6B19-4D08-A0D0-A8262B81AC52}" type="datetimeFigureOut">
              <a:rPr lang="en-US" smtClean="0"/>
              <a:pPr/>
              <a:t>6/25/2009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91FE-02C3-4A1C-BC03-54C9137BE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4E82-6B19-4D08-A0D0-A8262B81AC52}" type="datetimeFigureOut">
              <a:rPr lang="en-US" smtClean="0"/>
              <a:pPr/>
              <a:t>6/25/2009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91FE-02C3-4A1C-BC03-54C9137BE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4E82-6B19-4D08-A0D0-A8262B81AC52}" type="datetimeFigureOut">
              <a:rPr lang="en-US" smtClean="0"/>
              <a:pPr/>
              <a:t>6/25/2009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91FE-02C3-4A1C-BC03-54C9137BE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4E82-6B19-4D08-A0D0-A8262B81AC52}" type="datetimeFigureOut">
              <a:rPr lang="en-US" smtClean="0"/>
              <a:pPr/>
              <a:t>6/25/2009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91FE-02C3-4A1C-BC03-54C9137BE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4E82-6B19-4D08-A0D0-A8262B81AC52}" type="datetimeFigureOut">
              <a:rPr lang="en-US" smtClean="0"/>
              <a:pPr/>
              <a:t>6/25/2009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91FE-02C3-4A1C-BC03-54C9137BE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4E82-6B19-4D08-A0D0-A8262B81AC52}" type="datetimeFigureOut">
              <a:rPr lang="en-US" smtClean="0"/>
              <a:pPr/>
              <a:t>6/25/2009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91FE-02C3-4A1C-BC03-54C9137BE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4E82-6B19-4D08-A0D0-A8262B81AC52}" type="datetimeFigureOut">
              <a:rPr lang="en-US" smtClean="0"/>
              <a:pPr/>
              <a:t>6/25/2009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91FE-02C3-4A1C-BC03-54C9137BE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4E82-6B19-4D08-A0D0-A8262B81AC52}" type="datetimeFigureOut">
              <a:rPr lang="en-US" smtClean="0"/>
              <a:pPr/>
              <a:t>6/25/2009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91FE-02C3-4A1C-BC03-54C9137BE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4E82-6B19-4D08-A0D0-A8262B81AC52}" type="datetimeFigureOut">
              <a:rPr lang="en-US" smtClean="0"/>
              <a:pPr/>
              <a:t>6/25/2009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91FE-02C3-4A1C-BC03-54C9137BE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4E82-6B19-4D08-A0D0-A8262B81AC52}" type="datetimeFigureOut">
              <a:rPr lang="en-US" smtClean="0"/>
              <a:pPr/>
              <a:t>6/25/2009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C7B91FE-02C3-4A1C-BC03-54C9137BE2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014E82-6B19-4D08-A0D0-A8262B81AC52}" type="datetimeFigureOut">
              <a:rPr lang="en-US" smtClean="0"/>
              <a:pPr/>
              <a:t>6/25/2009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7B91FE-02C3-4A1C-BC03-54C9137BE25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… and C#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 205 - Week 9</a:t>
            </a:r>
          </a:p>
          <a:p>
            <a:pPr algn="ctr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Chunbo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Chu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229600" cy="6400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200" dirty="0" smtClean="0"/>
              <a:t>using System;</a:t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class Array</a:t>
            </a:r>
            <a:br>
              <a:rPr lang="en-US" sz="1200" dirty="0" smtClean="0"/>
            </a:br>
            <a:r>
              <a:rPr lang="en-US" sz="1200" dirty="0" smtClean="0"/>
              <a:t>{</a:t>
            </a:r>
            <a:br>
              <a:rPr lang="en-US" sz="1200" dirty="0" smtClean="0"/>
            </a:br>
            <a:r>
              <a:rPr lang="en-US" sz="1200" dirty="0" smtClean="0"/>
              <a:t>    public static void Main()</a:t>
            </a:r>
            <a:br>
              <a:rPr lang="en-US" sz="1200" dirty="0" smtClean="0"/>
            </a:br>
            <a:r>
              <a:rPr lang="en-US" sz="1200" dirty="0" smtClean="0"/>
              <a:t>    {</a:t>
            </a:r>
            <a:br>
              <a:rPr lang="en-US" sz="1200" dirty="0" smtClean="0"/>
            </a:br>
            <a:r>
              <a:rPr lang="en-US" sz="1200" dirty="0" smtClean="0"/>
              <a:t>        </a:t>
            </a:r>
            <a:r>
              <a:rPr lang="en-US" sz="1200" dirty="0" err="1" smtClean="0"/>
              <a:t>int</a:t>
            </a:r>
            <a:r>
              <a:rPr lang="en-US" sz="1200" dirty="0" smtClean="0"/>
              <a:t>[] </a:t>
            </a:r>
            <a:r>
              <a:rPr lang="en-US" sz="1200" dirty="0" err="1" smtClean="0"/>
              <a:t>myInts</a:t>
            </a:r>
            <a:r>
              <a:rPr lang="en-US" sz="1200" dirty="0" smtClean="0"/>
              <a:t> = { 5, 10, 15 };</a:t>
            </a:r>
            <a:br>
              <a:rPr lang="en-US" sz="1200" dirty="0" smtClean="0"/>
            </a:br>
            <a:r>
              <a:rPr lang="en-US" sz="1200" dirty="0" smtClean="0"/>
              <a:t>        </a:t>
            </a:r>
            <a:r>
              <a:rPr lang="en-US" sz="1200" dirty="0" err="1" smtClean="0"/>
              <a:t>bool</a:t>
            </a:r>
            <a:r>
              <a:rPr lang="en-US" sz="1200" dirty="0" smtClean="0"/>
              <a:t>[][] </a:t>
            </a:r>
            <a:r>
              <a:rPr lang="en-US" sz="1200" dirty="0" err="1" smtClean="0"/>
              <a:t>myBools</a:t>
            </a:r>
            <a:r>
              <a:rPr lang="en-US" sz="1200" dirty="0" smtClean="0"/>
              <a:t> = new </a:t>
            </a:r>
            <a:r>
              <a:rPr lang="en-US" sz="1200" dirty="0" err="1" smtClean="0"/>
              <a:t>bool</a:t>
            </a:r>
            <a:r>
              <a:rPr lang="en-US" sz="1200" dirty="0" smtClean="0"/>
              <a:t>[2][]; //jagged array</a:t>
            </a:r>
            <a:br>
              <a:rPr lang="en-US" sz="1200" dirty="0" smtClean="0"/>
            </a:br>
            <a:r>
              <a:rPr lang="en-US" sz="1200" dirty="0" smtClean="0"/>
              <a:t>        </a:t>
            </a:r>
            <a:r>
              <a:rPr lang="en-US" sz="1200" dirty="0" err="1" smtClean="0"/>
              <a:t>myBools</a:t>
            </a:r>
            <a:r>
              <a:rPr lang="en-US" sz="1200" dirty="0" smtClean="0"/>
              <a:t>[0] = new </a:t>
            </a:r>
            <a:r>
              <a:rPr lang="en-US" sz="1200" dirty="0" err="1" smtClean="0"/>
              <a:t>bool</a:t>
            </a:r>
            <a:r>
              <a:rPr lang="en-US" sz="1200" dirty="0" smtClean="0"/>
              <a:t>[2];</a:t>
            </a:r>
            <a:br>
              <a:rPr lang="en-US" sz="1200" dirty="0" smtClean="0"/>
            </a:br>
            <a:r>
              <a:rPr lang="en-US" sz="1200" dirty="0" smtClean="0"/>
              <a:t>        </a:t>
            </a:r>
            <a:r>
              <a:rPr lang="en-US" sz="1200" dirty="0" err="1" smtClean="0"/>
              <a:t>myBools</a:t>
            </a:r>
            <a:r>
              <a:rPr lang="en-US" sz="1200" dirty="0" smtClean="0"/>
              <a:t>[1] = new </a:t>
            </a:r>
            <a:r>
              <a:rPr lang="en-US" sz="1200" dirty="0" err="1" smtClean="0"/>
              <a:t>bool</a:t>
            </a:r>
            <a:r>
              <a:rPr lang="en-US" sz="1200" dirty="0" smtClean="0"/>
              <a:t>[1];</a:t>
            </a:r>
            <a:br>
              <a:rPr lang="en-US" sz="1200" dirty="0" smtClean="0"/>
            </a:br>
            <a:r>
              <a:rPr lang="en-US" sz="1200" dirty="0" smtClean="0"/>
              <a:t>        double[,] </a:t>
            </a:r>
            <a:r>
              <a:rPr lang="en-US" sz="1200" dirty="0" err="1" smtClean="0"/>
              <a:t>myDoubles</a:t>
            </a:r>
            <a:r>
              <a:rPr lang="en-US" sz="1200" dirty="0" smtClean="0"/>
              <a:t> = new double[2, 2]; //two dimensional array</a:t>
            </a:r>
            <a:br>
              <a:rPr lang="en-US" sz="1200" dirty="0" smtClean="0"/>
            </a:br>
            <a:r>
              <a:rPr lang="en-US" sz="1200" dirty="0" smtClean="0"/>
              <a:t>        string[] </a:t>
            </a:r>
            <a:r>
              <a:rPr lang="en-US" sz="1200" dirty="0" err="1" smtClean="0"/>
              <a:t>myStrings</a:t>
            </a:r>
            <a:r>
              <a:rPr lang="en-US" sz="1200" dirty="0" smtClean="0"/>
              <a:t> = new string[3];</a:t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        </a:t>
            </a:r>
            <a:r>
              <a:rPr lang="en-US" sz="1200" dirty="0" err="1" smtClean="0"/>
              <a:t>Console.WriteLine</a:t>
            </a:r>
            <a:r>
              <a:rPr lang="en-US" sz="1200" dirty="0" smtClean="0"/>
              <a:t>("</a:t>
            </a:r>
            <a:r>
              <a:rPr lang="en-US" sz="1200" dirty="0" err="1" smtClean="0"/>
              <a:t>myInts</a:t>
            </a:r>
            <a:r>
              <a:rPr lang="en-US" sz="1200" dirty="0" smtClean="0"/>
              <a:t>[0]: {0}, </a:t>
            </a:r>
            <a:r>
              <a:rPr lang="en-US" sz="1200" dirty="0" err="1" smtClean="0"/>
              <a:t>myInts</a:t>
            </a:r>
            <a:r>
              <a:rPr lang="en-US" sz="1200" dirty="0" smtClean="0"/>
              <a:t>[1]: {1}, </a:t>
            </a:r>
            <a:r>
              <a:rPr lang="en-US" sz="1200" dirty="0" err="1" smtClean="0"/>
              <a:t>myInts</a:t>
            </a:r>
            <a:r>
              <a:rPr lang="en-US" sz="1200" dirty="0" smtClean="0"/>
              <a:t>[2]: {2}", </a:t>
            </a:r>
            <a:r>
              <a:rPr lang="en-US" sz="1200" dirty="0" err="1" smtClean="0"/>
              <a:t>myInts</a:t>
            </a:r>
            <a:r>
              <a:rPr lang="en-US" sz="1200" dirty="0" smtClean="0"/>
              <a:t>[0], </a:t>
            </a:r>
            <a:r>
              <a:rPr lang="en-US" sz="1200" dirty="0" err="1" smtClean="0"/>
              <a:t>myInts</a:t>
            </a:r>
            <a:r>
              <a:rPr lang="en-US" sz="1200" dirty="0" smtClean="0"/>
              <a:t>[1], </a:t>
            </a:r>
            <a:r>
              <a:rPr lang="en-US" sz="1200" dirty="0" err="1" smtClean="0"/>
              <a:t>myInts</a:t>
            </a:r>
            <a:r>
              <a:rPr lang="en-US" sz="1200" dirty="0" smtClean="0"/>
              <a:t>[2]);</a:t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        </a:t>
            </a:r>
            <a:r>
              <a:rPr lang="en-US" sz="1200" dirty="0" err="1" smtClean="0"/>
              <a:t>myBools</a:t>
            </a:r>
            <a:r>
              <a:rPr lang="en-US" sz="1200" dirty="0" smtClean="0"/>
              <a:t>[0][0] = true;</a:t>
            </a:r>
            <a:br>
              <a:rPr lang="en-US" sz="1200" dirty="0" smtClean="0"/>
            </a:br>
            <a:r>
              <a:rPr lang="en-US" sz="1200" dirty="0" smtClean="0"/>
              <a:t>        </a:t>
            </a:r>
            <a:r>
              <a:rPr lang="en-US" sz="1200" dirty="0" err="1" smtClean="0"/>
              <a:t>myBools</a:t>
            </a:r>
            <a:r>
              <a:rPr lang="en-US" sz="1200" dirty="0" smtClean="0"/>
              <a:t>[0][1] = false;</a:t>
            </a:r>
            <a:br>
              <a:rPr lang="en-US" sz="1200" dirty="0" smtClean="0"/>
            </a:br>
            <a:r>
              <a:rPr lang="en-US" sz="1200" dirty="0" smtClean="0"/>
              <a:t>        </a:t>
            </a:r>
            <a:r>
              <a:rPr lang="en-US" sz="1200" dirty="0" err="1" smtClean="0"/>
              <a:t>myBools</a:t>
            </a:r>
            <a:r>
              <a:rPr lang="en-US" sz="1200" dirty="0" smtClean="0"/>
              <a:t>[1][0] = true;</a:t>
            </a:r>
            <a:br>
              <a:rPr lang="en-US" sz="1200" dirty="0" smtClean="0"/>
            </a:br>
            <a:r>
              <a:rPr lang="en-US" sz="1200" dirty="0" smtClean="0"/>
              <a:t>        </a:t>
            </a:r>
            <a:r>
              <a:rPr lang="en-US" sz="1200" dirty="0" err="1" smtClean="0"/>
              <a:t>Console.WriteLine</a:t>
            </a:r>
            <a:r>
              <a:rPr lang="en-US" sz="1200" dirty="0" smtClean="0"/>
              <a:t>("</a:t>
            </a:r>
            <a:r>
              <a:rPr lang="en-US" sz="1200" dirty="0" err="1" smtClean="0"/>
              <a:t>myBools</a:t>
            </a:r>
            <a:r>
              <a:rPr lang="en-US" sz="1200" dirty="0" smtClean="0"/>
              <a:t>[0][0]: {0}, </a:t>
            </a:r>
            <a:r>
              <a:rPr lang="en-US" sz="1200" dirty="0" err="1" smtClean="0"/>
              <a:t>myBools</a:t>
            </a:r>
            <a:r>
              <a:rPr lang="en-US" sz="1200" dirty="0" smtClean="0"/>
              <a:t>[1][0]: {1}", </a:t>
            </a:r>
            <a:r>
              <a:rPr lang="en-US" sz="1200" dirty="0" err="1" smtClean="0"/>
              <a:t>myBools</a:t>
            </a:r>
            <a:r>
              <a:rPr lang="en-US" sz="1200" dirty="0" smtClean="0"/>
              <a:t>[0][0], </a:t>
            </a:r>
            <a:r>
              <a:rPr lang="en-US" sz="1200" dirty="0" err="1" smtClean="0"/>
              <a:t>myBools</a:t>
            </a:r>
            <a:r>
              <a:rPr lang="en-US" sz="1200" dirty="0" smtClean="0"/>
              <a:t>[1][0]);</a:t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        </a:t>
            </a:r>
            <a:r>
              <a:rPr lang="en-US" sz="1200" dirty="0" err="1" smtClean="0"/>
              <a:t>myDoubles</a:t>
            </a:r>
            <a:r>
              <a:rPr lang="en-US" sz="1200" dirty="0" smtClean="0"/>
              <a:t>[0, 0] = 3.147;</a:t>
            </a:r>
            <a:br>
              <a:rPr lang="en-US" sz="1200" dirty="0" smtClean="0"/>
            </a:br>
            <a:r>
              <a:rPr lang="en-US" sz="1200" dirty="0" smtClean="0"/>
              <a:t>        </a:t>
            </a:r>
            <a:r>
              <a:rPr lang="en-US" sz="1200" dirty="0" err="1" smtClean="0"/>
              <a:t>myDoubles</a:t>
            </a:r>
            <a:r>
              <a:rPr lang="en-US" sz="1200" dirty="0" smtClean="0"/>
              <a:t>[0, 1] = 7.157;</a:t>
            </a:r>
            <a:br>
              <a:rPr lang="en-US" sz="1200" dirty="0" smtClean="0"/>
            </a:br>
            <a:r>
              <a:rPr lang="en-US" sz="1200" dirty="0" smtClean="0"/>
              <a:t>        </a:t>
            </a:r>
            <a:r>
              <a:rPr lang="en-US" sz="1200" dirty="0" err="1" smtClean="0"/>
              <a:t>myDoubles</a:t>
            </a:r>
            <a:r>
              <a:rPr lang="en-US" sz="1200" dirty="0" smtClean="0"/>
              <a:t>[1, 1] = 2.117;</a:t>
            </a:r>
            <a:br>
              <a:rPr lang="en-US" sz="1200" dirty="0" smtClean="0"/>
            </a:br>
            <a:r>
              <a:rPr lang="en-US" sz="1200" dirty="0" smtClean="0"/>
              <a:t>        </a:t>
            </a:r>
            <a:r>
              <a:rPr lang="en-US" sz="1200" dirty="0" err="1" smtClean="0"/>
              <a:t>myDoubles</a:t>
            </a:r>
            <a:r>
              <a:rPr lang="en-US" sz="1200" dirty="0" smtClean="0"/>
              <a:t>[1, 0] = 56.00138917;</a:t>
            </a:r>
            <a:br>
              <a:rPr lang="en-US" sz="1200" dirty="0" smtClean="0"/>
            </a:br>
            <a:r>
              <a:rPr lang="en-US" sz="1200" dirty="0" smtClean="0"/>
              <a:t>        </a:t>
            </a:r>
            <a:r>
              <a:rPr lang="en-US" sz="1200" dirty="0" err="1" smtClean="0"/>
              <a:t>Console.WriteLine</a:t>
            </a:r>
            <a:r>
              <a:rPr lang="en-US" sz="1200" dirty="0" smtClean="0"/>
              <a:t>("</a:t>
            </a:r>
            <a:r>
              <a:rPr lang="en-US" sz="1200" dirty="0" err="1" smtClean="0"/>
              <a:t>myDoubles</a:t>
            </a:r>
            <a:r>
              <a:rPr lang="en-US" sz="1200" dirty="0" smtClean="0"/>
              <a:t>[0, 0]: {0}, </a:t>
            </a:r>
            <a:r>
              <a:rPr lang="en-US" sz="1200" dirty="0" err="1" smtClean="0"/>
              <a:t>myDoubles</a:t>
            </a:r>
            <a:r>
              <a:rPr lang="en-US" sz="1200" dirty="0" smtClean="0"/>
              <a:t>[1, 0]: {1}", </a:t>
            </a:r>
            <a:r>
              <a:rPr lang="en-US" sz="1200" dirty="0" err="1" smtClean="0"/>
              <a:t>myDoubles</a:t>
            </a:r>
            <a:r>
              <a:rPr lang="en-US" sz="1200" dirty="0" smtClean="0"/>
              <a:t>[0, 0], </a:t>
            </a:r>
            <a:r>
              <a:rPr lang="en-US" sz="1200" dirty="0" err="1" smtClean="0"/>
              <a:t>myDoubles</a:t>
            </a:r>
            <a:r>
              <a:rPr lang="en-US" sz="1200" dirty="0" smtClean="0"/>
              <a:t>[1, 0]);</a:t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        </a:t>
            </a:r>
            <a:r>
              <a:rPr lang="en-US" sz="1200" dirty="0" err="1" smtClean="0"/>
              <a:t>myStrings</a:t>
            </a:r>
            <a:r>
              <a:rPr lang="en-US" sz="1200" dirty="0" smtClean="0"/>
              <a:t>[0] = "Joe";</a:t>
            </a:r>
            <a:br>
              <a:rPr lang="en-US" sz="1200" dirty="0" smtClean="0"/>
            </a:br>
            <a:r>
              <a:rPr lang="en-US" sz="1200" dirty="0" smtClean="0"/>
              <a:t>        </a:t>
            </a:r>
            <a:r>
              <a:rPr lang="en-US" sz="1200" dirty="0" err="1" smtClean="0"/>
              <a:t>myStrings</a:t>
            </a:r>
            <a:r>
              <a:rPr lang="en-US" sz="1200" dirty="0" smtClean="0"/>
              <a:t>[1] = "Matt";</a:t>
            </a:r>
            <a:br>
              <a:rPr lang="en-US" sz="1200" dirty="0" smtClean="0"/>
            </a:br>
            <a:r>
              <a:rPr lang="en-US" sz="1200" dirty="0" smtClean="0"/>
              <a:t>        </a:t>
            </a:r>
            <a:r>
              <a:rPr lang="en-US" sz="1200" dirty="0" err="1" smtClean="0"/>
              <a:t>myStrings</a:t>
            </a:r>
            <a:r>
              <a:rPr lang="en-US" sz="1200" dirty="0" smtClean="0"/>
              <a:t>[2] = "Robert";</a:t>
            </a:r>
            <a:br>
              <a:rPr lang="en-US" sz="1200" dirty="0" smtClean="0"/>
            </a:br>
            <a:r>
              <a:rPr lang="en-US" sz="1200" dirty="0" smtClean="0"/>
              <a:t>        </a:t>
            </a:r>
            <a:r>
              <a:rPr lang="en-US" sz="1200" dirty="0" err="1" smtClean="0"/>
              <a:t>Console.WriteLine</a:t>
            </a:r>
            <a:r>
              <a:rPr lang="en-US" sz="1200" dirty="0" smtClean="0"/>
              <a:t>("</a:t>
            </a:r>
            <a:r>
              <a:rPr lang="en-US" sz="1200" dirty="0" err="1" smtClean="0"/>
              <a:t>myStrings</a:t>
            </a:r>
            <a:r>
              <a:rPr lang="en-US" sz="1200" dirty="0" smtClean="0"/>
              <a:t>[0]: {0}, </a:t>
            </a:r>
            <a:r>
              <a:rPr lang="en-US" sz="1200" dirty="0" err="1" smtClean="0"/>
              <a:t>myStrings</a:t>
            </a:r>
            <a:r>
              <a:rPr lang="en-US" sz="1200" dirty="0" smtClean="0"/>
              <a:t>[1]: {1}, </a:t>
            </a:r>
            <a:r>
              <a:rPr lang="en-US" sz="1200" dirty="0" err="1" smtClean="0"/>
              <a:t>myStrings</a:t>
            </a:r>
            <a:r>
              <a:rPr lang="en-US" sz="1200" dirty="0" smtClean="0"/>
              <a:t>[2]: {2}", </a:t>
            </a:r>
            <a:r>
              <a:rPr lang="en-US" sz="1200" dirty="0" err="1" smtClean="0"/>
              <a:t>myStrings</a:t>
            </a:r>
            <a:r>
              <a:rPr lang="en-US" sz="1200" dirty="0" smtClean="0"/>
              <a:t>[0], </a:t>
            </a:r>
            <a:r>
              <a:rPr lang="en-US" sz="1200" dirty="0" err="1" smtClean="0"/>
              <a:t>myStrings</a:t>
            </a:r>
            <a:r>
              <a:rPr lang="en-US" sz="1200" dirty="0" smtClean="0"/>
              <a:t>[1], </a:t>
            </a:r>
            <a:r>
              <a:rPr lang="en-US" sz="1200" dirty="0" err="1" smtClean="0"/>
              <a:t>myStrings</a:t>
            </a:r>
            <a:r>
              <a:rPr lang="en-US" sz="1200" dirty="0" smtClean="0"/>
              <a:t>[2]);</a:t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    }</a:t>
            </a:r>
            <a:br>
              <a:rPr lang="en-US" sz="1200" dirty="0" smtClean="0"/>
            </a:br>
            <a:r>
              <a:rPr lang="en-US" sz="1200" dirty="0" smtClean="0"/>
              <a:t>} </a:t>
            </a:r>
          </a:p>
          <a:p>
            <a:pPr>
              <a:buNone/>
            </a:pP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Control Statements -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if</a:t>
            </a:r>
            <a:r>
              <a:rPr lang="en-US" dirty="0" smtClean="0"/>
              <a:t> statements.</a:t>
            </a:r>
          </a:p>
          <a:p>
            <a:r>
              <a:rPr lang="en-US" dirty="0" smtClean="0"/>
              <a:t>the </a:t>
            </a:r>
            <a:r>
              <a:rPr lang="en-US" i="1" dirty="0" smtClean="0"/>
              <a:t>switch</a:t>
            </a:r>
            <a:r>
              <a:rPr lang="en-US" dirty="0" smtClean="0"/>
              <a:t> statement.</a:t>
            </a:r>
          </a:p>
          <a:p>
            <a:r>
              <a:rPr lang="en-US" dirty="0" smtClean="0"/>
              <a:t>how </a:t>
            </a:r>
            <a:r>
              <a:rPr lang="en-US" i="1" dirty="0" smtClean="0"/>
              <a:t>break</a:t>
            </a:r>
            <a:r>
              <a:rPr lang="en-US" dirty="0" smtClean="0"/>
              <a:t> is used in </a:t>
            </a:r>
            <a:r>
              <a:rPr lang="en-US" i="1" dirty="0" smtClean="0"/>
              <a:t>switch</a:t>
            </a:r>
            <a:r>
              <a:rPr lang="en-US" dirty="0" smtClean="0"/>
              <a:t> statements.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77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            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string</a:t>
            </a: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zh-CN" sz="1400" dirty="0" err="1" smtClean="0">
                <a:solidFill>
                  <a:srgbClr val="0000FF"/>
                </a:solidFill>
                <a:latin typeface="Times New Roman"/>
              </a:rPr>
              <a:t>myInput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;</a:t>
            </a: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/>
            </a:r>
            <a:b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</a:b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        </a:t>
            </a:r>
            <a:r>
              <a:rPr lang="en-US" altLang="zh-CN" sz="1400" dirty="0" err="1" smtClean="0">
                <a:solidFill>
                  <a:srgbClr val="0000FF"/>
                </a:solidFill>
                <a:latin typeface="Times New Roman"/>
              </a:rPr>
              <a:t>int</a:t>
            </a: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zh-CN" sz="1400" dirty="0" err="1" smtClean="0">
                <a:solidFill>
                  <a:srgbClr val="0000FF"/>
                </a:solidFill>
                <a:latin typeface="Times New Roman"/>
              </a:rPr>
              <a:t>myInt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;</a:t>
            </a:r>
            <a:r>
              <a:rPr lang="zh-CN" altLang="en-US" sz="2000" dirty="0" smtClean="0">
                <a:solidFill>
                  <a:srgbClr val="0000FF"/>
                </a:solidFill>
                <a:latin typeface="Times New Roman"/>
              </a:rPr>
              <a:t> </a:t>
            </a:r>
          </a:p>
          <a:p>
            <a:pPr>
              <a:buNone/>
            </a:pPr>
            <a:r>
              <a:rPr lang="zh-CN" altLang="en-US" sz="1400" dirty="0" smtClean="0">
                <a:latin typeface="Times New Roman"/>
              </a:rPr>
              <a:t/>
            </a:r>
            <a:br>
              <a:rPr lang="zh-CN" altLang="en-US" sz="1400" dirty="0" smtClean="0">
                <a:latin typeface="Times New Roman"/>
              </a:rPr>
            </a:br>
            <a:r>
              <a:rPr lang="zh-CN" altLang="en-US" sz="1400" dirty="0" smtClean="0">
                <a:latin typeface="Times New Roman"/>
              </a:rPr>
              <a:t>        </a:t>
            </a:r>
            <a:r>
              <a:rPr lang="en-US" altLang="zh-CN" sz="1400" dirty="0" err="1" smtClean="0">
                <a:latin typeface="Times New Roman"/>
              </a:rPr>
              <a:t>Console.Write</a:t>
            </a:r>
            <a:r>
              <a:rPr lang="en-US" altLang="zh-CN" sz="1400" dirty="0" smtClean="0">
                <a:latin typeface="Times New Roman"/>
              </a:rPr>
              <a:t>("Please enter a number: ");</a:t>
            </a:r>
            <a:r>
              <a:rPr lang="zh-CN" altLang="en-US" sz="1400" dirty="0" smtClean="0">
                <a:latin typeface="Times New Roman"/>
              </a:rPr>
              <a:t/>
            </a:r>
            <a:br>
              <a:rPr lang="zh-CN" altLang="en-US" sz="1400" dirty="0" smtClean="0">
                <a:latin typeface="Times New Roman"/>
              </a:rPr>
            </a:br>
            <a:r>
              <a:rPr lang="zh-CN" altLang="en-US" sz="1400" dirty="0" smtClean="0">
                <a:latin typeface="Times New Roman"/>
              </a:rPr>
              <a:t>        </a:t>
            </a:r>
            <a:r>
              <a:rPr lang="en-US" altLang="zh-CN" sz="1400" dirty="0" err="1" smtClean="0">
                <a:latin typeface="Times New Roman"/>
              </a:rPr>
              <a:t>myInput</a:t>
            </a:r>
            <a:r>
              <a:rPr lang="en-US" altLang="zh-CN" sz="1400" dirty="0" smtClean="0">
                <a:latin typeface="Times New Roman"/>
              </a:rPr>
              <a:t> = </a:t>
            </a:r>
            <a:r>
              <a:rPr lang="en-US" altLang="zh-CN" sz="1400" dirty="0" err="1" smtClean="0">
                <a:latin typeface="Times New Roman"/>
              </a:rPr>
              <a:t>Console.ReadLine</a:t>
            </a:r>
            <a:r>
              <a:rPr lang="en-US" altLang="zh-CN" sz="1400" dirty="0" smtClean="0">
                <a:latin typeface="Times New Roman"/>
              </a:rPr>
              <a:t>();</a:t>
            </a:r>
            <a:r>
              <a:rPr lang="zh-CN" altLang="en-US" sz="1400" dirty="0" smtClean="0">
                <a:latin typeface="Times New Roman"/>
              </a:rPr>
              <a:t/>
            </a:r>
            <a:br>
              <a:rPr lang="zh-CN" altLang="en-US" sz="1400" dirty="0" smtClean="0">
                <a:latin typeface="Times New Roman"/>
              </a:rPr>
            </a:br>
            <a:r>
              <a:rPr lang="zh-CN" altLang="en-US" sz="1400" dirty="0" smtClean="0">
                <a:latin typeface="Times New Roman"/>
              </a:rPr>
              <a:t>        </a:t>
            </a:r>
            <a:r>
              <a:rPr lang="en-US" altLang="zh-CN" sz="1400" dirty="0" err="1" smtClean="0">
                <a:latin typeface="Times New Roman"/>
              </a:rPr>
              <a:t>myInt</a:t>
            </a:r>
            <a:r>
              <a:rPr lang="en-US" altLang="zh-CN" sz="1400" dirty="0" smtClean="0">
                <a:latin typeface="Times New Roman"/>
              </a:rPr>
              <a:t> = Int32.Parse(</a:t>
            </a:r>
            <a:r>
              <a:rPr lang="en-US" altLang="zh-CN" sz="1400" dirty="0" err="1" smtClean="0">
                <a:latin typeface="Times New Roman"/>
              </a:rPr>
              <a:t>myInput</a:t>
            </a:r>
            <a:r>
              <a:rPr lang="en-US" altLang="zh-CN" sz="1400" dirty="0" smtClean="0">
                <a:latin typeface="Times New Roman"/>
              </a:rPr>
              <a:t>);</a:t>
            </a:r>
            <a:r>
              <a:rPr lang="zh-CN" altLang="en-US" sz="2000" dirty="0" smtClean="0">
                <a:latin typeface="Times New Roman"/>
              </a:rPr>
              <a:t> </a:t>
            </a:r>
          </a:p>
          <a:p>
            <a:pPr>
              <a:buNone/>
            </a:pPr>
            <a:r>
              <a:rPr lang="zh-CN" altLang="en-US" sz="1400" dirty="0" smtClean="0">
                <a:latin typeface="Times New Roman"/>
              </a:rPr>
              <a:t/>
            </a:r>
            <a:br>
              <a:rPr lang="zh-CN" altLang="en-US" sz="1400" dirty="0" smtClean="0">
                <a:latin typeface="Times New Roman"/>
              </a:rPr>
            </a:br>
            <a:r>
              <a:rPr lang="zh-CN" altLang="en-US" sz="1400" dirty="0" smtClean="0">
                <a:solidFill>
                  <a:srgbClr val="008000"/>
                </a:solidFill>
                <a:latin typeface="Times New Roman"/>
              </a:rPr>
              <a:t>        </a:t>
            </a:r>
            <a:r>
              <a:rPr lang="en-US" altLang="zh-CN" sz="1400" dirty="0" smtClean="0">
                <a:solidFill>
                  <a:srgbClr val="008000"/>
                </a:solidFill>
                <a:latin typeface="Times New Roman"/>
              </a:rPr>
              <a:t>// Multiple Case Decision</a:t>
            </a:r>
            <a:r>
              <a:rPr lang="zh-CN" altLang="en-US" sz="1400" dirty="0" smtClean="0">
                <a:solidFill>
                  <a:srgbClr val="008000"/>
                </a:solidFill>
                <a:latin typeface="Times New Roman"/>
              </a:rPr>
              <a:t/>
            </a:r>
            <a:br>
              <a:rPr lang="zh-CN" altLang="en-US" sz="1400" dirty="0" smtClean="0">
                <a:solidFill>
                  <a:srgbClr val="008000"/>
                </a:solidFill>
                <a:latin typeface="Times New Roman"/>
              </a:rPr>
            </a:b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   </a:t>
            </a:r>
            <a:r>
              <a:rPr lang="zh-CN" altLang="en-US" sz="1400" dirty="0" smtClean="0">
                <a:solidFill>
                  <a:srgbClr val="008000"/>
                </a:solidFill>
                <a:latin typeface="Times New Roman"/>
              </a:rPr>
              <a:t>    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if</a:t>
            </a: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(</a:t>
            </a:r>
            <a:r>
              <a:rPr lang="en-US" altLang="zh-CN" sz="1400" dirty="0" err="1" smtClean="0">
                <a:solidFill>
                  <a:srgbClr val="0000FF"/>
                </a:solidFill>
                <a:latin typeface="Times New Roman"/>
              </a:rPr>
              <a:t>myInt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 &lt; 0 || </a:t>
            </a:r>
            <a:r>
              <a:rPr lang="en-US" altLang="zh-CN" sz="1400" dirty="0" err="1" smtClean="0">
                <a:solidFill>
                  <a:srgbClr val="0000FF"/>
                </a:solidFill>
                <a:latin typeface="Times New Roman"/>
              </a:rPr>
              <a:t>myInt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 == 0)</a:t>
            </a: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/>
            </a:r>
            <a:b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</a:b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       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{</a:t>
            </a: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/>
            </a:r>
            <a:b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</a:b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            </a:t>
            </a:r>
            <a:r>
              <a:rPr lang="en-US" altLang="zh-CN" sz="1400" dirty="0" err="1" smtClean="0">
                <a:solidFill>
                  <a:srgbClr val="0000FF"/>
                </a:solidFill>
                <a:latin typeface="Times New Roman"/>
              </a:rPr>
              <a:t>Console.WriteLine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("Your number {0} is less than or equal to zero.", </a:t>
            </a:r>
            <a:r>
              <a:rPr lang="en-US" altLang="zh-CN" sz="1400" dirty="0" err="1" smtClean="0">
                <a:solidFill>
                  <a:srgbClr val="0000FF"/>
                </a:solidFill>
                <a:latin typeface="Times New Roman"/>
              </a:rPr>
              <a:t>myInt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);</a:t>
            </a: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/>
            </a:r>
            <a:b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</a:b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       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}</a:t>
            </a: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/>
            </a:r>
            <a:b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</a:b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       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else</a:t>
            </a: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if</a:t>
            </a: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(</a:t>
            </a:r>
            <a:r>
              <a:rPr lang="en-US" altLang="zh-CN" sz="1400" dirty="0" err="1" smtClean="0">
                <a:solidFill>
                  <a:srgbClr val="0000FF"/>
                </a:solidFill>
                <a:latin typeface="Times New Roman"/>
              </a:rPr>
              <a:t>myInt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 &gt; 0 &amp;&amp; </a:t>
            </a:r>
            <a:r>
              <a:rPr lang="en-US" altLang="zh-CN" sz="1400" dirty="0" err="1" smtClean="0">
                <a:solidFill>
                  <a:srgbClr val="0000FF"/>
                </a:solidFill>
                <a:latin typeface="Times New Roman"/>
              </a:rPr>
              <a:t>myInt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 &lt;= 10)</a:t>
            </a: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/>
            </a:r>
            <a:b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</a:b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       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{</a:t>
            </a: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/>
            </a:r>
            <a:b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</a:b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            </a:t>
            </a:r>
            <a:r>
              <a:rPr lang="en-US" altLang="zh-CN" sz="1400" dirty="0" err="1" smtClean="0">
                <a:solidFill>
                  <a:srgbClr val="0000FF"/>
                </a:solidFill>
                <a:latin typeface="Times New Roman"/>
              </a:rPr>
              <a:t>Console.WriteLine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("Your number {0} is in the range from 1 to 10.", </a:t>
            </a:r>
            <a:r>
              <a:rPr lang="en-US" altLang="zh-CN" sz="1400" dirty="0" err="1" smtClean="0">
                <a:solidFill>
                  <a:srgbClr val="0000FF"/>
                </a:solidFill>
                <a:latin typeface="Times New Roman"/>
              </a:rPr>
              <a:t>myInt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);</a:t>
            </a: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/>
            </a:r>
            <a:b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</a:b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       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}</a:t>
            </a: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/>
            </a:r>
            <a:b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</a:b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       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else</a:t>
            </a: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if</a:t>
            </a: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(</a:t>
            </a:r>
            <a:r>
              <a:rPr lang="en-US" altLang="zh-CN" sz="1400" dirty="0" err="1" smtClean="0">
                <a:solidFill>
                  <a:srgbClr val="0000FF"/>
                </a:solidFill>
                <a:latin typeface="Times New Roman"/>
              </a:rPr>
              <a:t>myInt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 &gt; 10 &amp;&amp; </a:t>
            </a:r>
            <a:r>
              <a:rPr lang="en-US" altLang="zh-CN" sz="1400" dirty="0" err="1" smtClean="0">
                <a:solidFill>
                  <a:srgbClr val="0000FF"/>
                </a:solidFill>
                <a:latin typeface="Times New Roman"/>
              </a:rPr>
              <a:t>myInt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 &lt;= 20)</a:t>
            </a: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/>
            </a:r>
            <a:b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</a:b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       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{</a:t>
            </a: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/>
            </a:r>
            <a:b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</a:b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            </a:t>
            </a:r>
            <a:r>
              <a:rPr lang="en-US" altLang="zh-CN" sz="1400" dirty="0" err="1" smtClean="0">
                <a:solidFill>
                  <a:srgbClr val="0000FF"/>
                </a:solidFill>
                <a:latin typeface="Times New Roman"/>
              </a:rPr>
              <a:t>Console.WriteLine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("Your number {0} is in the range from 11 to 20.", </a:t>
            </a:r>
            <a:r>
              <a:rPr lang="en-US" altLang="zh-CN" sz="1400" dirty="0" err="1" smtClean="0">
                <a:solidFill>
                  <a:srgbClr val="0000FF"/>
                </a:solidFill>
                <a:latin typeface="Times New Roman"/>
              </a:rPr>
              <a:t>myInt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);</a:t>
            </a: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/>
            </a:r>
            <a:b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</a:b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       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}</a:t>
            </a: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/>
            </a:r>
            <a:b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</a:b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       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else</a:t>
            </a: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if</a:t>
            </a: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(</a:t>
            </a:r>
            <a:r>
              <a:rPr lang="en-US" altLang="zh-CN" sz="1400" dirty="0" err="1" smtClean="0">
                <a:solidFill>
                  <a:srgbClr val="0000FF"/>
                </a:solidFill>
                <a:latin typeface="Times New Roman"/>
              </a:rPr>
              <a:t>myInt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 &gt; 20 &amp;&amp; </a:t>
            </a:r>
            <a:r>
              <a:rPr lang="en-US" altLang="zh-CN" sz="1400" dirty="0" err="1" smtClean="0">
                <a:solidFill>
                  <a:srgbClr val="0000FF"/>
                </a:solidFill>
                <a:latin typeface="Times New Roman"/>
              </a:rPr>
              <a:t>myInt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 &lt;= 30)</a:t>
            </a: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/>
            </a:r>
            <a:b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</a:b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       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{</a:t>
            </a: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/>
            </a:r>
            <a:b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</a:b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            </a:t>
            </a:r>
            <a:r>
              <a:rPr lang="en-US" altLang="zh-CN" sz="1400" dirty="0" err="1" smtClean="0">
                <a:solidFill>
                  <a:srgbClr val="0000FF"/>
                </a:solidFill>
                <a:latin typeface="Times New Roman"/>
              </a:rPr>
              <a:t>Console.WriteLine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("Your number {0} is in the range from 21 to 30.", </a:t>
            </a:r>
            <a:r>
              <a:rPr lang="en-US" altLang="zh-CN" sz="1400" dirty="0" err="1" smtClean="0">
                <a:solidFill>
                  <a:srgbClr val="0000FF"/>
                </a:solidFill>
                <a:latin typeface="Times New Roman"/>
              </a:rPr>
              <a:t>myInt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);</a:t>
            </a: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/>
            </a:r>
            <a:b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</a:b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       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}</a:t>
            </a: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/>
            </a:r>
            <a:b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</a:b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       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else</a:t>
            </a:r>
            <a:r>
              <a:rPr lang="zh-CN" altLang="en-US" sz="2000" dirty="0" smtClean="0">
                <a:solidFill>
                  <a:srgbClr val="0000FF"/>
                </a:solidFill>
                <a:latin typeface="Times New Roman"/>
              </a:rPr>
              <a:t/>
            </a:r>
            <a:br>
              <a:rPr lang="zh-CN" altLang="en-US" sz="2000" dirty="0" smtClean="0">
                <a:solidFill>
                  <a:srgbClr val="0000FF"/>
                </a:solidFill>
                <a:latin typeface="Times New Roman"/>
              </a:rPr>
            </a:b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   </a:t>
            </a:r>
            <a:r>
              <a:rPr lang="zh-CN" altLang="en-US" sz="2000" dirty="0" smtClean="0">
                <a:solidFill>
                  <a:srgbClr val="0000FF"/>
                </a:solidFill>
                <a:latin typeface="Times New Roman"/>
              </a:rPr>
              <a:t>   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{</a:t>
            </a: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/>
            </a:r>
            <a:b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</a:b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            </a:t>
            </a:r>
            <a:r>
              <a:rPr lang="en-US" altLang="zh-CN" sz="1400" dirty="0" err="1" smtClean="0">
                <a:solidFill>
                  <a:srgbClr val="0000FF"/>
                </a:solidFill>
                <a:latin typeface="Times New Roman"/>
              </a:rPr>
              <a:t>Console.WriteLine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("Your number {0} is greater than 30.", </a:t>
            </a:r>
            <a:r>
              <a:rPr lang="en-US" altLang="zh-CN" sz="1400" dirty="0" err="1" smtClean="0">
                <a:solidFill>
                  <a:srgbClr val="0000FF"/>
                </a:solidFill>
                <a:latin typeface="Times New Roman"/>
              </a:rPr>
              <a:t>myInt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);</a:t>
            </a: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/>
            </a:r>
            <a:b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</a:br>
            <a:r>
              <a:rPr lang="zh-CN" altLang="en-US" sz="1400" dirty="0" smtClean="0">
                <a:solidFill>
                  <a:srgbClr val="0000FF"/>
                </a:solidFill>
                <a:latin typeface="Times New Roman"/>
              </a:rPr>
              <a:t>       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</a:rPr>
              <a:t>}</a:t>
            </a:r>
            <a:endParaRPr lang="zh-CN" altLang="en-US" sz="2000" dirty="0" smtClean="0">
              <a:solidFill>
                <a:srgbClr val="0000FF"/>
              </a:solidFill>
              <a:latin typeface="Times New Roman"/>
            </a:endParaRPr>
          </a:p>
          <a:p>
            <a:pPr>
              <a:buNone/>
            </a:pP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other languages, such as C and C++, conditions can be evaluated where a result of 0 is false and any other number is true. </a:t>
            </a:r>
          </a:p>
          <a:p>
            <a:r>
              <a:rPr lang="en-US" dirty="0" smtClean="0"/>
              <a:t>In C#, the condition must evaluate to a </a:t>
            </a:r>
            <a:r>
              <a:rPr lang="en-US" dirty="0" err="1" smtClean="0"/>
              <a:t>boolean</a:t>
            </a:r>
            <a:r>
              <a:rPr lang="en-US" dirty="0" smtClean="0"/>
              <a:t> value of either true or false. </a:t>
            </a:r>
          </a:p>
          <a:p>
            <a:r>
              <a:rPr lang="en-US" dirty="0" smtClean="0"/>
              <a:t>If you need to simulate a numeric condition with C#, you can do so by writing it as (</a:t>
            </a:r>
            <a:r>
              <a:rPr lang="en-US" dirty="0" err="1" smtClean="0"/>
              <a:t>myInt</a:t>
            </a:r>
            <a:r>
              <a:rPr lang="en-US" dirty="0" smtClean="0"/>
              <a:t> != 0), which means that the expression evaluate to true if </a:t>
            </a:r>
            <a:r>
              <a:rPr lang="en-US" dirty="0" err="1" smtClean="0"/>
              <a:t>myInt</a:t>
            </a:r>
            <a:r>
              <a:rPr lang="en-US" dirty="0" smtClean="0"/>
              <a:t> is not 0.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i="1" dirty="0" smtClean="0"/>
              <a:t>switch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389120"/>
          </a:xfrm>
        </p:spPr>
        <p:txBody>
          <a:bodyPr>
            <a:noAutofit/>
          </a:bodyPr>
          <a:lstStyle/>
          <a:p>
            <a:r>
              <a:rPr lang="zh-CN" altLang="en-US" sz="1600" dirty="0" smtClean="0">
                <a:solidFill>
                  <a:srgbClr val="0000FF"/>
                </a:solidFill>
                <a:latin typeface="Times New Roman"/>
              </a:rPr>
              <a:t>       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string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1600" dirty="0" err="1" smtClean="0">
                <a:solidFill>
                  <a:srgbClr val="0000FF"/>
                </a:solidFill>
                <a:latin typeface="Calibri"/>
              </a:rPr>
              <a:t>myInput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;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6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600" dirty="0" smtClean="0">
                <a:solidFill>
                  <a:srgbClr val="0000FF"/>
                </a:solidFill>
                <a:latin typeface="Times New Roman"/>
              </a:rPr>
              <a:t>       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1600" dirty="0" err="1" smtClean="0">
                <a:solidFill>
                  <a:srgbClr val="0000FF"/>
                </a:solidFill>
                <a:latin typeface="Calibri"/>
              </a:rPr>
              <a:t>int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1600" dirty="0" err="1" smtClean="0">
                <a:solidFill>
                  <a:srgbClr val="0000FF"/>
                </a:solidFill>
                <a:latin typeface="Calibri"/>
              </a:rPr>
              <a:t>myInt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;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6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6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>        </a:t>
            </a:r>
            <a:r>
              <a:rPr lang="en-US" altLang="zh-CN" sz="1600" dirty="0" err="1" smtClean="0">
                <a:solidFill>
                  <a:srgbClr val="0000FF"/>
                </a:solidFill>
                <a:latin typeface="Calibri"/>
              </a:rPr>
              <a:t>Console.Write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("Please enter a number between 1 and 3: ");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6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>        </a:t>
            </a:r>
            <a:r>
              <a:rPr lang="en-US" altLang="zh-CN" sz="1600" dirty="0" err="1" smtClean="0">
                <a:solidFill>
                  <a:srgbClr val="0000FF"/>
                </a:solidFill>
                <a:latin typeface="Calibri"/>
              </a:rPr>
              <a:t>myInput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 = </a:t>
            </a:r>
            <a:r>
              <a:rPr lang="en-US" altLang="zh-CN" sz="1600" dirty="0" err="1" smtClean="0">
                <a:solidFill>
                  <a:srgbClr val="0000FF"/>
                </a:solidFill>
                <a:latin typeface="Calibri"/>
              </a:rPr>
              <a:t>Console.ReadLine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();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6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>        </a:t>
            </a:r>
            <a:r>
              <a:rPr lang="en-US" altLang="zh-CN" sz="1600" dirty="0" err="1" smtClean="0">
                <a:solidFill>
                  <a:srgbClr val="0000FF"/>
                </a:solidFill>
                <a:latin typeface="Calibri"/>
              </a:rPr>
              <a:t>myInt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 = Int32.Parse(</a:t>
            </a:r>
            <a:r>
              <a:rPr lang="en-US" altLang="zh-CN" sz="1600" dirty="0" err="1" smtClean="0">
                <a:solidFill>
                  <a:srgbClr val="0000FF"/>
                </a:solidFill>
                <a:latin typeface="Calibri"/>
              </a:rPr>
              <a:t>myInput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);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6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6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600" dirty="0" smtClean="0">
                <a:solidFill>
                  <a:srgbClr val="008000"/>
                </a:solidFill>
                <a:latin typeface="Times New Roman"/>
              </a:rPr>
              <a:t>       </a:t>
            </a:r>
            <a:r>
              <a:rPr lang="zh-CN" altLang="en-US" sz="1600" dirty="0" smtClean="0">
                <a:solidFill>
                  <a:srgbClr val="008000"/>
                </a:solidFill>
                <a:latin typeface="Calibri"/>
              </a:rPr>
              <a:t> </a:t>
            </a:r>
            <a:r>
              <a:rPr lang="en-US" altLang="zh-CN" sz="1600" dirty="0" smtClean="0">
                <a:solidFill>
                  <a:srgbClr val="008000"/>
                </a:solidFill>
                <a:latin typeface="Calibri"/>
              </a:rPr>
              <a:t>// switch with integer type</a:t>
            </a:r>
            <a:r>
              <a:rPr lang="zh-CN" altLang="en-US" sz="1600" dirty="0" smtClean="0">
                <a:solidFill>
                  <a:srgbClr val="008000"/>
                </a:solidFill>
                <a:latin typeface="Calibri"/>
              </a:rPr>
              <a:t/>
            </a:r>
            <a:br>
              <a:rPr lang="zh-CN" altLang="en-US" sz="1600" dirty="0" smtClean="0">
                <a:solidFill>
                  <a:srgbClr val="008000"/>
                </a:solidFill>
                <a:latin typeface="Calibri"/>
              </a:rPr>
            </a:br>
            <a:r>
              <a:rPr lang="zh-CN" altLang="en-US" sz="1600" dirty="0" smtClean="0">
                <a:solidFill>
                  <a:srgbClr val="0000FF"/>
                </a:solidFill>
                <a:latin typeface="Times New Roman"/>
              </a:rPr>
              <a:t>   </a:t>
            </a:r>
            <a:r>
              <a:rPr lang="zh-CN" altLang="en-US" sz="1600" dirty="0" smtClean="0">
                <a:solidFill>
                  <a:srgbClr val="008000"/>
                </a:solidFill>
                <a:latin typeface="Times New Roman"/>
              </a:rPr>
              <a:t>    </a:t>
            </a:r>
            <a:r>
              <a:rPr lang="zh-CN" altLang="en-US" sz="1600" dirty="0" smtClean="0">
                <a:solidFill>
                  <a:srgbClr val="008000"/>
                </a:solidFill>
                <a:latin typeface="Calibri"/>
              </a:rPr>
              <a:t> 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switch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(</a:t>
            </a:r>
            <a:r>
              <a:rPr lang="en-US" altLang="zh-CN" sz="1600" dirty="0" err="1" smtClean="0">
                <a:solidFill>
                  <a:srgbClr val="0000FF"/>
                </a:solidFill>
                <a:latin typeface="Calibri"/>
              </a:rPr>
              <a:t>myInt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)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6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>        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{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6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600" dirty="0" smtClean="0">
                <a:solidFill>
                  <a:srgbClr val="0000FF"/>
                </a:solidFill>
                <a:latin typeface="Times New Roman"/>
              </a:rPr>
              <a:t>           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case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1: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6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>                </a:t>
            </a:r>
            <a:r>
              <a:rPr lang="en-US" altLang="zh-CN" sz="1600" dirty="0" err="1" smtClean="0">
                <a:solidFill>
                  <a:srgbClr val="0000FF"/>
                </a:solidFill>
                <a:latin typeface="Calibri"/>
              </a:rPr>
              <a:t>Console.WriteLine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("Your number is {0}.", </a:t>
            </a:r>
            <a:r>
              <a:rPr lang="en-US" altLang="zh-CN" sz="1600" dirty="0" err="1" smtClean="0">
                <a:solidFill>
                  <a:srgbClr val="0000FF"/>
                </a:solidFill>
                <a:latin typeface="Calibri"/>
              </a:rPr>
              <a:t>myInt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);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6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600" dirty="0" smtClean="0">
                <a:solidFill>
                  <a:srgbClr val="0000FF"/>
                </a:solidFill>
                <a:latin typeface="Times New Roman"/>
              </a:rPr>
              <a:t>               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break;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6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600" dirty="0" smtClean="0">
                <a:solidFill>
                  <a:srgbClr val="0000FF"/>
                </a:solidFill>
                <a:latin typeface="Times New Roman"/>
              </a:rPr>
              <a:t>           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case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2: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6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>                </a:t>
            </a:r>
            <a:r>
              <a:rPr lang="en-US" altLang="zh-CN" sz="1600" dirty="0" err="1" smtClean="0">
                <a:solidFill>
                  <a:srgbClr val="0000FF"/>
                </a:solidFill>
                <a:latin typeface="Calibri"/>
              </a:rPr>
              <a:t>Console.WriteLine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("Your number is {0}.", </a:t>
            </a:r>
            <a:r>
              <a:rPr lang="en-US" altLang="zh-CN" sz="1600" dirty="0" err="1" smtClean="0">
                <a:solidFill>
                  <a:srgbClr val="0000FF"/>
                </a:solidFill>
                <a:latin typeface="Calibri"/>
              </a:rPr>
              <a:t>myInt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);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6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600" dirty="0" smtClean="0">
                <a:solidFill>
                  <a:srgbClr val="0000FF"/>
                </a:solidFill>
                <a:latin typeface="Times New Roman"/>
              </a:rPr>
              <a:t>               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break;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6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600" dirty="0" smtClean="0">
                <a:solidFill>
                  <a:srgbClr val="0000FF"/>
                </a:solidFill>
                <a:latin typeface="Times New Roman"/>
              </a:rPr>
              <a:t>           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case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3: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6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>                </a:t>
            </a:r>
            <a:r>
              <a:rPr lang="en-US" altLang="zh-CN" sz="1600" dirty="0" err="1" smtClean="0">
                <a:solidFill>
                  <a:srgbClr val="0000FF"/>
                </a:solidFill>
                <a:latin typeface="Calibri"/>
              </a:rPr>
              <a:t>Console.WriteLine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("Your number is {0}.", </a:t>
            </a:r>
            <a:r>
              <a:rPr lang="en-US" altLang="zh-CN" sz="1600" dirty="0" err="1" smtClean="0">
                <a:solidFill>
                  <a:srgbClr val="0000FF"/>
                </a:solidFill>
                <a:latin typeface="Calibri"/>
              </a:rPr>
              <a:t>myInt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);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6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600" dirty="0" smtClean="0">
                <a:solidFill>
                  <a:srgbClr val="0000FF"/>
                </a:solidFill>
                <a:latin typeface="Times New Roman"/>
              </a:rPr>
              <a:t>               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break;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6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600" dirty="0" smtClean="0">
                <a:solidFill>
                  <a:srgbClr val="0000FF"/>
                </a:solidFill>
                <a:latin typeface="Times New Roman"/>
              </a:rPr>
              <a:t>           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default: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6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>                </a:t>
            </a:r>
            <a:r>
              <a:rPr lang="en-US" altLang="zh-CN" sz="1600" dirty="0" err="1" smtClean="0">
                <a:solidFill>
                  <a:srgbClr val="0000FF"/>
                </a:solidFill>
                <a:latin typeface="Calibri"/>
              </a:rPr>
              <a:t>Console.WriteLine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("Your number {0} is not between 1 and 3.", </a:t>
            </a:r>
            <a:r>
              <a:rPr lang="en-US" altLang="zh-CN" sz="1600" dirty="0" err="1" smtClean="0">
                <a:solidFill>
                  <a:srgbClr val="0000FF"/>
                </a:solidFill>
                <a:latin typeface="Calibri"/>
              </a:rPr>
              <a:t>myInt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);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6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600" dirty="0" smtClean="0">
                <a:solidFill>
                  <a:srgbClr val="0000FF"/>
                </a:solidFill>
                <a:latin typeface="Times New Roman"/>
              </a:rPr>
              <a:t>               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> 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break;</a:t>
            </a: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/>
            </a:r>
            <a:br>
              <a:rPr lang="zh-CN" altLang="en-US" sz="1600" dirty="0" smtClean="0">
                <a:solidFill>
                  <a:srgbClr val="0000FF"/>
                </a:solidFill>
                <a:latin typeface="Calibri"/>
              </a:rPr>
            </a:br>
            <a:r>
              <a:rPr lang="zh-CN" altLang="en-US" sz="1600" dirty="0" smtClean="0">
                <a:solidFill>
                  <a:srgbClr val="0000FF"/>
                </a:solidFill>
                <a:latin typeface="Calibri"/>
              </a:rPr>
              <a:t>        </a:t>
            </a:r>
            <a:r>
              <a:rPr lang="en-US" altLang="zh-CN" sz="1600" dirty="0" smtClean="0">
                <a:solidFill>
                  <a:srgbClr val="0000FF"/>
                </a:solidFill>
                <a:latin typeface="Calibri"/>
              </a:rPr>
              <a:t>}</a:t>
            </a:r>
            <a:endParaRPr lang="zh-CN" altLang="en-US" sz="2400" dirty="0" smtClean="0">
              <a:solidFill>
                <a:srgbClr val="0000FF"/>
              </a:solidFill>
              <a:latin typeface="Times New Roman"/>
            </a:endParaRPr>
          </a:p>
          <a:p>
            <a:pPr>
              <a:buNone/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        switch (</a:t>
            </a:r>
            <a:r>
              <a:rPr lang="en-US" dirty="0" err="1" smtClean="0"/>
              <a:t>myInt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        {</a:t>
            </a:r>
            <a:br>
              <a:rPr lang="en-US" dirty="0" smtClean="0"/>
            </a:br>
            <a:r>
              <a:rPr lang="en-US" dirty="0" smtClean="0"/>
              <a:t>            case 1:</a:t>
            </a:r>
            <a:br>
              <a:rPr lang="en-US" dirty="0" smtClean="0"/>
            </a:br>
            <a:r>
              <a:rPr lang="en-US" dirty="0" smtClean="0"/>
              <a:t>            case 2:</a:t>
            </a:r>
            <a:br>
              <a:rPr lang="en-US" dirty="0" smtClean="0"/>
            </a:br>
            <a:r>
              <a:rPr lang="en-US" dirty="0" smtClean="0"/>
              <a:t>            case 3:</a:t>
            </a:r>
            <a:br>
              <a:rPr lang="en-US" dirty="0" smtClean="0"/>
            </a:br>
            <a:r>
              <a:rPr lang="en-US" dirty="0" smtClean="0"/>
              <a:t>                </a:t>
            </a:r>
            <a:r>
              <a:rPr lang="en-US" dirty="0" err="1" smtClean="0"/>
              <a:t>Console.WriteLine</a:t>
            </a:r>
            <a:r>
              <a:rPr lang="en-US" dirty="0" smtClean="0"/>
              <a:t>("Your number is {0}.", </a:t>
            </a:r>
            <a:r>
              <a:rPr lang="en-US" dirty="0" err="1" smtClean="0"/>
              <a:t>myInt</a:t>
            </a:r>
            <a:r>
              <a:rPr lang="en-US" dirty="0" smtClean="0"/>
              <a:t>);</a:t>
            </a:r>
            <a:br>
              <a:rPr lang="en-US" dirty="0" smtClean="0"/>
            </a:br>
            <a:r>
              <a:rPr lang="en-US" dirty="0" smtClean="0"/>
              <a:t>                break;</a:t>
            </a:r>
            <a:br>
              <a:rPr lang="en-US" dirty="0" smtClean="0"/>
            </a:br>
            <a:r>
              <a:rPr lang="en-US" dirty="0" smtClean="0"/>
              <a:t>            default:</a:t>
            </a:r>
            <a:br>
              <a:rPr lang="en-US" dirty="0" smtClean="0"/>
            </a:br>
            <a:r>
              <a:rPr lang="en-US" dirty="0" smtClean="0"/>
              <a:t>                </a:t>
            </a:r>
            <a:r>
              <a:rPr lang="en-US" dirty="0" err="1" smtClean="0"/>
              <a:t>Console.WriteLine</a:t>
            </a:r>
            <a:r>
              <a:rPr lang="en-US" dirty="0" smtClean="0"/>
              <a:t>("Your number {0} is not between 1 and 3.", </a:t>
            </a:r>
            <a:r>
              <a:rPr lang="en-US" dirty="0" err="1" smtClean="0"/>
              <a:t>myInt</a:t>
            </a:r>
            <a:r>
              <a:rPr lang="en-US" dirty="0" smtClean="0"/>
              <a:t>);</a:t>
            </a:r>
            <a:br>
              <a:rPr lang="en-US" dirty="0" smtClean="0"/>
            </a:br>
            <a:r>
              <a:rPr lang="en-US" dirty="0" smtClean="0"/>
              <a:t>                break;</a:t>
            </a:r>
            <a:br>
              <a:rPr lang="en-US" dirty="0" smtClean="0"/>
            </a:br>
            <a:r>
              <a:rPr lang="en-US" dirty="0" smtClean="0"/>
              <a:t>        }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Control Statements -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 the </a:t>
            </a:r>
            <a:r>
              <a:rPr lang="en-US" i="1" dirty="0" smtClean="0"/>
              <a:t>while</a:t>
            </a:r>
            <a:r>
              <a:rPr lang="en-US" dirty="0" smtClean="0"/>
              <a:t> loop.</a:t>
            </a:r>
          </a:p>
          <a:p>
            <a:r>
              <a:rPr lang="en-US" dirty="0" smtClean="0"/>
              <a:t>Learn the </a:t>
            </a:r>
            <a:r>
              <a:rPr lang="en-US" i="1" dirty="0" smtClean="0"/>
              <a:t>do</a:t>
            </a:r>
            <a:r>
              <a:rPr lang="en-US" dirty="0" smtClean="0"/>
              <a:t> loop.</a:t>
            </a:r>
          </a:p>
          <a:p>
            <a:r>
              <a:rPr lang="en-US" dirty="0" smtClean="0"/>
              <a:t>Learn the </a:t>
            </a:r>
            <a:r>
              <a:rPr lang="en-US" i="1" dirty="0" smtClean="0"/>
              <a:t>for</a:t>
            </a:r>
            <a:r>
              <a:rPr lang="en-US" dirty="0" smtClean="0"/>
              <a:t> loop.</a:t>
            </a:r>
          </a:p>
          <a:p>
            <a:r>
              <a:rPr lang="en-US" dirty="0" smtClean="0"/>
              <a:t>Learn the </a:t>
            </a:r>
            <a:r>
              <a:rPr lang="en-US" i="1" dirty="0" err="1" smtClean="0"/>
              <a:t>foreach</a:t>
            </a:r>
            <a:r>
              <a:rPr lang="en-US" dirty="0" smtClean="0"/>
              <a:t> loop.</a:t>
            </a:r>
          </a:p>
          <a:p>
            <a:r>
              <a:rPr lang="en-US" dirty="0" smtClean="0"/>
              <a:t>Complete your knowledge of the </a:t>
            </a:r>
            <a:r>
              <a:rPr lang="en-US" i="1" dirty="0" smtClean="0"/>
              <a:t>break</a:t>
            </a:r>
            <a:r>
              <a:rPr lang="en-US" dirty="0" smtClean="0"/>
              <a:t> statement.</a:t>
            </a:r>
          </a:p>
          <a:p>
            <a:r>
              <a:rPr lang="en-US" dirty="0" smtClean="0"/>
              <a:t>Teach you how to use the </a:t>
            </a:r>
            <a:r>
              <a:rPr lang="en-US" i="1" dirty="0" smtClean="0"/>
              <a:t>continue</a:t>
            </a:r>
            <a:r>
              <a:rPr lang="en-US" dirty="0" smtClean="0"/>
              <a:t> statement.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while (&lt;</a:t>
            </a:r>
            <a:r>
              <a:rPr lang="en-US" i="1" dirty="0" err="1" smtClean="0"/>
              <a:t>boolen</a:t>
            </a:r>
            <a:r>
              <a:rPr lang="en-US" i="1" dirty="0" smtClean="0"/>
              <a:t> expression&gt;) { &lt;statements&gt; }</a:t>
            </a:r>
          </a:p>
          <a:p>
            <a:pPr>
              <a:buNone/>
            </a:pPr>
            <a:endParaRPr lang="en-US" sz="2000" i="1" dirty="0" smtClean="0"/>
          </a:p>
          <a:p>
            <a:pPr>
              <a:buNone/>
            </a:pPr>
            <a:r>
              <a:rPr lang="en-US" sz="2000" i="1" dirty="0" smtClean="0"/>
              <a:t>	</a:t>
            </a:r>
            <a:r>
              <a:rPr lang="en-US" sz="2000" dirty="0" smtClean="0"/>
              <a:t>       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myInt</a:t>
            </a:r>
            <a:r>
              <a:rPr lang="en-US" sz="2000" dirty="0" smtClean="0"/>
              <a:t> = 0;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        while (</a:t>
            </a:r>
            <a:r>
              <a:rPr lang="en-US" sz="2000" dirty="0" err="1" smtClean="0"/>
              <a:t>myInt</a:t>
            </a:r>
            <a:r>
              <a:rPr lang="en-US" sz="2000" dirty="0" smtClean="0"/>
              <a:t> &lt; 10)</a:t>
            </a:r>
            <a:br>
              <a:rPr lang="en-US" sz="2000" dirty="0" smtClean="0"/>
            </a:br>
            <a:r>
              <a:rPr lang="en-US" sz="2000" dirty="0" smtClean="0"/>
              <a:t>        {</a:t>
            </a:r>
            <a:br>
              <a:rPr lang="en-US" sz="2000" dirty="0" smtClean="0"/>
            </a:br>
            <a:r>
              <a:rPr lang="en-US" sz="2000" dirty="0" smtClean="0"/>
              <a:t>            </a:t>
            </a:r>
            <a:r>
              <a:rPr lang="en-US" sz="2000" dirty="0" err="1" smtClean="0"/>
              <a:t>Console.Write</a:t>
            </a:r>
            <a:r>
              <a:rPr lang="en-US" sz="2000" dirty="0" smtClean="0"/>
              <a:t>("{0} ", </a:t>
            </a:r>
            <a:r>
              <a:rPr lang="en-US" sz="2000" dirty="0" err="1" smtClean="0"/>
              <a:t>myInt</a:t>
            </a:r>
            <a:r>
              <a:rPr lang="en-US" sz="2000" dirty="0" smtClean="0"/>
              <a:t>);</a:t>
            </a:r>
            <a:br>
              <a:rPr lang="en-US" sz="2000" dirty="0" smtClean="0"/>
            </a:br>
            <a:r>
              <a:rPr lang="en-US" sz="2000" dirty="0" smtClean="0"/>
              <a:t>            </a:t>
            </a:r>
            <a:r>
              <a:rPr lang="en-US" sz="2000" dirty="0" err="1" smtClean="0"/>
              <a:t>myInt</a:t>
            </a:r>
            <a:r>
              <a:rPr lang="en-US" sz="2000" dirty="0" smtClean="0"/>
              <a:t>++;</a:t>
            </a:r>
            <a:br>
              <a:rPr lang="en-US" sz="2000" dirty="0" smtClean="0"/>
            </a:br>
            <a:r>
              <a:rPr lang="en-US" sz="2000" dirty="0" smtClean="0"/>
              <a:t>        }</a:t>
            </a:r>
            <a:br>
              <a:rPr lang="en-US" sz="2000" dirty="0" smtClean="0"/>
            </a:br>
            <a:r>
              <a:rPr lang="en-US" sz="2000" dirty="0" smtClean="0"/>
              <a:t>        </a:t>
            </a:r>
            <a:r>
              <a:rPr lang="en-US" sz="2000" dirty="0" err="1" smtClean="0"/>
              <a:t>Console.WriteLine</a:t>
            </a:r>
            <a:r>
              <a:rPr lang="en-US" sz="2000" dirty="0" smtClean="0"/>
              <a:t>();</a:t>
            </a:r>
            <a:br>
              <a:rPr lang="en-US" sz="2000" dirty="0" smtClean="0"/>
            </a:br>
            <a:r>
              <a:rPr lang="en-US" sz="2000" dirty="0" smtClean="0"/>
              <a:t>    }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do { &lt;statements&gt; } (&lt;</a:t>
            </a:r>
            <a:r>
              <a:rPr lang="en-US" i="1" dirty="0" err="1" smtClean="0"/>
              <a:t>boolen</a:t>
            </a:r>
            <a:r>
              <a:rPr lang="en-US" i="1" dirty="0" smtClean="0"/>
              <a:t> expression&gt;)</a:t>
            </a:r>
          </a:p>
          <a:p>
            <a:r>
              <a:rPr lang="en-US" dirty="0" smtClean="0"/>
              <a:t>One reason you may want to use a </a:t>
            </a:r>
            <a:r>
              <a:rPr lang="en-US" i="1" dirty="0" smtClean="0"/>
              <a:t>do</a:t>
            </a:r>
            <a:r>
              <a:rPr lang="en-US" dirty="0" smtClean="0"/>
              <a:t> loop instead of a </a:t>
            </a:r>
            <a:r>
              <a:rPr lang="en-US" i="1" dirty="0" smtClean="0"/>
              <a:t>while</a:t>
            </a:r>
            <a:r>
              <a:rPr lang="en-US" dirty="0" smtClean="0"/>
              <a:t> loop is to present a message or menu.</a:t>
            </a:r>
          </a:p>
          <a:p>
            <a:r>
              <a:rPr lang="en-US" i="1" dirty="0" smtClean="0"/>
              <a:t>for</a:t>
            </a:r>
            <a:r>
              <a:rPr lang="en-US" dirty="0" smtClean="0"/>
              <a:t> loops are appropriate when you know exactly how many times you want to perform the statements within the loop. </a:t>
            </a:r>
          </a:p>
          <a:p>
            <a:r>
              <a:rPr lang="en-US" dirty="0" smtClean="0"/>
              <a:t>The contents within the </a:t>
            </a:r>
            <a:r>
              <a:rPr lang="en-US" i="1" dirty="0" smtClean="0"/>
              <a:t>for</a:t>
            </a:r>
            <a:r>
              <a:rPr lang="en-US" dirty="0" smtClean="0"/>
              <a:t> loop parentheses hold three sections separated by semicolons </a:t>
            </a:r>
          </a:p>
          <a:p>
            <a:r>
              <a:rPr lang="en-US" i="1" dirty="0" smtClean="0"/>
              <a:t>(&lt;</a:t>
            </a:r>
            <a:r>
              <a:rPr lang="en-US" i="1" dirty="0" err="1" smtClean="0"/>
              <a:t>initializer</a:t>
            </a:r>
            <a:r>
              <a:rPr lang="en-US" i="1" dirty="0" smtClean="0"/>
              <a:t> list&gt;; &lt;</a:t>
            </a:r>
            <a:r>
              <a:rPr lang="en-US" i="1" dirty="0" err="1" smtClean="0"/>
              <a:t>boolean</a:t>
            </a:r>
            <a:r>
              <a:rPr lang="en-US" i="1" dirty="0" smtClean="0"/>
              <a:t> expression&gt;; &lt;</a:t>
            </a:r>
            <a:r>
              <a:rPr lang="en-US" i="1" dirty="0" err="1" smtClean="0"/>
              <a:t>iterator</a:t>
            </a:r>
            <a:r>
              <a:rPr lang="en-US" i="1" dirty="0" smtClean="0"/>
              <a:t> list&gt;) { &lt;statements&gt; }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initializer</a:t>
            </a:r>
            <a:r>
              <a:rPr lang="en-US" dirty="0" smtClean="0"/>
              <a:t> list is a comma separated list of expressions. </a:t>
            </a:r>
          </a:p>
          <a:p>
            <a:r>
              <a:rPr lang="en-US" dirty="0" smtClean="0"/>
              <a:t>These expressions are evaluated only once during the lifetime of the </a:t>
            </a:r>
            <a:r>
              <a:rPr lang="en-US" i="1" dirty="0" smtClean="0"/>
              <a:t>for</a:t>
            </a:r>
            <a:r>
              <a:rPr lang="en-US" dirty="0" smtClean="0"/>
              <a:t> loop. </a:t>
            </a:r>
          </a:p>
          <a:p>
            <a:r>
              <a:rPr lang="en-US" dirty="0" smtClean="0"/>
              <a:t>Then, the </a:t>
            </a:r>
            <a:r>
              <a:rPr lang="en-US" i="1" dirty="0" smtClean="0"/>
              <a:t>for</a:t>
            </a:r>
            <a:r>
              <a:rPr lang="en-US" dirty="0" smtClean="0"/>
              <a:t> loop gives control to its second section, the </a:t>
            </a:r>
            <a:r>
              <a:rPr lang="en-US" dirty="0" err="1" smtClean="0"/>
              <a:t>boolean</a:t>
            </a:r>
            <a:r>
              <a:rPr lang="en-US" dirty="0" smtClean="0"/>
              <a:t> expression.</a:t>
            </a:r>
          </a:p>
          <a:p>
            <a:r>
              <a:rPr lang="en-US" dirty="0" smtClean="0"/>
              <a:t>When the </a:t>
            </a:r>
            <a:r>
              <a:rPr lang="en-US" dirty="0" err="1" smtClean="0"/>
              <a:t>boolean</a:t>
            </a:r>
            <a:r>
              <a:rPr lang="en-US" dirty="0" smtClean="0"/>
              <a:t> expression evaluates to </a:t>
            </a:r>
            <a:r>
              <a:rPr lang="en-US" i="1" dirty="0" smtClean="0"/>
              <a:t>true</a:t>
            </a:r>
            <a:r>
              <a:rPr lang="en-US" dirty="0" smtClean="0"/>
              <a:t>, the statements within the curly braces of the </a:t>
            </a:r>
            <a:r>
              <a:rPr lang="en-US" i="1" dirty="0" smtClean="0"/>
              <a:t>for</a:t>
            </a:r>
            <a:r>
              <a:rPr lang="en-US" dirty="0" smtClean="0"/>
              <a:t> loop are executed.</a:t>
            </a:r>
          </a:p>
          <a:p>
            <a:r>
              <a:rPr lang="en-US" dirty="0" smtClean="0"/>
              <a:t>Control moves to the top of loop and executes the </a:t>
            </a:r>
            <a:r>
              <a:rPr lang="en-US" dirty="0" err="1" smtClean="0"/>
              <a:t>iterator</a:t>
            </a:r>
            <a:r>
              <a:rPr lang="en-US" dirty="0" smtClean="0"/>
              <a:t> list, which is normally used to increment or decrement a counter.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First C#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zh-CN" sz="2400" dirty="0" smtClean="0">
                <a:solidFill>
                  <a:srgbClr val="008000"/>
                </a:solidFill>
                <a:latin typeface="Verdana"/>
                <a:ea typeface="SimSun"/>
              </a:rPr>
              <a:t>// Namespace Declaration</a:t>
            </a:r>
            <a:r>
              <a:rPr lang="zh-CN" altLang="en-US" sz="2400" dirty="0" smtClean="0">
                <a:solidFill>
                  <a:srgbClr val="0000FF"/>
                </a:solidFill>
                <a:latin typeface="Verdana"/>
                <a:ea typeface="SimSun"/>
              </a:rPr>
              <a:t/>
            </a:r>
            <a:br>
              <a:rPr lang="zh-CN" altLang="en-US" sz="2400" dirty="0" smtClean="0">
                <a:solidFill>
                  <a:srgbClr val="0000FF"/>
                </a:solidFill>
                <a:latin typeface="Verdana"/>
                <a:ea typeface="SimSun"/>
              </a:rPr>
            </a:br>
            <a:r>
              <a:rPr lang="en-US" altLang="zh-CN" sz="2400" dirty="0" smtClean="0">
                <a:solidFill>
                  <a:srgbClr val="0000FF"/>
                </a:solidFill>
                <a:latin typeface="Verdana"/>
                <a:ea typeface="SimSun"/>
              </a:rPr>
              <a:t>using</a:t>
            </a:r>
            <a:r>
              <a:rPr lang="zh-CN" altLang="en-US" sz="2400" dirty="0" smtClean="0">
                <a:solidFill>
                  <a:srgbClr val="000000"/>
                </a:solidFill>
                <a:latin typeface="Verdana"/>
                <a:ea typeface="SimSun"/>
              </a:rPr>
              <a:t> </a:t>
            </a:r>
            <a:r>
              <a:rPr lang="en-US" altLang="zh-CN" sz="2400" dirty="0" smtClean="0">
                <a:solidFill>
                  <a:srgbClr val="000000"/>
                </a:solidFill>
                <a:latin typeface="Verdana"/>
                <a:ea typeface="SimSun"/>
              </a:rPr>
              <a:t>System;</a:t>
            </a:r>
            <a:r>
              <a:rPr lang="zh-CN" altLang="en-US" sz="2400" dirty="0" smtClean="0">
                <a:solidFill>
                  <a:srgbClr val="008000"/>
                </a:solidFill>
                <a:latin typeface="Verdana"/>
                <a:ea typeface="SimSun"/>
              </a:rPr>
              <a:t/>
            </a:r>
            <a:br>
              <a:rPr lang="zh-CN" altLang="en-US" sz="2400" dirty="0" smtClean="0">
                <a:solidFill>
                  <a:srgbClr val="008000"/>
                </a:solidFill>
                <a:latin typeface="Verdana"/>
                <a:ea typeface="SimSun"/>
              </a:rPr>
            </a:br>
            <a:r>
              <a:rPr lang="zh-CN" altLang="en-US" sz="2400" dirty="0" smtClean="0">
                <a:solidFill>
                  <a:srgbClr val="008000"/>
                </a:solidFill>
                <a:latin typeface="Verdana"/>
                <a:ea typeface="SimSun"/>
              </a:rPr>
              <a:t/>
            </a:r>
            <a:br>
              <a:rPr lang="zh-CN" altLang="en-US" sz="2400" dirty="0" smtClean="0">
                <a:solidFill>
                  <a:srgbClr val="008000"/>
                </a:solidFill>
                <a:latin typeface="Verdana"/>
                <a:ea typeface="SimSun"/>
              </a:rPr>
            </a:br>
            <a:r>
              <a:rPr lang="en-US" altLang="zh-CN" sz="2400" dirty="0" smtClean="0">
                <a:solidFill>
                  <a:srgbClr val="008000"/>
                </a:solidFill>
                <a:latin typeface="Verdana"/>
                <a:ea typeface="SimSun"/>
              </a:rPr>
              <a:t>// Program start class</a:t>
            </a:r>
            <a:r>
              <a:rPr lang="zh-CN" altLang="en-US" sz="2400" dirty="0" smtClean="0">
                <a:solidFill>
                  <a:srgbClr val="008000"/>
                </a:solidFill>
                <a:latin typeface="Verdana"/>
                <a:ea typeface="SimSun"/>
              </a:rPr>
              <a:t/>
            </a:r>
            <a:br>
              <a:rPr lang="zh-CN" altLang="en-US" sz="2400" dirty="0" smtClean="0">
                <a:solidFill>
                  <a:srgbClr val="008000"/>
                </a:solidFill>
                <a:latin typeface="Verdana"/>
                <a:ea typeface="SimSun"/>
              </a:rPr>
            </a:br>
            <a:r>
              <a:rPr lang="en-US" altLang="zh-CN" sz="2400" dirty="0" smtClean="0">
                <a:solidFill>
                  <a:srgbClr val="0000FF"/>
                </a:solidFill>
                <a:latin typeface="Verdana"/>
                <a:ea typeface="SimSun"/>
              </a:rPr>
              <a:t>class</a:t>
            </a:r>
            <a:r>
              <a:rPr lang="zh-CN" altLang="en-US" sz="2400" dirty="0" smtClean="0">
                <a:solidFill>
                  <a:srgbClr val="000000"/>
                </a:solidFill>
                <a:latin typeface="Verdana"/>
                <a:ea typeface="SimSun"/>
              </a:rPr>
              <a:t> </a:t>
            </a:r>
            <a:r>
              <a:rPr lang="en-US" altLang="zh-CN" sz="2400" dirty="0" err="1" smtClean="0">
                <a:solidFill>
                  <a:srgbClr val="000000"/>
                </a:solidFill>
                <a:latin typeface="Verdana"/>
                <a:ea typeface="SimSun"/>
              </a:rPr>
              <a:t>HelloCLS</a:t>
            </a:r>
            <a:r>
              <a:rPr lang="zh-CN" altLang="en-US" sz="2400" dirty="0" smtClean="0">
                <a:solidFill>
                  <a:srgbClr val="000000"/>
                </a:solidFill>
                <a:latin typeface="Verdana"/>
                <a:ea typeface="SimSun"/>
              </a:rPr>
              <a:t/>
            </a:r>
            <a:br>
              <a:rPr lang="zh-CN" altLang="en-US" sz="2400" dirty="0" smtClean="0">
                <a:solidFill>
                  <a:srgbClr val="000000"/>
                </a:solidFill>
                <a:latin typeface="Verdana"/>
                <a:ea typeface="SimSun"/>
              </a:rPr>
            </a:br>
            <a:r>
              <a:rPr lang="en-US" altLang="zh-CN" sz="2400" dirty="0" smtClean="0">
                <a:solidFill>
                  <a:srgbClr val="000000"/>
                </a:solidFill>
                <a:latin typeface="Verdana"/>
                <a:ea typeface="SimSun"/>
              </a:rPr>
              <a:t>{</a:t>
            </a:r>
            <a:r>
              <a:rPr lang="zh-CN" altLang="en-US" sz="2400" dirty="0" smtClean="0">
                <a:solidFill>
                  <a:srgbClr val="000000"/>
                </a:solidFill>
                <a:latin typeface="Verdana"/>
                <a:ea typeface="SimSun"/>
              </a:rPr>
              <a:t/>
            </a:r>
            <a:br>
              <a:rPr lang="zh-CN" altLang="en-US" sz="2400" dirty="0" smtClean="0">
                <a:solidFill>
                  <a:srgbClr val="000000"/>
                </a:solidFill>
                <a:latin typeface="Verdana"/>
                <a:ea typeface="SimSun"/>
              </a:rPr>
            </a:br>
            <a:r>
              <a:rPr lang="zh-CN" altLang="en-US" sz="2400" dirty="0" smtClean="0">
                <a:solidFill>
                  <a:srgbClr val="008000"/>
                </a:solidFill>
                <a:latin typeface="Verdana"/>
                <a:ea typeface="SimSun"/>
              </a:rPr>
              <a:t>   </a:t>
            </a:r>
            <a:r>
              <a:rPr lang="zh-CN" altLang="en-US" sz="2400" dirty="0" smtClean="0">
                <a:solidFill>
                  <a:srgbClr val="000000"/>
                </a:solidFill>
                <a:latin typeface="Verdana"/>
                <a:ea typeface="SimSun"/>
              </a:rPr>
              <a:t> </a:t>
            </a:r>
            <a:r>
              <a:rPr lang="en-US" altLang="zh-CN" sz="2400" dirty="0" smtClean="0">
                <a:solidFill>
                  <a:srgbClr val="008000"/>
                </a:solidFill>
                <a:latin typeface="Verdana"/>
                <a:ea typeface="SimSun"/>
              </a:rPr>
              <a:t>// Main begins program execution.</a:t>
            </a:r>
            <a:r>
              <a:rPr lang="zh-CN" altLang="en-US" sz="2400" dirty="0" smtClean="0">
                <a:solidFill>
                  <a:srgbClr val="008000"/>
                </a:solidFill>
                <a:latin typeface="Verdana"/>
                <a:ea typeface="SimSun"/>
              </a:rPr>
              <a:t/>
            </a:r>
            <a:br>
              <a:rPr lang="zh-CN" altLang="en-US" sz="2400" dirty="0" smtClean="0">
                <a:solidFill>
                  <a:srgbClr val="008000"/>
                </a:solidFill>
                <a:latin typeface="Verdana"/>
                <a:ea typeface="SimSun"/>
              </a:rPr>
            </a:br>
            <a:r>
              <a:rPr lang="zh-CN" altLang="en-US" sz="2400" dirty="0" smtClean="0">
                <a:solidFill>
                  <a:srgbClr val="0000FF"/>
                </a:solidFill>
                <a:latin typeface="Verdana"/>
                <a:ea typeface="SimSun"/>
              </a:rPr>
              <a:t>   </a:t>
            </a:r>
            <a:r>
              <a:rPr lang="zh-CN" altLang="en-US" sz="2400" dirty="0" smtClean="0">
                <a:solidFill>
                  <a:srgbClr val="008000"/>
                </a:solidFill>
                <a:latin typeface="Verdana"/>
                <a:ea typeface="SimSun"/>
              </a:rPr>
              <a:t> </a:t>
            </a:r>
            <a:r>
              <a:rPr lang="en-US" altLang="zh-CN" sz="2400" dirty="0" smtClean="0">
                <a:solidFill>
                  <a:srgbClr val="0000FF"/>
                </a:solidFill>
                <a:latin typeface="Verdana"/>
                <a:ea typeface="SimSun"/>
              </a:rPr>
              <a:t>static</a:t>
            </a:r>
            <a:r>
              <a:rPr lang="zh-CN" altLang="en-US" sz="2400" dirty="0" smtClean="0">
                <a:solidFill>
                  <a:srgbClr val="000000"/>
                </a:solidFill>
                <a:latin typeface="Verdana"/>
                <a:ea typeface="SimSun"/>
              </a:rPr>
              <a:t> </a:t>
            </a:r>
            <a:r>
              <a:rPr lang="en-US" altLang="zh-CN" sz="2400" dirty="0" smtClean="0">
                <a:solidFill>
                  <a:srgbClr val="0000FF"/>
                </a:solidFill>
                <a:latin typeface="Verdana"/>
                <a:ea typeface="SimSun"/>
              </a:rPr>
              <a:t>void</a:t>
            </a:r>
            <a:r>
              <a:rPr lang="zh-CN" altLang="en-US" sz="2400" dirty="0" smtClean="0">
                <a:solidFill>
                  <a:srgbClr val="000000"/>
                </a:solidFill>
                <a:latin typeface="Verdana"/>
                <a:ea typeface="SimSun"/>
              </a:rPr>
              <a:t> </a:t>
            </a:r>
            <a:r>
              <a:rPr lang="en-US" altLang="zh-CN" sz="2400" dirty="0" smtClean="0">
                <a:solidFill>
                  <a:srgbClr val="000000"/>
                </a:solidFill>
                <a:latin typeface="Verdana"/>
                <a:ea typeface="SimSun"/>
              </a:rPr>
              <a:t>Main()</a:t>
            </a:r>
            <a:r>
              <a:rPr lang="zh-CN" altLang="en-US" sz="2400" dirty="0" smtClean="0">
                <a:solidFill>
                  <a:srgbClr val="000000"/>
                </a:solidFill>
                <a:latin typeface="Verdana"/>
                <a:ea typeface="SimSun"/>
              </a:rPr>
              <a:t/>
            </a:r>
            <a:br>
              <a:rPr lang="zh-CN" altLang="en-US" sz="2400" dirty="0" smtClean="0">
                <a:solidFill>
                  <a:srgbClr val="000000"/>
                </a:solidFill>
                <a:latin typeface="Verdana"/>
                <a:ea typeface="SimSun"/>
              </a:rPr>
            </a:br>
            <a:r>
              <a:rPr lang="zh-CN" altLang="en-US" sz="2400" dirty="0" smtClean="0">
                <a:solidFill>
                  <a:srgbClr val="000000"/>
                </a:solidFill>
                <a:latin typeface="Verdana"/>
                <a:ea typeface="SimSun"/>
              </a:rPr>
              <a:t>    </a:t>
            </a:r>
            <a:r>
              <a:rPr lang="en-US" altLang="zh-CN" sz="2400" dirty="0" smtClean="0">
                <a:solidFill>
                  <a:srgbClr val="000000"/>
                </a:solidFill>
                <a:latin typeface="Verdana"/>
                <a:ea typeface="SimSun"/>
              </a:rPr>
              <a:t>{</a:t>
            </a:r>
            <a:r>
              <a:rPr lang="zh-CN" altLang="en-US" sz="2400" dirty="0" smtClean="0">
                <a:solidFill>
                  <a:srgbClr val="000000"/>
                </a:solidFill>
                <a:latin typeface="Verdana"/>
                <a:ea typeface="SimSun"/>
              </a:rPr>
              <a:t/>
            </a:r>
            <a:br>
              <a:rPr lang="zh-CN" altLang="en-US" sz="2400" dirty="0" smtClean="0">
                <a:solidFill>
                  <a:srgbClr val="000000"/>
                </a:solidFill>
                <a:latin typeface="Verdana"/>
                <a:ea typeface="SimSun"/>
              </a:rPr>
            </a:br>
            <a:r>
              <a:rPr lang="zh-CN" altLang="en-US" sz="2400" dirty="0" smtClean="0">
                <a:solidFill>
                  <a:srgbClr val="008000"/>
                </a:solidFill>
                <a:latin typeface="Verdana"/>
                <a:ea typeface="SimSun"/>
              </a:rPr>
              <a:t>   </a:t>
            </a:r>
            <a:r>
              <a:rPr lang="zh-CN" altLang="en-US" sz="2400" dirty="0" smtClean="0">
                <a:solidFill>
                  <a:srgbClr val="000000"/>
                </a:solidFill>
                <a:latin typeface="Verdana"/>
                <a:ea typeface="SimSun"/>
              </a:rPr>
              <a:t> </a:t>
            </a:r>
            <a:r>
              <a:rPr lang="zh-CN" altLang="en-US" sz="2400" dirty="0" smtClean="0">
                <a:solidFill>
                  <a:srgbClr val="008000"/>
                </a:solidFill>
                <a:latin typeface="Verdana"/>
                <a:ea typeface="SimSun"/>
              </a:rPr>
              <a:t>   </a:t>
            </a:r>
            <a:r>
              <a:rPr lang="zh-CN" altLang="en-US" sz="2400" dirty="0" smtClean="0">
                <a:solidFill>
                  <a:srgbClr val="000000"/>
                </a:solidFill>
                <a:latin typeface="Verdana"/>
                <a:ea typeface="SimSun"/>
              </a:rPr>
              <a:t> </a:t>
            </a:r>
            <a:r>
              <a:rPr lang="en-US" altLang="zh-CN" sz="2400" dirty="0" smtClean="0">
                <a:solidFill>
                  <a:srgbClr val="008000"/>
                </a:solidFill>
                <a:latin typeface="Verdana"/>
                <a:ea typeface="SimSun"/>
              </a:rPr>
              <a:t>// Write to console</a:t>
            </a:r>
            <a:r>
              <a:rPr lang="zh-CN" altLang="en-US" sz="2400" dirty="0" smtClean="0">
                <a:solidFill>
                  <a:srgbClr val="008000"/>
                </a:solidFill>
                <a:latin typeface="Verdana"/>
                <a:ea typeface="SimSun"/>
              </a:rPr>
              <a:t/>
            </a:r>
            <a:br>
              <a:rPr lang="zh-CN" altLang="en-US" sz="2400" dirty="0" smtClean="0">
                <a:solidFill>
                  <a:srgbClr val="008000"/>
                </a:solidFill>
                <a:latin typeface="Verdana"/>
                <a:ea typeface="SimSun"/>
              </a:rPr>
            </a:br>
            <a:r>
              <a:rPr lang="zh-CN" altLang="en-US" sz="2400" dirty="0" smtClean="0">
                <a:solidFill>
                  <a:srgbClr val="000000"/>
                </a:solidFill>
                <a:latin typeface="Verdana"/>
                <a:ea typeface="SimSun"/>
              </a:rPr>
              <a:t>   </a:t>
            </a:r>
            <a:r>
              <a:rPr lang="zh-CN" altLang="en-US" sz="2400" dirty="0" smtClean="0">
                <a:solidFill>
                  <a:srgbClr val="008000"/>
                </a:solidFill>
                <a:latin typeface="Verdana"/>
                <a:ea typeface="SimSun"/>
              </a:rPr>
              <a:t>     </a:t>
            </a:r>
            <a:r>
              <a:rPr lang="en-US" altLang="zh-CN" sz="2400" dirty="0" err="1" smtClean="0">
                <a:solidFill>
                  <a:srgbClr val="000000"/>
                </a:solidFill>
                <a:latin typeface="Verdana"/>
                <a:ea typeface="SimSun"/>
              </a:rPr>
              <a:t>Console.WriteLine</a:t>
            </a:r>
            <a:r>
              <a:rPr lang="en-US" altLang="zh-CN" sz="2400" dirty="0" smtClean="0">
                <a:solidFill>
                  <a:srgbClr val="000000"/>
                </a:solidFill>
                <a:latin typeface="Verdana"/>
                <a:ea typeface="SimSun"/>
              </a:rPr>
              <a:t>(“Hello World!");</a:t>
            </a:r>
            <a:r>
              <a:rPr lang="zh-CN" altLang="en-US" sz="2400" dirty="0" smtClean="0">
                <a:solidFill>
                  <a:srgbClr val="000000"/>
                </a:solidFill>
                <a:latin typeface="Verdana"/>
                <a:ea typeface="SimSun"/>
              </a:rPr>
              <a:t> </a:t>
            </a:r>
            <a:br>
              <a:rPr lang="zh-CN" altLang="en-US" sz="2400" dirty="0" smtClean="0">
                <a:solidFill>
                  <a:srgbClr val="000000"/>
                </a:solidFill>
                <a:latin typeface="Verdana"/>
                <a:ea typeface="SimSun"/>
              </a:rPr>
            </a:br>
            <a:r>
              <a:rPr lang="zh-CN" altLang="en-US" sz="2400" dirty="0" smtClean="0">
                <a:solidFill>
                  <a:srgbClr val="000000"/>
                </a:solidFill>
                <a:latin typeface="Verdana"/>
                <a:ea typeface="SimSun"/>
              </a:rPr>
              <a:t>    </a:t>
            </a:r>
            <a:r>
              <a:rPr lang="en-US" altLang="zh-CN" sz="2400" dirty="0" smtClean="0">
                <a:solidFill>
                  <a:srgbClr val="000000"/>
                </a:solidFill>
                <a:latin typeface="Verdana"/>
                <a:ea typeface="SimSun"/>
              </a:rPr>
              <a:t>}</a:t>
            </a:r>
            <a:r>
              <a:rPr lang="zh-CN" altLang="en-US" sz="2400" dirty="0" smtClean="0">
                <a:solidFill>
                  <a:srgbClr val="000000"/>
                </a:solidFill>
                <a:latin typeface="Verdana"/>
                <a:ea typeface="SimSun"/>
              </a:rPr>
              <a:t/>
            </a:r>
            <a:br>
              <a:rPr lang="zh-CN" altLang="en-US" sz="2400" dirty="0" smtClean="0">
                <a:solidFill>
                  <a:srgbClr val="000000"/>
                </a:solidFill>
                <a:latin typeface="Verdana"/>
                <a:ea typeface="SimSun"/>
              </a:rPr>
            </a:br>
            <a:r>
              <a:rPr lang="en-US" altLang="zh-CN" sz="2400" dirty="0" smtClean="0">
                <a:solidFill>
                  <a:srgbClr val="000000"/>
                </a:solidFill>
                <a:latin typeface="Verdana"/>
                <a:ea typeface="SimSun"/>
              </a:rPr>
              <a:t>}</a:t>
            </a:r>
            <a:endParaRPr lang="zh-CN" altLang="en-US" sz="3200" dirty="0" smtClean="0">
              <a:solidFill>
                <a:srgbClr val="000000"/>
              </a:solidFill>
              <a:latin typeface="Times New Roman"/>
              <a:ea typeface="SimSu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break</a:t>
            </a:r>
            <a:r>
              <a:rPr lang="en-US" dirty="0" smtClean="0"/>
              <a:t>: It simply breaks out of the loop at that point and transfers control to the first statement following the end of the </a:t>
            </a:r>
            <a:r>
              <a:rPr lang="en-US" i="1" dirty="0" smtClean="0"/>
              <a:t>for</a:t>
            </a:r>
            <a:r>
              <a:rPr lang="en-US" dirty="0" smtClean="0"/>
              <a:t> block.</a:t>
            </a:r>
          </a:p>
          <a:p>
            <a:r>
              <a:rPr lang="en-US" i="1" dirty="0" smtClean="0"/>
              <a:t>continue</a:t>
            </a:r>
            <a:r>
              <a:rPr lang="en-US" dirty="0" smtClean="0"/>
              <a:t> statement causes control to skip over the remaining statements in the loop and transfer back to the </a:t>
            </a:r>
            <a:r>
              <a:rPr lang="en-US" dirty="0" err="1" smtClean="0"/>
              <a:t>iterator</a:t>
            </a:r>
            <a:r>
              <a:rPr lang="en-US" dirty="0" smtClean="0"/>
              <a:t> list. </a:t>
            </a:r>
          </a:p>
          <a:p>
            <a:r>
              <a:rPr lang="en-US" dirty="0" smtClean="0"/>
              <a:t>By arranging the statements within a block properly, you can conditionally execute them based upon whatever condition you need.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Write a for loop that prints the even numbers between 1 and 20</a:t>
            </a:r>
          </a:p>
          <a:p>
            <a:r>
              <a:rPr lang="en-US" dirty="0" smtClean="0"/>
              <a:t>Add an if statement to terminate the loop when you have reached 10.</a:t>
            </a:r>
          </a:p>
          <a:p>
            <a:endParaRPr lang="en-US" dirty="0" smtClean="0"/>
          </a:p>
          <a:p>
            <a:r>
              <a:rPr lang="en-US" sz="2200" dirty="0" smtClean="0">
                <a:solidFill>
                  <a:srgbClr val="0000FF"/>
                </a:solidFill>
                <a:latin typeface="Calibri"/>
                <a:ea typeface="SimSun"/>
                <a:cs typeface="Times New Roman"/>
              </a:rPr>
              <a:t> for</a:t>
            </a:r>
            <a:r>
              <a:rPr lang="en-US" sz="2200" dirty="0" smtClean="0">
                <a:latin typeface="Calibri"/>
                <a:ea typeface="SimSun"/>
                <a:cs typeface="Times New Roman"/>
              </a:rPr>
              <a:t> (</a:t>
            </a:r>
            <a:r>
              <a:rPr lang="en-US" sz="2200" dirty="0" err="1" smtClean="0">
                <a:solidFill>
                  <a:srgbClr val="0000FF"/>
                </a:solidFill>
                <a:latin typeface="Calibri"/>
                <a:ea typeface="SimSun"/>
                <a:cs typeface="Times New Roman"/>
              </a:rPr>
              <a:t>int</a:t>
            </a:r>
            <a:r>
              <a:rPr lang="en-US" sz="2200" dirty="0" smtClean="0">
                <a:latin typeface="Calibri"/>
                <a:ea typeface="SimSun"/>
                <a:cs typeface="Times New Roman"/>
              </a:rPr>
              <a:t> </a:t>
            </a:r>
            <a:r>
              <a:rPr lang="en-US" sz="2200" dirty="0" err="1" smtClean="0">
                <a:latin typeface="Calibri"/>
                <a:ea typeface="SimSun"/>
                <a:cs typeface="Times New Roman"/>
              </a:rPr>
              <a:t>i</a:t>
            </a:r>
            <a:r>
              <a:rPr lang="en-US" sz="2200" dirty="0" smtClean="0">
                <a:latin typeface="Calibri"/>
                <a:ea typeface="SimSun"/>
                <a:cs typeface="Times New Roman"/>
              </a:rPr>
              <a:t>=1; </a:t>
            </a:r>
            <a:r>
              <a:rPr lang="en-US" sz="2200" dirty="0" err="1" smtClean="0">
                <a:latin typeface="Calibri"/>
                <a:ea typeface="SimSun"/>
                <a:cs typeface="Times New Roman"/>
              </a:rPr>
              <a:t>i</a:t>
            </a:r>
            <a:r>
              <a:rPr lang="en-US" sz="2200" smtClean="0">
                <a:latin typeface="Calibri"/>
                <a:ea typeface="SimSun"/>
                <a:cs typeface="Times New Roman"/>
              </a:rPr>
              <a:t> </a:t>
            </a:r>
            <a:r>
              <a:rPr lang="en-US" sz="2200" smtClean="0">
                <a:latin typeface="Calibri"/>
                <a:ea typeface="SimSun"/>
                <a:cs typeface="Times New Roman"/>
              </a:rPr>
              <a:t>&lt;= </a:t>
            </a:r>
            <a:r>
              <a:rPr lang="en-US" sz="2200" dirty="0" smtClean="0">
                <a:latin typeface="Calibri"/>
                <a:ea typeface="SimSun"/>
                <a:cs typeface="Times New Roman"/>
              </a:rPr>
              <a:t>20; </a:t>
            </a:r>
            <a:r>
              <a:rPr lang="en-US" sz="2200" dirty="0" err="1" smtClean="0">
                <a:latin typeface="Calibri"/>
                <a:ea typeface="SimSun"/>
                <a:cs typeface="Times New Roman"/>
              </a:rPr>
              <a:t>i</a:t>
            </a:r>
            <a:r>
              <a:rPr lang="en-US" sz="2200" dirty="0" smtClean="0">
                <a:latin typeface="Calibri"/>
                <a:ea typeface="SimSun"/>
                <a:cs typeface="Times New Roman"/>
              </a:rPr>
              <a:t>++)</a:t>
            </a:r>
            <a:br>
              <a:rPr lang="en-US" sz="2200" dirty="0" smtClean="0">
                <a:latin typeface="Calibri"/>
                <a:ea typeface="SimSun"/>
                <a:cs typeface="Times New Roman"/>
              </a:rPr>
            </a:br>
            <a:r>
              <a:rPr lang="en-US" sz="2200" dirty="0" smtClean="0">
                <a:latin typeface="Calibri"/>
                <a:ea typeface="SimSun"/>
                <a:cs typeface="Times New Roman"/>
              </a:rPr>
              <a:t>        {</a:t>
            </a:r>
            <a:br>
              <a:rPr lang="en-US" sz="2200" dirty="0" smtClean="0">
                <a:latin typeface="Calibri"/>
                <a:ea typeface="SimSun"/>
                <a:cs typeface="Times New Roman"/>
              </a:rPr>
            </a:br>
            <a:r>
              <a:rPr lang="en-US" sz="2200" dirty="0" smtClean="0">
                <a:solidFill>
                  <a:srgbClr val="0000FF"/>
                </a:solidFill>
                <a:latin typeface="Calibri"/>
                <a:ea typeface="SimSun"/>
                <a:cs typeface="Times New Roman"/>
              </a:rPr>
              <a:t>   </a:t>
            </a:r>
            <a:r>
              <a:rPr lang="en-US" sz="2200" dirty="0" smtClean="0">
                <a:latin typeface="Calibri"/>
                <a:ea typeface="SimSun"/>
                <a:cs typeface="Times New Roman"/>
              </a:rPr>
              <a:t>         </a:t>
            </a:r>
            <a:r>
              <a:rPr lang="en-US" sz="2200" dirty="0" smtClean="0">
                <a:solidFill>
                  <a:srgbClr val="0000FF"/>
                </a:solidFill>
                <a:latin typeface="Calibri"/>
                <a:ea typeface="SimSun"/>
                <a:cs typeface="Times New Roman"/>
              </a:rPr>
              <a:t>if</a:t>
            </a:r>
            <a:r>
              <a:rPr lang="en-US" sz="2200" dirty="0" smtClean="0">
                <a:latin typeface="Calibri"/>
                <a:ea typeface="SimSun"/>
                <a:cs typeface="Times New Roman"/>
              </a:rPr>
              <a:t> (</a:t>
            </a:r>
            <a:r>
              <a:rPr lang="en-US" sz="2200" dirty="0" err="1" smtClean="0">
                <a:latin typeface="Calibri"/>
                <a:ea typeface="SimSun"/>
                <a:cs typeface="Times New Roman"/>
              </a:rPr>
              <a:t>i</a:t>
            </a:r>
            <a:r>
              <a:rPr lang="en-US" sz="2200" dirty="0" smtClean="0">
                <a:latin typeface="Calibri"/>
                <a:ea typeface="SimSun"/>
                <a:cs typeface="Times New Roman"/>
              </a:rPr>
              <a:t> &gt; 10)</a:t>
            </a:r>
            <a:br>
              <a:rPr lang="en-US" sz="2200" dirty="0" smtClean="0">
                <a:latin typeface="Calibri"/>
                <a:ea typeface="SimSun"/>
                <a:cs typeface="Times New Roman"/>
              </a:rPr>
            </a:br>
            <a:r>
              <a:rPr lang="en-US" sz="2200" dirty="0" smtClean="0">
                <a:solidFill>
                  <a:srgbClr val="0000FF"/>
                </a:solidFill>
                <a:latin typeface="Calibri"/>
                <a:ea typeface="SimSun"/>
                <a:cs typeface="Times New Roman"/>
              </a:rPr>
              <a:t>   </a:t>
            </a:r>
            <a:r>
              <a:rPr lang="en-US" sz="2200" dirty="0" smtClean="0">
                <a:latin typeface="Calibri"/>
                <a:ea typeface="SimSun"/>
                <a:cs typeface="Times New Roman"/>
              </a:rPr>
              <a:t>             </a:t>
            </a:r>
            <a:r>
              <a:rPr lang="en-US" sz="2200" dirty="0" smtClean="0">
                <a:solidFill>
                  <a:srgbClr val="0000FF"/>
                </a:solidFill>
                <a:latin typeface="Calibri"/>
                <a:ea typeface="SimSun"/>
                <a:cs typeface="Times New Roman"/>
              </a:rPr>
              <a:t>break</a:t>
            </a:r>
            <a:r>
              <a:rPr lang="en-US" sz="2200" dirty="0" smtClean="0">
                <a:latin typeface="Calibri"/>
                <a:ea typeface="SimSun"/>
                <a:cs typeface="Times New Roman"/>
              </a:rPr>
              <a:t>;</a:t>
            </a:r>
            <a:br>
              <a:rPr lang="en-US" sz="2200" dirty="0" smtClean="0">
                <a:latin typeface="Calibri"/>
                <a:ea typeface="SimSun"/>
                <a:cs typeface="Times New Roman"/>
              </a:rPr>
            </a:br>
            <a:r>
              <a:rPr lang="en-US" sz="2200" dirty="0" smtClean="0">
                <a:latin typeface="Calibri"/>
                <a:ea typeface="SimSun"/>
                <a:cs typeface="Times New Roman"/>
              </a:rPr>
              <a:t/>
            </a:r>
            <a:br>
              <a:rPr lang="en-US" sz="2200" dirty="0" smtClean="0">
                <a:latin typeface="Calibri"/>
                <a:ea typeface="SimSun"/>
                <a:cs typeface="Times New Roman"/>
              </a:rPr>
            </a:br>
            <a:r>
              <a:rPr lang="en-US" sz="2200" dirty="0" smtClean="0">
                <a:solidFill>
                  <a:srgbClr val="0000FF"/>
                </a:solidFill>
                <a:latin typeface="Calibri"/>
                <a:ea typeface="SimSun"/>
                <a:cs typeface="Times New Roman"/>
              </a:rPr>
              <a:t>   </a:t>
            </a:r>
            <a:r>
              <a:rPr lang="en-US" sz="2200" dirty="0" smtClean="0">
                <a:latin typeface="Calibri"/>
                <a:ea typeface="SimSun"/>
                <a:cs typeface="Times New Roman"/>
              </a:rPr>
              <a:t>         </a:t>
            </a:r>
            <a:r>
              <a:rPr lang="en-US" sz="2200" dirty="0" smtClean="0">
                <a:solidFill>
                  <a:srgbClr val="0000FF"/>
                </a:solidFill>
                <a:latin typeface="Calibri"/>
                <a:ea typeface="SimSun"/>
                <a:cs typeface="Times New Roman"/>
              </a:rPr>
              <a:t>if</a:t>
            </a:r>
            <a:r>
              <a:rPr lang="en-US" sz="2200" dirty="0" smtClean="0">
                <a:latin typeface="Calibri"/>
                <a:ea typeface="SimSun"/>
                <a:cs typeface="Times New Roman"/>
              </a:rPr>
              <a:t> (</a:t>
            </a:r>
            <a:r>
              <a:rPr lang="en-US" sz="2200" dirty="0" err="1" smtClean="0">
                <a:latin typeface="Calibri"/>
                <a:ea typeface="SimSun"/>
                <a:cs typeface="Times New Roman"/>
              </a:rPr>
              <a:t>i</a:t>
            </a:r>
            <a:r>
              <a:rPr lang="en-US" sz="2200" dirty="0" smtClean="0">
                <a:latin typeface="Calibri"/>
                <a:ea typeface="SimSun"/>
                <a:cs typeface="Times New Roman"/>
              </a:rPr>
              <a:t> % 2 == 0)</a:t>
            </a:r>
            <a:br>
              <a:rPr lang="en-US" sz="2200" dirty="0" smtClean="0">
                <a:latin typeface="Calibri"/>
                <a:ea typeface="SimSun"/>
                <a:cs typeface="Times New Roman"/>
              </a:rPr>
            </a:br>
            <a:r>
              <a:rPr lang="en-US" sz="2200" dirty="0" smtClean="0">
                <a:solidFill>
                  <a:srgbClr val="0000FF"/>
                </a:solidFill>
                <a:latin typeface="Calibri"/>
                <a:ea typeface="SimSun"/>
                <a:cs typeface="Times New Roman"/>
              </a:rPr>
              <a:t>   </a:t>
            </a:r>
            <a:r>
              <a:rPr lang="en-US" sz="2200" dirty="0" smtClean="0">
                <a:latin typeface="Calibri"/>
                <a:ea typeface="SimSun"/>
                <a:cs typeface="Times New Roman"/>
              </a:rPr>
              <a:t>             </a:t>
            </a:r>
            <a:r>
              <a:rPr lang="en-US" sz="2200" dirty="0" smtClean="0">
                <a:solidFill>
                  <a:srgbClr val="0000FF"/>
                </a:solidFill>
                <a:latin typeface="Calibri"/>
                <a:ea typeface="SimSun"/>
                <a:cs typeface="Times New Roman"/>
              </a:rPr>
              <a:t>continue</a:t>
            </a:r>
            <a:r>
              <a:rPr lang="en-US" sz="2200" dirty="0" smtClean="0">
                <a:latin typeface="Calibri"/>
                <a:ea typeface="SimSun"/>
                <a:cs typeface="Times New Roman"/>
              </a:rPr>
              <a:t>;</a:t>
            </a:r>
            <a:br>
              <a:rPr lang="en-US" sz="2200" dirty="0" smtClean="0">
                <a:latin typeface="Calibri"/>
                <a:ea typeface="SimSun"/>
                <a:cs typeface="Times New Roman"/>
              </a:rPr>
            </a:br>
            <a:r>
              <a:rPr lang="en-US" sz="2200" dirty="0" smtClean="0">
                <a:latin typeface="Calibri"/>
                <a:ea typeface="SimSun"/>
                <a:cs typeface="Times New Roman"/>
              </a:rPr>
              <a:t/>
            </a:r>
            <a:br>
              <a:rPr lang="en-US" sz="2200" dirty="0" smtClean="0">
                <a:latin typeface="Calibri"/>
                <a:ea typeface="SimSun"/>
                <a:cs typeface="Times New Roman"/>
              </a:rPr>
            </a:br>
            <a:r>
              <a:rPr lang="en-US" sz="2200" dirty="0" smtClean="0">
                <a:latin typeface="Calibri"/>
                <a:ea typeface="SimSun"/>
                <a:cs typeface="Times New Roman"/>
              </a:rPr>
              <a:t>            </a:t>
            </a:r>
            <a:r>
              <a:rPr lang="en-US" sz="2200" dirty="0" err="1" smtClean="0">
                <a:latin typeface="Calibri"/>
                <a:ea typeface="SimSun"/>
                <a:cs typeface="Times New Roman"/>
              </a:rPr>
              <a:t>Console.Write</a:t>
            </a:r>
            <a:r>
              <a:rPr lang="en-US" sz="2200" dirty="0" smtClean="0">
                <a:latin typeface="Calibri"/>
                <a:ea typeface="SimSun"/>
                <a:cs typeface="Times New Roman"/>
              </a:rPr>
              <a:t>("{0} ", </a:t>
            </a:r>
            <a:r>
              <a:rPr lang="en-US" sz="2200" dirty="0" err="1" smtClean="0">
                <a:latin typeface="Calibri"/>
                <a:ea typeface="SimSun"/>
                <a:cs typeface="Times New Roman"/>
              </a:rPr>
              <a:t>i</a:t>
            </a:r>
            <a:r>
              <a:rPr lang="en-US" sz="2200" dirty="0" smtClean="0">
                <a:latin typeface="Calibri"/>
                <a:ea typeface="SimSun"/>
                <a:cs typeface="Times New Roman"/>
              </a:rPr>
              <a:t>);</a:t>
            </a:r>
            <a:br>
              <a:rPr lang="en-US" sz="2200" dirty="0" smtClean="0">
                <a:latin typeface="Calibri"/>
                <a:ea typeface="SimSun"/>
                <a:cs typeface="Times New Roman"/>
              </a:rPr>
            </a:br>
            <a:r>
              <a:rPr lang="en-US" sz="2200" dirty="0" smtClean="0">
                <a:latin typeface="Calibri"/>
                <a:ea typeface="SimSun"/>
                <a:cs typeface="Times New Roman"/>
              </a:rPr>
              <a:t>        }</a:t>
            </a:r>
            <a:endParaRPr lang="en-US" sz="3000" dirty="0" smtClean="0">
              <a:latin typeface="Calibri"/>
              <a:ea typeface="SimSun"/>
              <a:cs typeface="Times New Roman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foreach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i="1" dirty="0" err="1" smtClean="0"/>
              <a:t>foreach</a:t>
            </a:r>
            <a:r>
              <a:rPr lang="en-US" dirty="0" smtClean="0"/>
              <a:t> loop is used to iterate through the items in a list.</a:t>
            </a:r>
          </a:p>
          <a:p>
            <a:r>
              <a:rPr lang="en-US" i="1" dirty="0" err="1" smtClean="0"/>
              <a:t>foreach</a:t>
            </a:r>
            <a:r>
              <a:rPr lang="en-US" i="1" dirty="0" smtClean="0"/>
              <a:t> (&lt;type&gt; &lt;iteration variable&gt; in &lt;list&gt;) { &lt;statements&gt; }</a:t>
            </a:r>
          </a:p>
          <a:p>
            <a:pPr>
              <a:buNone/>
            </a:pPr>
            <a:r>
              <a:rPr lang="en-US" sz="2400" dirty="0" smtClean="0"/>
              <a:t>        	string[] names = {"Cheryl", "Joe", "Matt", "Robert"};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        </a:t>
            </a:r>
            <a:r>
              <a:rPr lang="en-US" sz="2400" dirty="0" err="1" smtClean="0"/>
              <a:t>foreach</a:t>
            </a:r>
            <a:r>
              <a:rPr lang="en-US" sz="2400" dirty="0" smtClean="0"/>
              <a:t> (string person in names)</a:t>
            </a:r>
            <a:br>
              <a:rPr lang="en-US" sz="2400" dirty="0" smtClean="0"/>
            </a:br>
            <a:r>
              <a:rPr lang="en-US" sz="2400" dirty="0" smtClean="0"/>
              <a:t>        {</a:t>
            </a:r>
            <a:br>
              <a:rPr lang="en-US" sz="2400" dirty="0" smtClean="0"/>
            </a:br>
            <a:r>
              <a:rPr lang="en-US" sz="2400" dirty="0" smtClean="0"/>
              <a:t>            </a:t>
            </a:r>
            <a:r>
              <a:rPr lang="en-US" sz="2400" dirty="0" err="1" smtClean="0"/>
              <a:t>Console.WriteLine</a:t>
            </a:r>
            <a:r>
              <a:rPr lang="en-US" sz="2400" dirty="0" smtClean="0"/>
              <a:t>("{0} ", person);</a:t>
            </a:r>
            <a:br>
              <a:rPr lang="en-US" sz="2400" dirty="0" smtClean="0"/>
            </a:br>
            <a:r>
              <a:rPr lang="en-US" sz="2400" dirty="0" smtClean="0"/>
              <a:t>        }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Namespaces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using System;</a:t>
            </a:r>
            <a:r>
              <a:rPr lang="en-US" dirty="0" smtClean="0"/>
              <a:t> directive</a:t>
            </a:r>
          </a:p>
          <a:p>
            <a:r>
              <a:rPr lang="en-US" dirty="0" smtClean="0"/>
              <a:t>Provide assistance in avoiding name clashes between two sets of code.</a:t>
            </a:r>
          </a:p>
          <a:p>
            <a:r>
              <a:rPr lang="en-US" dirty="0" smtClean="0"/>
              <a:t>Help you organize your programs.</a:t>
            </a:r>
          </a:p>
          <a:p>
            <a:r>
              <a:rPr lang="en-US" dirty="0" smtClean="0"/>
              <a:t>Your classes will be named the same as classes in either the .NET Framework Class Library or a third party library and namespaces help you avoid the problems that identical class names would cause.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1800" dirty="0" smtClean="0"/>
              <a:t>// Namespace Declaration</a:t>
            </a:r>
            <a:br>
              <a:rPr lang="en-US" sz="1800" dirty="0" smtClean="0"/>
            </a:br>
            <a:r>
              <a:rPr lang="en-US" sz="1800" dirty="0" smtClean="0"/>
              <a:t>using System;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// The C# Station Namespace</a:t>
            </a:r>
            <a:br>
              <a:rPr lang="en-US" sz="1800" dirty="0" smtClean="0"/>
            </a:br>
            <a:r>
              <a:rPr lang="en-US" sz="1800" b="1" dirty="0" smtClean="0"/>
              <a:t>namespace </a:t>
            </a:r>
            <a:r>
              <a:rPr lang="en-US" sz="1800" b="1" dirty="0" err="1" smtClean="0"/>
              <a:t>csharp_class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{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    // Program start class</a:t>
            </a:r>
            <a:br>
              <a:rPr lang="en-US" sz="1800" dirty="0" smtClean="0"/>
            </a:br>
            <a:r>
              <a:rPr lang="en-US" sz="1800" dirty="0" smtClean="0"/>
              <a:t>    class </a:t>
            </a:r>
            <a:r>
              <a:rPr lang="en-US" sz="1800" dirty="0" err="1" smtClean="0"/>
              <a:t>NamespaceCSS</a:t>
            </a:r>
            <a:r>
              <a:rPr lang="en-US" sz="1800" dirty="0" smtClean="0"/>
              <a:t> </a:t>
            </a:r>
            <a:br>
              <a:rPr lang="en-US" sz="1800" dirty="0" smtClean="0"/>
            </a:br>
            <a:r>
              <a:rPr lang="en-US" sz="1800" dirty="0" smtClean="0"/>
              <a:t>    {</a:t>
            </a:r>
            <a:br>
              <a:rPr lang="en-US" sz="1800" dirty="0" smtClean="0"/>
            </a:br>
            <a:r>
              <a:rPr lang="en-US" sz="1800" dirty="0" smtClean="0"/>
              <a:t>        // Main begins program execution.</a:t>
            </a:r>
            <a:br>
              <a:rPr lang="en-US" sz="1800" dirty="0" smtClean="0"/>
            </a:br>
            <a:r>
              <a:rPr lang="en-US" sz="1800" dirty="0" smtClean="0"/>
              <a:t>        public static void Main() </a:t>
            </a:r>
            <a:br>
              <a:rPr lang="en-US" sz="1800" dirty="0" smtClean="0"/>
            </a:br>
            <a:r>
              <a:rPr lang="en-US" sz="1800" dirty="0" smtClean="0"/>
              <a:t>        {</a:t>
            </a:r>
            <a:br>
              <a:rPr lang="en-US" sz="1800" dirty="0" smtClean="0"/>
            </a:br>
            <a:r>
              <a:rPr lang="en-US" sz="1800" dirty="0" smtClean="0"/>
              <a:t>            // Write to console</a:t>
            </a:r>
            <a:br>
              <a:rPr lang="en-US" sz="1800" dirty="0" smtClean="0"/>
            </a:br>
            <a:r>
              <a:rPr lang="en-US" sz="1800" dirty="0" smtClean="0"/>
              <a:t>            </a:t>
            </a:r>
            <a:r>
              <a:rPr lang="en-US" sz="1800" dirty="0" err="1" smtClean="0"/>
              <a:t>Console.WriteLine</a:t>
            </a:r>
            <a:r>
              <a:rPr lang="en-US" sz="1800" dirty="0" smtClean="0"/>
              <a:t>("This is the new C# class Namespace."); </a:t>
            </a:r>
            <a:br>
              <a:rPr lang="en-US" sz="1800" dirty="0" smtClean="0"/>
            </a:br>
            <a:r>
              <a:rPr lang="en-US" sz="1800" dirty="0" smtClean="0"/>
              <a:t>        }</a:t>
            </a:r>
            <a:br>
              <a:rPr lang="en-US" sz="1800" dirty="0" smtClean="0"/>
            </a:br>
            <a:r>
              <a:rPr lang="en-US" sz="1800" dirty="0" smtClean="0"/>
              <a:t>    }</a:t>
            </a:r>
            <a:br>
              <a:rPr lang="en-US" sz="1800" dirty="0" smtClean="0"/>
            </a:br>
            <a:r>
              <a:rPr lang="en-US" sz="1800" b="1" dirty="0" smtClean="0"/>
              <a:t>} 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Namespaces</a:t>
            </a:r>
            <a:r>
              <a:rPr lang="en-US" dirty="0" smtClean="0"/>
              <a:t> allow you to create a system to organize your code. </a:t>
            </a:r>
          </a:p>
          <a:p>
            <a:r>
              <a:rPr lang="en-US" dirty="0" smtClean="0"/>
              <a:t>A good way to organize your </a:t>
            </a:r>
            <a:r>
              <a:rPr lang="en-US" i="1" dirty="0" smtClean="0"/>
              <a:t>namespaces</a:t>
            </a:r>
            <a:r>
              <a:rPr lang="en-US" dirty="0" smtClean="0"/>
              <a:t> is via a hierarchical system. </a:t>
            </a:r>
          </a:p>
          <a:p>
            <a:r>
              <a:rPr lang="en-US" dirty="0" smtClean="0"/>
              <a:t>You put the more general names at the top of the hierarchy and get more specific as you go down. </a:t>
            </a:r>
          </a:p>
          <a:p>
            <a:r>
              <a:rPr lang="en-US" dirty="0" smtClean="0"/>
              <a:t>This hierarchical system can be represented by nested </a:t>
            </a:r>
            <a:r>
              <a:rPr lang="en-US" i="1" dirty="0" smtClean="0"/>
              <a:t>namespaces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3891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dirty="0" smtClean="0"/>
              <a:t>using System;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// The C# Station Tutorial Namespace</a:t>
            </a:r>
            <a:br>
              <a:rPr lang="en-US" sz="1800" dirty="0" smtClean="0"/>
            </a:br>
            <a:r>
              <a:rPr lang="en-US" sz="1800" dirty="0" smtClean="0"/>
              <a:t>namespace </a:t>
            </a:r>
            <a:r>
              <a:rPr lang="en-US" sz="1800" dirty="0" err="1" smtClean="0"/>
              <a:t>csharp_class</a:t>
            </a:r>
            <a:r>
              <a:rPr lang="en-US" sz="1800" dirty="0" smtClean="0"/>
              <a:t> </a:t>
            </a:r>
            <a:br>
              <a:rPr lang="en-US" sz="1800" dirty="0" smtClean="0"/>
            </a:br>
            <a:r>
              <a:rPr lang="en-US" sz="1800" dirty="0" smtClean="0"/>
              <a:t>{</a:t>
            </a:r>
            <a:br>
              <a:rPr lang="en-US" sz="1800" dirty="0" smtClean="0"/>
            </a:br>
            <a:r>
              <a:rPr lang="en-US" sz="1800" dirty="0" smtClean="0"/>
              <a:t>    namespace tutorial </a:t>
            </a:r>
            <a:br>
              <a:rPr lang="en-US" sz="1800" dirty="0" smtClean="0"/>
            </a:br>
            <a:r>
              <a:rPr lang="en-US" sz="1800" dirty="0" smtClean="0"/>
              <a:t>    {</a:t>
            </a:r>
            <a:br>
              <a:rPr lang="en-US" sz="1800" dirty="0" smtClean="0"/>
            </a:br>
            <a:r>
              <a:rPr lang="en-US" sz="1800" dirty="0" smtClean="0"/>
              <a:t>        // Program start class</a:t>
            </a:r>
            <a:br>
              <a:rPr lang="en-US" sz="1800" dirty="0" smtClean="0"/>
            </a:br>
            <a:r>
              <a:rPr lang="en-US" sz="1800" dirty="0" smtClean="0"/>
              <a:t>        class </a:t>
            </a:r>
            <a:r>
              <a:rPr lang="en-US" sz="1800" dirty="0" err="1" smtClean="0"/>
              <a:t>NamespaceCSS</a:t>
            </a:r>
            <a:r>
              <a:rPr lang="en-US" sz="1800" dirty="0" smtClean="0"/>
              <a:t> </a:t>
            </a:r>
            <a:br>
              <a:rPr lang="en-US" sz="1800" dirty="0" smtClean="0"/>
            </a:br>
            <a:r>
              <a:rPr lang="en-US" sz="1800" dirty="0" smtClean="0"/>
              <a:t>        {</a:t>
            </a:r>
            <a:br>
              <a:rPr lang="en-US" sz="1800" dirty="0" smtClean="0"/>
            </a:br>
            <a:r>
              <a:rPr lang="en-US" sz="1800" dirty="0" smtClean="0"/>
              <a:t>            // Main begins program execution.</a:t>
            </a:r>
            <a:br>
              <a:rPr lang="en-US" sz="1800" dirty="0" smtClean="0"/>
            </a:br>
            <a:r>
              <a:rPr lang="en-US" sz="1800" dirty="0" smtClean="0"/>
              <a:t>            public static void Main() </a:t>
            </a:r>
            <a:br>
              <a:rPr lang="en-US" sz="1800" dirty="0" smtClean="0"/>
            </a:br>
            <a:r>
              <a:rPr lang="en-US" sz="1800" dirty="0" smtClean="0"/>
              <a:t>            {</a:t>
            </a:r>
            <a:br>
              <a:rPr lang="en-US" sz="1800" dirty="0" smtClean="0"/>
            </a:br>
            <a:r>
              <a:rPr lang="en-US" sz="1800" dirty="0" smtClean="0"/>
              <a:t>                // Write to console</a:t>
            </a:r>
            <a:br>
              <a:rPr lang="en-US" sz="1800" dirty="0" smtClean="0"/>
            </a:br>
            <a:r>
              <a:rPr lang="en-US" sz="1800" dirty="0" smtClean="0"/>
              <a:t>                </a:t>
            </a:r>
            <a:r>
              <a:rPr lang="en-US" sz="1800" dirty="0" err="1" smtClean="0"/>
              <a:t>Console.WriteLine</a:t>
            </a:r>
            <a:r>
              <a:rPr lang="en-US" sz="1800" dirty="0" smtClean="0"/>
              <a:t>("This is the new C# class Tutorial Namespace.");</a:t>
            </a:r>
            <a:br>
              <a:rPr lang="en-US" sz="1800" dirty="0" smtClean="0"/>
            </a:br>
            <a:r>
              <a:rPr lang="en-US" sz="1800" dirty="0" smtClean="0"/>
              <a:t>            }</a:t>
            </a:r>
            <a:br>
              <a:rPr lang="en-US" sz="1800" dirty="0" smtClean="0"/>
            </a:br>
            <a:r>
              <a:rPr lang="en-US" sz="1800" dirty="0" smtClean="0"/>
              <a:t>        }</a:t>
            </a:r>
            <a:br>
              <a:rPr lang="en-US" sz="1800" dirty="0" smtClean="0"/>
            </a:br>
            <a:r>
              <a:rPr lang="en-US" sz="1800" dirty="0" smtClean="0"/>
              <a:t>    }</a:t>
            </a:r>
            <a:br>
              <a:rPr lang="en-US" sz="1800" dirty="0" smtClean="0"/>
            </a:br>
            <a:r>
              <a:rPr lang="en-US" sz="1800" dirty="0" smtClean="0"/>
              <a:t>}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Windows Forms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your first Windows Forms Application</a:t>
            </a:r>
          </a:p>
          <a:p>
            <a:r>
              <a:rPr lang="en-US" altLang="zh-CN" dirty="0" err="1" smtClean="0"/>
              <a:t>Console.WriteLine</a:t>
            </a:r>
            <a:r>
              <a:rPr lang="en-US" altLang="zh-CN" dirty="0" smtClean="0"/>
              <a:t>(“Hello World!");</a:t>
            </a:r>
            <a:endParaRPr lang="en-US" dirty="0" smtClean="0"/>
          </a:p>
          <a:p>
            <a:r>
              <a:rPr lang="en-US" dirty="0" err="1" smtClean="0"/>
              <a:t>MessageBox.Show</a:t>
            </a:r>
            <a:r>
              <a:rPr lang="en-US" dirty="0" smtClean="0"/>
              <a:t>("Hello World!");</a:t>
            </a:r>
          </a:p>
          <a:p>
            <a:r>
              <a:rPr lang="en-US" dirty="0" smtClean="0"/>
              <a:t>Next, create your own Web </a:t>
            </a:r>
            <a:r>
              <a:rPr lang="en-US" dirty="0" err="1" smtClean="0"/>
              <a:t>broswer</a:t>
            </a:r>
            <a:r>
              <a:rPr lang="en-US" dirty="0" smtClean="0"/>
              <a:t>!</a:t>
            </a:r>
          </a:p>
          <a:p>
            <a:endParaRPr lang="en-US" dirty="0" smtClean="0"/>
          </a:p>
          <a:p>
            <a:r>
              <a:rPr lang="en-US" dirty="0" err="1" smtClean="0"/>
              <a:t>myBrowser.Navigate</a:t>
            </a:r>
            <a:r>
              <a:rPr lang="en-US" dirty="0" smtClean="0"/>
              <a:t>(</a:t>
            </a:r>
            <a:r>
              <a:rPr lang="en-US" dirty="0" err="1" smtClean="0"/>
              <a:t>URL.Text</a:t>
            </a:r>
            <a:r>
              <a:rPr lang="en-US" dirty="0" smtClean="0"/>
              <a:t>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smtClean="0"/>
              <a:t>attributes modifiers return-type method-name(parameters )</a:t>
            </a:r>
            <a:br>
              <a:rPr lang="en-US" i="1" smtClean="0"/>
            </a:br>
            <a:r>
              <a:rPr lang="en-US" i="1" smtClean="0"/>
              <a:t>{</a:t>
            </a:r>
            <a:br>
              <a:rPr lang="en-US" i="1" smtClean="0"/>
            </a:br>
            <a:r>
              <a:rPr lang="en-US" i="1" smtClean="0"/>
              <a:t>statements</a:t>
            </a:r>
            <a:br>
              <a:rPr lang="en-US" i="1" smtClean="0"/>
            </a:br>
            <a:r>
              <a:rPr lang="en-US" i="1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 your Visual C# 2008 Express Edition…</a:t>
            </a:r>
          </a:p>
          <a:p>
            <a:r>
              <a:rPr lang="en-US" dirty="0" smtClean="0"/>
              <a:t>Create your first Windows Console program.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Variables and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C# is a "Strongly Typed" language</a:t>
            </a:r>
          </a:p>
          <a:p>
            <a:r>
              <a:rPr lang="en-US" dirty="0" smtClean="0"/>
              <a:t>The C# simple types consist of </a:t>
            </a:r>
          </a:p>
          <a:p>
            <a:pPr lvl="1"/>
            <a:r>
              <a:rPr lang="en-US" dirty="0" smtClean="0"/>
              <a:t>Boolean type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zh-CN" altLang="en-US" sz="2800" dirty="0" smtClean="0">
                <a:solidFill>
                  <a:srgbClr val="0000FF"/>
                </a:solidFill>
                <a:latin typeface="Verdana"/>
                <a:ea typeface="SimSun"/>
              </a:rPr>
              <a:t>   </a:t>
            </a:r>
            <a:r>
              <a:rPr lang="zh-CN" altLang="en-US" sz="2800" dirty="0" smtClean="0">
                <a:solidFill>
                  <a:srgbClr val="000000"/>
                </a:solidFill>
                <a:latin typeface="Verdana"/>
                <a:ea typeface="SimSun"/>
              </a:rPr>
              <a:t>    </a:t>
            </a:r>
            <a:r>
              <a:rPr lang="en-US" altLang="zh-CN" sz="2400" dirty="0" err="1" smtClean="0">
                <a:solidFill>
                  <a:srgbClr val="0000FF"/>
                </a:solidFill>
                <a:latin typeface="Verdana"/>
                <a:ea typeface="SimSun"/>
              </a:rPr>
              <a:t>bool</a:t>
            </a:r>
            <a:r>
              <a:rPr lang="zh-CN" altLang="en-US" sz="2400" dirty="0" smtClean="0">
                <a:solidFill>
                  <a:srgbClr val="000000"/>
                </a:solidFill>
                <a:latin typeface="Verdana"/>
                <a:ea typeface="SimSun"/>
              </a:rPr>
              <a:t> </a:t>
            </a:r>
            <a:r>
              <a:rPr lang="en-US" altLang="zh-CN" sz="2400" dirty="0" smtClean="0">
                <a:solidFill>
                  <a:srgbClr val="000000"/>
                </a:solidFill>
                <a:latin typeface="Verdana"/>
                <a:ea typeface="SimSun"/>
              </a:rPr>
              <a:t>content =</a:t>
            </a:r>
            <a:r>
              <a:rPr lang="zh-CN" altLang="en-US" sz="2400" dirty="0" smtClean="0">
                <a:solidFill>
                  <a:srgbClr val="000000"/>
                </a:solidFill>
                <a:latin typeface="Verdana"/>
                <a:ea typeface="SimSun"/>
              </a:rPr>
              <a:t> </a:t>
            </a:r>
            <a:r>
              <a:rPr lang="en-US" altLang="zh-CN" sz="2400" dirty="0" smtClean="0">
                <a:solidFill>
                  <a:srgbClr val="0000FF"/>
                </a:solidFill>
                <a:latin typeface="Verdana"/>
                <a:ea typeface="SimSun"/>
              </a:rPr>
              <a:t>true</a:t>
            </a:r>
            <a:r>
              <a:rPr lang="en-US" altLang="zh-CN" sz="2400" dirty="0" smtClean="0">
                <a:solidFill>
                  <a:srgbClr val="000000"/>
                </a:solidFill>
                <a:latin typeface="Verdana"/>
                <a:ea typeface="SimSun"/>
              </a:rPr>
              <a:t>;</a:t>
            </a:r>
            <a:r>
              <a:rPr lang="zh-CN" altLang="en-US" sz="2400" dirty="0" smtClean="0">
                <a:solidFill>
                  <a:srgbClr val="000000"/>
                </a:solidFill>
                <a:latin typeface="Verdana"/>
                <a:ea typeface="SimSun"/>
              </a:rPr>
              <a:t/>
            </a:r>
            <a:br>
              <a:rPr lang="zh-CN" altLang="en-US" sz="2400" dirty="0" smtClean="0">
                <a:solidFill>
                  <a:srgbClr val="000000"/>
                </a:solidFill>
                <a:latin typeface="Verdana"/>
                <a:ea typeface="SimSun"/>
              </a:rPr>
            </a:br>
            <a:r>
              <a:rPr lang="zh-CN" altLang="en-US" sz="2400" dirty="0" smtClean="0">
                <a:solidFill>
                  <a:srgbClr val="0000FF"/>
                </a:solidFill>
                <a:latin typeface="Verdana"/>
                <a:ea typeface="SimSun"/>
              </a:rPr>
              <a:t>   </a:t>
            </a:r>
            <a:r>
              <a:rPr lang="zh-CN" altLang="en-US" sz="2400" dirty="0" smtClean="0">
                <a:solidFill>
                  <a:srgbClr val="000000"/>
                </a:solidFill>
                <a:latin typeface="Verdana"/>
                <a:ea typeface="SimSun"/>
              </a:rPr>
              <a:t>     </a:t>
            </a:r>
            <a:r>
              <a:rPr lang="en-US" altLang="zh-CN" sz="2400" dirty="0" err="1" smtClean="0">
                <a:solidFill>
                  <a:srgbClr val="0000FF"/>
                </a:solidFill>
                <a:latin typeface="Verdana"/>
                <a:ea typeface="SimSun"/>
              </a:rPr>
              <a:t>bool</a:t>
            </a:r>
            <a:r>
              <a:rPr lang="zh-CN" altLang="en-US" sz="2400" dirty="0" smtClean="0">
                <a:solidFill>
                  <a:srgbClr val="000000"/>
                </a:solidFill>
                <a:latin typeface="Verdana"/>
                <a:ea typeface="SimSun"/>
              </a:rPr>
              <a:t> </a:t>
            </a:r>
            <a:r>
              <a:rPr lang="en-US" altLang="zh-CN" sz="2400" dirty="0" err="1" smtClean="0">
                <a:solidFill>
                  <a:srgbClr val="000000"/>
                </a:solidFill>
                <a:latin typeface="Verdana"/>
                <a:ea typeface="SimSun"/>
              </a:rPr>
              <a:t>noContent</a:t>
            </a:r>
            <a:r>
              <a:rPr lang="en-US" altLang="zh-CN" sz="2400" dirty="0" smtClean="0">
                <a:solidFill>
                  <a:srgbClr val="000000"/>
                </a:solidFill>
                <a:latin typeface="Verdana"/>
                <a:ea typeface="SimSun"/>
              </a:rPr>
              <a:t> =</a:t>
            </a:r>
            <a:r>
              <a:rPr lang="zh-CN" altLang="en-US" sz="2400" dirty="0" smtClean="0">
                <a:solidFill>
                  <a:srgbClr val="000000"/>
                </a:solidFill>
                <a:latin typeface="Verdana"/>
                <a:ea typeface="SimSun"/>
              </a:rPr>
              <a:t> </a:t>
            </a:r>
            <a:r>
              <a:rPr lang="en-US" altLang="zh-CN" sz="2400" dirty="0" smtClean="0">
                <a:solidFill>
                  <a:srgbClr val="0000FF"/>
                </a:solidFill>
                <a:latin typeface="Verdana"/>
                <a:ea typeface="SimSun"/>
              </a:rPr>
              <a:t>false</a:t>
            </a:r>
            <a:r>
              <a:rPr lang="en-US" altLang="zh-CN" sz="2400" dirty="0" smtClean="0">
                <a:solidFill>
                  <a:srgbClr val="000000"/>
                </a:solidFill>
                <a:latin typeface="Verdana"/>
                <a:ea typeface="SimSun"/>
              </a:rPr>
              <a:t>;</a:t>
            </a:r>
          </a:p>
          <a:p>
            <a:pPr lvl="1">
              <a:buNone/>
            </a:pPr>
            <a:r>
              <a:rPr lang="en-US" dirty="0" smtClean="0"/>
              <a:t>  	The only legal values for the </a:t>
            </a:r>
            <a:r>
              <a:rPr lang="en-US" i="1" dirty="0" err="1" smtClean="0"/>
              <a:t>bool</a:t>
            </a:r>
            <a:r>
              <a:rPr lang="en-US" dirty="0" smtClean="0"/>
              <a:t> type are either </a:t>
            </a:r>
            <a:r>
              <a:rPr lang="en-US" i="1" dirty="0" smtClean="0"/>
              <a:t>true</a:t>
            </a:r>
            <a:r>
              <a:rPr lang="en-US" dirty="0" smtClean="0"/>
              <a:t> or </a:t>
            </a:r>
            <a:r>
              <a:rPr lang="en-US" i="1" dirty="0" smtClean="0"/>
              <a:t>false</a:t>
            </a:r>
            <a:r>
              <a:rPr lang="en-US" dirty="0" smtClean="0"/>
              <a:t>, Not 0 or other values.</a:t>
            </a:r>
            <a:endParaRPr lang="zh-CN" altLang="en-US" dirty="0" smtClean="0">
              <a:solidFill>
                <a:srgbClr val="000000"/>
              </a:solidFill>
              <a:latin typeface="Times New Roman"/>
              <a:ea typeface="SimSun"/>
            </a:endParaRPr>
          </a:p>
          <a:p>
            <a:pPr lvl="1"/>
            <a:r>
              <a:rPr lang="en-US" dirty="0" smtClean="0"/>
              <a:t>Three numeric types - Integrals, Floating Point, Decimal, and String.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Integral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category of types: </a:t>
            </a:r>
            <a:r>
              <a:rPr lang="en-US" dirty="0" err="1" smtClean="0"/>
              <a:t>sbyte</a:t>
            </a:r>
            <a:r>
              <a:rPr lang="en-US" dirty="0" smtClean="0"/>
              <a:t>, byte, short, </a:t>
            </a:r>
            <a:r>
              <a:rPr lang="en-US" dirty="0" err="1" smtClean="0"/>
              <a:t>ushort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, char …</a:t>
            </a:r>
          </a:p>
          <a:p>
            <a:r>
              <a:rPr lang="en-US" dirty="0" smtClean="0"/>
              <a:t>Whole numbers, either signed or unsigned, and the char type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Floating Point and Decimal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C# floating point type is either a float or double</a:t>
            </a:r>
          </a:p>
          <a:p>
            <a:r>
              <a:rPr lang="en-US" dirty="0" smtClean="0"/>
              <a:t>Represents a real number</a:t>
            </a:r>
          </a:p>
          <a:p>
            <a:r>
              <a:rPr lang="en-US" dirty="0" smtClean="0"/>
              <a:t>Decimal types should be used when representing financial or money values</a:t>
            </a:r>
          </a:p>
          <a:p>
            <a:pPr lvl="1"/>
            <a:r>
              <a:rPr lang="en-US" dirty="0" smtClean="0"/>
              <a:t>Reason : because you can avoid rounding errors.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"This is an example of a string."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2590800"/>
          <a:ext cx="6096000" cy="379476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Escape Sequence 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Meaning </a:t>
                      </a: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\' 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Single Quote </a:t>
                      </a: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\" 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Double Quote </a:t>
                      </a: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\\ 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Backslash </a:t>
                      </a: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\0 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Null, not the same as the C# null value </a:t>
                      </a: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\a 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Bell </a:t>
                      </a: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\b 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Backspace </a:t>
                      </a: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\f 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form Feed </a:t>
                      </a: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\n 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Newline </a:t>
                      </a: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\r 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Carriage Return </a:t>
                      </a: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\t 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Horizontal Tab </a:t>
                      </a: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\v 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Vertical Tab </a:t>
                      </a: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Table 2-3. C# Character Escape Sequences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Verbatim literal, which is a string with a @ symbol prefix, as in </a:t>
            </a:r>
            <a:r>
              <a:rPr lang="en-US" i="1" dirty="0" smtClean="0"/>
              <a:t>@"Some string"</a:t>
            </a:r>
            <a:r>
              <a:rPr lang="en-US" dirty="0" smtClean="0"/>
              <a:t>.</a:t>
            </a:r>
          </a:p>
          <a:p>
            <a:r>
              <a:rPr lang="en-US" dirty="0" smtClean="0"/>
              <a:t>Escape sequences translate as normal characters to enhance readability. </a:t>
            </a:r>
          </a:p>
          <a:p>
            <a:r>
              <a:rPr lang="en-US" i="1" dirty="0" smtClean="0"/>
              <a:t>"c:\\</a:t>
            </a:r>
            <a:r>
              <a:rPr lang="en-US" i="1" dirty="0" err="1" smtClean="0"/>
              <a:t>topdir</a:t>
            </a:r>
            <a:r>
              <a:rPr lang="en-US" i="1" dirty="0" smtClean="0"/>
              <a:t>\\</a:t>
            </a:r>
            <a:r>
              <a:rPr lang="en-US" i="1" dirty="0" err="1" smtClean="0"/>
              <a:t>subdir</a:t>
            </a:r>
            <a:r>
              <a:rPr lang="en-US" i="1" dirty="0" smtClean="0"/>
              <a:t>\\</a:t>
            </a:r>
            <a:r>
              <a:rPr lang="en-US" i="1" dirty="0" err="1" smtClean="0"/>
              <a:t>subdir</a:t>
            </a:r>
            <a:r>
              <a:rPr lang="en-US" i="1" dirty="0" smtClean="0"/>
              <a:t>\\myapp.exe“</a:t>
            </a:r>
          </a:p>
          <a:p>
            <a:r>
              <a:rPr lang="en-US" i="1" dirty="0" smtClean="0"/>
              <a:t>@"c:\topdir\subdir\subdir\myapp.exe"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Array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container that has a list of storage locations for a specified type. </a:t>
            </a:r>
          </a:p>
          <a:p>
            <a:r>
              <a:rPr lang="en-US" dirty="0" smtClean="0"/>
              <a:t>When declaring an Array, specify the type, name, dimensions, and size.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317</TotalTime>
  <Words>902</Words>
  <Application>Microsoft Office PowerPoint</Application>
  <PresentationFormat>On-screen Show (4:3)</PresentationFormat>
  <Paragraphs>139</Paragraphs>
  <Slides>28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Flow</vt:lpstr>
      <vt:lpstr>… and C#</vt:lpstr>
      <vt:lpstr>Your First C# Program</vt:lpstr>
      <vt:lpstr>Run it!</vt:lpstr>
      <vt:lpstr>Variables and Types</vt:lpstr>
      <vt:lpstr>Integral Types</vt:lpstr>
      <vt:lpstr>Floating Point and Decimal Types</vt:lpstr>
      <vt:lpstr>String Type</vt:lpstr>
      <vt:lpstr>String</vt:lpstr>
      <vt:lpstr>The Array Type</vt:lpstr>
      <vt:lpstr>Slide 10</vt:lpstr>
      <vt:lpstr>Control Statements - Selection</vt:lpstr>
      <vt:lpstr>Slide 12</vt:lpstr>
      <vt:lpstr>Slide 13</vt:lpstr>
      <vt:lpstr>switch </vt:lpstr>
      <vt:lpstr>Slide 15</vt:lpstr>
      <vt:lpstr>Control Statements - Loops</vt:lpstr>
      <vt:lpstr>Slide 17</vt:lpstr>
      <vt:lpstr>More loops</vt:lpstr>
      <vt:lpstr>for loop</vt:lpstr>
      <vt:lpstr>Slide 20</vt:lpstr>
      <vt:lpstr>Activity</vt:lpstr>
      <vt:lpstr>foreach</vt:lpstr>
      <vt:lpstr>Namespaces</vt:lpstr>
      <vt:lpstr>Slide 24</vt:lpstr>
      <vt:lpstr>Slide 25</vt:lpstr>
      <vt:lpstr>Slide 26</vt:lpstr>
      <vt:lpstr>Windows Forms Application</vt:lpstr>
      <vt:lpstr>Method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Chunbo Chu</dc:creator>
  <cp:lastModifiedBy>default</cp:lastModifiedBy>
  <cp:revision>82</cp:revision>
  <dcterms:created xsi:type="dcterms:W3CDTF">2009-06-25T03:10:16Z</dcterms:created>
  <dcterms:modified xsi:type="dcterms:W3CDTF">2009-06-26T00:46:29Z</dcterms:modified>
</cp:coreProperties>
</file>