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86" d="100"/>
          <a:sy n="86" d="100"/>
        </p:scale>
        <p:origin x="-1210" y="1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18E93-513C-4516-A68B-B67807255E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E22A8-32C7-4A22-9671-0D562D656E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A9C1A-9749-48DC-BB4D-7627D4B4EF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146FD-B80B-4C14-830A-4607701C1B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FB858-C007-4402-8F48-B17C88BA82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9FB12-1499-4EDA-978A-8756E39D05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F8E27-8190-4B33-82B2-9054FD60D7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203B3-3AAE-466E-A004-EEF02174D7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D19D9B-5F68-448B-A3B0-8F054D6E52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2020A-BE93-4F85-BD15-50BEE35E76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E8AEB-B6EB-4BE6-93C2-20CC671C86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6CE006-297F-4DC7-83BF-6103F24F226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Week 2</a:t>
            </a:r>
          </a:p>
        </p:txBody>
      </p:sp>
      <p:sp>
        <p:nvSpPr>
          <p:cNvPr id="3075" name="Placeholder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buFontTx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Topics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Inception phase</a:t>
            </a:r>
          </a:p>
          <a:p>
            <a:r>
              <a:rPr lang="en-US"/>
              <a:t>Evolutionary requirements</a:t>
            </a:r>
          </a:p>
          <a:p>
            <a:r>
              <a:rPr lang="en-US"/>
              <a:t>Use cases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603375"/>
          </a:xfrm>
        </p:spPr>
        <p:txBody>
          <a:bodyPr/>
          <a:lstStyle/>
          <a:p>
            <a:r>
              <a:rPr lang="en-US" sz="3200"/>
              <a:t>Applying UML &amp; Patterns (3</a:t>
            </a:r>
            <a:r>
              <a:rPr lang="en-US" sz="3200" baseline="30000"/>
              <a:t>rd</a:t>
            </a:r>
            <a:r>
              <a:rPr lang="en-US" sz="3200"/>
              <a:t> ed.)</a:t>
            </a:r>
            <a:br>
              <a:rPr lang="en-US" sz="3200"/>
            </a:br>
            <a:r>
              <a:rPr lang="en-US" sz="3200"/>
              <a:t/>
            </a:r>
            <a:br>
              <a:rPr lang="en-US" sz="3200"/>
            </a:br>
            <a:r>
              <a:rPr lang="en-US" sz="3200"/>
              <a:t>Chapter 4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2800"/>
              <a:t>INCEPTION IS NOT THE REQUIREMENTS PHASE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/>
              <a:t>Inception Phase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7600" y="1981200"/>
            <a:ext cx="6908800" cy="4114800"/>
          </a:xfrm>
        </p:spPr>
        <p:txBody>
          <a:bodyPr/>
          <a:lstStyle/>
          <a:p>
            <a:r>
              <a:rPr lang="en-US" sz="2800">
                <a:latin typeface="a_Futurica" charset="0"/>
              </a:rPr>
              <a:t>Inception is…envision the business case for a project and its scope</a:t>
            </a:r>
          </a:p>
          <a:p>
            <a:endParaRPr lang="en-US" sz="2800">
              <a:latin typeface="a_Futurica" charset="0"/>
            </a:endParaRPr>
          </a:p>
          <a:p>
            <a:r>
              <a:rPr lang="en-US" sz="2800">
                <a:latin typeface="a_Futurica" charset="0"/>
              </a:rPr>
              <a:t>Inception answers…Do stakeholders agree on the vision and is it worth pursuing?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Inception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Common vision</a:t>
            </a:r>
          </a:p>
          <a:p>
            <a:r>
              <a:rPr lang="en-US"/>
              <a:t>Basic scope</a:t>
            </a:r>
          </a:p>
          <a:p>
            <a:r>
              <a:rPr lang="en-US"/>
              <a:t>May produce</a:t>
            </a:r>
          </a:p>
          <a:p>
            <a:pPr lvl="1"/>
            <a:r>
              <a:rPr lang="en-US"/>
              <a:t>10% of use cases</a:t>
            </a:r>
          </a:p>
          <a:p>
            <a:pPr lvl="1"/>
            <a:r>
              <a:rPr lang="en-US"/>
              <a:t>Analysis of critical functionality</a:t>
            </a:r>
          </a:p>
          <a:p>
            <a:pPr lvl="1"/>
            <a:r>
              <a:rPr lang="en-US"/>
              <a:t>Business case </a:t>
            </a:r>
          </a:p>
          <a:p>
            <a:pPr lvl="1"/>
            <a:r>
              <a:rPr lang="en-US"/>
              <a:t>Development environment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/>
              <a:t>Inception Phase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7600" y="1981200"/>
            <a:ext cx="6908800" cy="4114800"/>
          </a:xfrm>
        </p:spPr>
        <p:txBody>
          <a:bodyPr/>
          <a:lstStyle/>
          <a:p>
            <a:r>
              <a:rPr lang="en-US" sz="2000">
                <a:latin typeface="a_Futurica" charset="0"/>
              </a:rPr>
              <a:t>Don’t try to discover all requirements during Inception (that’s waterfall mentality)</a:t>
            </a:r>
          </a:p>
          <a:p>
            <a:endParaRPr lang="en-US" sz="2000">
              <a:latin typeface="a_Futurica" charset="0"/>
            </a:endParaRPr>
          </a:p>
          <a:p>
            <a:r>
              <a:rPr lang="en-US" sz="2000">
                <a:latin typeface="a_Futurica" charset="0"/>
              </a:rPr>
              <a:t>Major Inception questions</a:t>
            </a:r>
          </a:p>
          <a:p>
            <a:pPr lvl="1"/>
            <a:r>
              <a:rPr lang="en-US" sz="1800">
                <a:latin typeface="a_Futurica" charset="0"/>
              </a:rPr>
              <a:t>Why should we do this? (business case)</a:t>
            </a:r>
          </a:p>
          <a:p>
            <a:pPr lvl="1"/>
            <a:r>
              <a:rPr lang="en-US" sz="1800">
                <a:latin typeface="a_Futurica" charset="0"/>
              </a:rPr>
              <a:t>Is it feasible?</a:t>
            </a:r>
          </a:p>
          <a:p>
            <a:pPr lvl="1"/>
            <a:r>
              <a:rPr lang="en-US" sz="1800">
                <a:latin typeface="a_Futurica" charset="0"/>
              </a:rPr>
              <a:t>Should we buy or build?</a:t>
            </a:r>
          </a:p>
          <a:p>
            <a:pPr lvl="1"/>
            <a:r>
              <a:rPr lang="en-US" sz="1800">
                <a:latin typeface="a_Futurica" charset="0"/>
              </a:rPr>
              <a:t>What is the cost? (order of magnitude est.)</a:t>
            </a:r>
          </a:p>
          <a:p>
            <a:pPr lvl="1"/>
            <a:r>
              <a:rPr lang="en-US" sz="1800">
                <a:latin typeface="a_Futurica" charset="0"/>
              </a:rPr>
              <a:t>Go or no go?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/>
              <a:t>Inception Phase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7600" y="1981200"/>
            <a:ext cx="6908800" cy="4114800"/>
          </a:xfrm>
        </p:spPr>
        <p:txBody>
          <a:bodyPr/>
          <a:lstStyle/>
          <a:p>
            <a:r>
              <a:rPr lang="en-US" sz="2000">
                <a:latin typeface="a_Futurica" charset="0"/>
              </a:rPr>
              <a:t>Not realistic to expect approval with ±10X cost estimate in most cases!</a:t>
            </a:r>
          </a:p>
          <a:p>
            <a:endParaRPr lang="en-US" sz="2000">
              <a:latin typeface="a_Futurica" charset="0"/>
            </a:endParaRPr>
          </a:p>
          <a:p>
            <a:r>
              <a:rPr lang="en-US" sz="2000">
                <a:latin typeface="a_Futurica" charset="0"/>
              </a:rPr>
              <a:t>Idealized Inception phase probably too skimpy for most organizations</a:t>
            </a:r>
          </a:p>
          <a:p>
            <a:pPr lvl="1"/>
            <a:r>
              <a:rPr lang="en-US" sz="1800">
                <a:latin typeface="a_Futurica" charset="0"/>
              </a:rPr>
              <a:t>Realistically cost estimate within ± 25-50%</a:t>
            </a:r>
          </a:p>
          <a:p>
            <a:pPr lvl="1"/>
            <a:endParaRPr lang="en-US" sz="1800">
              <a:latin typeface="a_Futurica" charset="0"/>
            </a:endParaRPr>
          </a:p>
          <a:p>
            <a:r>
              <a:rPr lang="en-US" sz="2000">
                <a:latin typeface="a_Futurica" charset="0"/>
              </a:rPr>
              <a:t>Of course, could lump a couple elaboration iterations within ‘feasibility’ phase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/>
              <a:t>Inception Phase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7600" y="1981200"/>
            <a:ext cx="6908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a_Futurica" charset="0"/>
              </a:rPr>
              <a:t>Important artifacts (to start)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_Futurica" charset="0"/>
              </a:rPr>
              <a:t>Vision 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_Futurica" charset="0"/>
              </a:rPr>
              <a:t>Management level description of project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_Futurica" charset="0"/>
              </a:rPr>
              <a:t>Use case model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_Futurica" charset="0"/>
              </a:rPr>
              <a:t>Functional requirements (essential!)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_Futurica" charset="0"/>
              </a:rPr>
              <a:t>Glossary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_Futurica" charset="0"/>
              </a:rPr>
              <a:t>Needed for clear communication…may already exist!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_Futurica" charset="0"/>
              </a:rPr>
              <a:t>Development Case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_Futurica" charset="0"/>
              </a:rPr>
              <a:t>The actual process used &amp; artifacts to be delivered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_Futurica" charset="0"/>
              </a:rPr>
              <a:t>Others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_Futurica" charset="0"/>
              </a:rPr>
              <a:t>Risk List, Prototypes, Iteration Plan, SW Dev. Plan,</a:t>
            </a:r>
          </a:p>
          <a:p>
            <a:pPr lvl="1">
              <a:lnSpc>
                <a:spcPct val="90000"/>
              </a:lnSpc>
            </a:pPr>
            <a:endParaRPr lang="en-US" sz="1800">
              <a:latin typeface="a_Futurica" charset="0"/>
            </a:endParaRPr>
          </a:p>
          <a:p>
            <a:pPr lvl="1">
              <a:lnSpc>
                <a:spcPct val="90000"/>
              </a:lnSpc>
            </a:pPr>
            <a:endParaRPr lang="en-US" sz="1800">
              <a:latin typeface="a_Futurica" charset="0"/>
            </a:endParaRPr>
          </a:p>
          <a:p>
            <a:pPr lvl="1">
              <a:lnSpc>
                <a:spcPct val="90000"/>
              </a:lnSpc>
            </a:pPr>
            <a:endParaRPr lang="en-US" sz="1800">
              <a:latin typeface="a_Futuric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/>
              <a:t>Inception Phase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7600" y="1981200"/>
            <a:ext cx="6908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a_Futurica" charset="0"/>
              </a:rPr>
              <a:t>Common mistakes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_Futurica" charset="0"/>
              </a:rPr>
              <a:t>Devoting too much time to it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_Futurica" charset="0"/>
              </a:rPr>
              <a:t>Defining too few/too many requirements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_Futurica" charset="0"/>
              </a:rPr>
              <a:t>Writing lots of detailed use cases, or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_Futurica" charset="0"/>
              </a:rPr>
              <a:t>Writing none at all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_Futurica" charset="0"/>
              </a:rPr>
              <a:t>Developing reliable plans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_Futurica" charset="0"/>
              </a:rPr>
              <a:t>Defining architectural details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_Futurica" charset="0"/>
              </a:rPr>
              <a:t>No essential artifacts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_Futurica" charset="0"/>
              </a:rPr>
              <a:t>Vision doc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_Futurica" charset="0"/>
              </a:rPr>
              <a:t>Use case model</a:t>
            </a:r>
          </a:p>
          <a:p>
            <a:pPr lvl="1">
              <a:lnSpc>
                <a:spcPct val="90000"/>
              </a:lnSpc>
            </a:pPr>
            <a:endParaRPr lang="en-US" sz="1800">
              <a:latin typeface="a_Futurica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en-US" sz="1800">
              <a:latin typeface="a_Futurica" charset="0"/>
            </a:endParaRPr>
          </a:p>
          <a:p>
            <a:pPr lvl="1">
              <a:lnSpc>
                <a:spcPct val="90000"/>
              </a:lnSpc>
            </a:pPr>
            <a:endParaRPr lang="en-US" sz="1800">
              <a:latin typeface="a_Futuric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72" charset="0"/>
            <a:ea typeface="ＭＳ Ｐゴシック" pitchFamily="-72" charset="-128"/>
            <a:cs typeface="ＭＳ Ｐゴシック" pitchFamily="-7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72" charset="0"/>
            <a:ea typeface="ＭＳ Ｐゴシック" pitchFamily="-72" charset="-128"/>
            <a:cs typeface="ＭＳ Ｐゴシック" pitchFamily="-7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265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Week 2</vt:lpstr>
      <vt:lpstr>Topics</vt:lpstr>
      <vt:lpstr>Applying UML &amp; Patterns (3rd ed.)  Chapter 4</vt:lpstr>
      <vt:lpstr>Inception Phase</vt:lpstr>
      <vt:lpstr>Inception</vt:lpstr>
      <vt:lpstr>Inception Phase</vt:lpstr>
      <vt:lpstr>Inception Phase</vt:lpstr>
      <vt:lpstr>Inception Phase</vt:lpstr>
      <vt:lpstr>Inception Phase</vt:lpstr>
    </vt:vector>
  </TitlesOfParts>
  <Company>Ronald Hartung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</dc:title>
  <dc:creator>Ronald Hartung User</dc:creator>
  <cp:lastModifiedBy>JPMorgan Chase &amp; Co.</cp:lastModifiedBy>
  <cp:revision>5</cp:revision>
  <dcterms:created xsi:type="dcterms:W3CDTF">2011-01-01T23:04:13Z</dcterms:created>
  <dcterms:modified xsi:type="dcterms:W3CDTF">2012-09-11T02:21:59Z</dcterms:modified>
</cp:coreProperties>
</file>