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8" r:id="rId14"/>
    <p:sldId id="272" r:id="rId15"/>
    <p:sldId id="270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-137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0500BB-D83E-4424-AAC2-34207D3A6D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72" charset="0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72" charset="0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72" charset="0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72" charset="0"/>
        <a:ea typeface="ＭＳ Ｐゴシック" pitchFamily="-7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329DA-D2B3-4C67-A1CE-53E86DDDD35C}" type="slidenum">
              <a:rPr lang="en-US"/>
              <a:pPr/>
              <a:t>11</a:t>
            </a:fld>
            <a:endParaRPr lang="en-US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E0FBF551-D220-4B53-9D0E-6E96070CB1B6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5363" name="Placeholder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Placeholder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62828-C8E1-48D2-9951-87DCBBA2B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18E59-982D-45B4-BE95-6AE86BF454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14E04-3685-499E-8B36-8550CDB38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4F68F-C144-47A3-B60E-1406FE1AB2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4DB58-999B-4D29-A46B-A9BD45A554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1F2CA-57EC-4163-9AAC-4FD5739F9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5AE0C-1AA5-4AB9-9547-3E5E5E784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E5AB6-3DEA-4DBB-AFE3-D56D1885C5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D0630-772F-4ED6-B00E-5B266FC62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D1CA8-243A-46E7-AC02-C867F6D71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99A50-F86D-4F39-8160-FD94985CED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6124C2-6252-4ABF-9B6F-F0E84C01C8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Use Case</a:t>
            </a:r>
          </a:p>
          <a:p>
            <a:pPr lvl="1"/>
            <a:r>
              <a:rPr lang="en-US"/>
              <a:t>The interaction between an actor and the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Fig. 6.5</a:t>
            </a: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457200" y="2362200"/>
          <a:ext cx="8153400" cy="2136775"/>
        </p:xfrm>
        <a:graphic>
          <a:graphicData uri="http://schemas.openxmlformats.org/presentationml/2006/ole">
            <p:oleObj spid="_x0000_s12291" name="Visio" r:id="rId3" imgW="6783480" imgH="177876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UCD monopol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198563"/>
            <a:ext cx="8153400" cy="497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Fig. 6.6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Fig. 6.6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457200" y="1570038"/>
          <a:ext cx="8229600" cy="3687762"/>
        </p:xfrm>
        <a:graphic>
          <a:graphicData uri="http://schemas.openxmlformats.org/presentationml/2006/ole">
            <p:oleObj spid="_x0000_s19459" name="Visio" r:id="rId3" imgW="3172320" imgH="142056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Use cases in iterative methods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Initial use cases drive the first iteration</a:t>
            </a:r>
          </a:p>
          <a:p>
            <a:r>
              <a:rPr lang="en-US"/>
              <a:t>Near the end of an iteration:</a:t>
            </a:r>
          </a:p>
          <a:p>
            <a:pPr lvl="1"/>
            <a:r>
              <a:rPr lang="en-US"/>
              <a:t>develop new requirements, </a:t>
            </a:r>
          </a:p>
          <a:p>
            <a:pPr lvl="1"/>
            <a:r>
              <a:rPr lang="en-US"/>
              <a:t>elaborate existing use cases as needed</a:t>
            </a:r>
          </a:p>
          <a:p>
            <a:pPr lvl="1"/>
            <a:endParaRPr lang="en-US"/>
          </a:p>
          <a:p>
            <a:r>
              <a:rPr lang="en-US"/>
              <a:t>Next slide shows a requirements workshop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Fig. 6.7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489075" y="1066800"/>
          <a:ext cx="6165850" cy="5059363"/>
        </p:xfrm>
        <a:graphic>
          <a:graphicData uri="http://schemas.openxmlformats.org/presentationml/2006/ole">
            <p:oleObj spid="_x0000_s20483" name="Visio" r:id="rId3" imgW="6986160" imgH="573264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Reliable Specifications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Agile advocates hold this as unrealistic</a:t>
            </a:r>
          </a:p>
          <a:p>
            <a:r>
              <a:rPr lang="en-US"/>
              <a:t>So</a:t>
            </a:r>
          </a:p>
          <a:p>
            <a:pPr lvl="1"/>
            <a:r>
              <a:rPr lang="en-US"/>
              <a:t>Use the documents with care</a:t>
            </a:r>
          </a:p>
          <a:p>
            <a:pPr lvl="1"/>
            <a:r>
              <a:rPr lang="en-US"/>
              <a:t>Control the amount of analysis </a:t>
            </a:r>
          </a:p>
          <a:p>
            <a:pPr lvl="1"/>
            <a:r>
              <a:rPr lang="en-US"/>
              <a:t>Emphasize the acceptance by users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Artifacts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Supplementary Specifications</a:t>
            </a:r>
          </a:p>
          <a:p>
            <a:r>
              <a:rPr lang="en-US"/>
              <a:t>Glossary</a:t>
            </a:r>
          </a:p>
          <a:p>
            <a:r>
              <a:rPr lang="en-US"/>
              <a:t>Vision</a:t>
            </a:r>
          </a:p>
          <a:p>
            <a:r>
              <a:rPr lang="en-US"/>
              <a:t>Business Rules</a:t>
            </a:r>
          </a:p>
          <a:p>
            <a:endParaRPr lang="en-US"/>
          </a:p>
          <a:p>
            <a:r>
              <a:rPr lang="en-US"/>
              <a:t>These are not covered in the text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Why Use Cases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Understandable to a large audience</a:t>
            </a:r>
          </a:p>
          <a:p>
            <a:r>
              <a:rPr lang="en-US"/>
              <a:t>Focus on user goals and perspective</a:t>
            </a:r>
          </a:p>
          <a:p>
            <a:r>
              <a:rPr lang="en-US"/>
              <a:t>Primarily functional and behavioral</a:t>
            </a:r>
          </a:p>
          <a:p>
            <a:endParaRPr lang="en-US"/>
          </a:p>
          <a:p>
            <a:r>
              <a:rPr lang="en-US"/>
              <a:t>Warning - some requirements don’t fit in use cases!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Actor</a:t>
            </a:r>
          </a:p>
          <a:p>
            <a:pPr lvl="1"/>
            <a:r>
              <a:rPr lang="en-US" dirty="0"/>
              <a:t>Primary, supporter, offstage</a:t>
            </a:r>
          </a:p>
          <a:p>
            <a:pPr lvl="1"/>
            <a:r>
              <a:rPr lang="en-US" dirty="0" smtClean="0"/>
              <a:t>Scenario (a.k.a. use case instance)</a:t>
            </a:r>
            <a:endParaRPr lang="en-US" dirty="0"/>
          </a:p>
          <a:p>
            <a:r>
              <a:rPr lang="en-US" dirty="0"/>
              <a:t>Formats:</a:t>
            </a:r>
          </a:p>
          <a:p>
            <a:pPr lvl="1"/>
            <a:r>
              <a:rPr lang="en-US" dirty="0"/>
              <a:t>Brief</a:t>
            </a:r>
          </a:p>
          <a:p>
            <a:pPr lvl="1"/>
            <a:r>
              <a:rPr lang="en-US" dirty="0"/>
              <a:t>Causal</a:t>
            </a:r>
          </a:p>
          <a:p>
            <a:pPr lvl="1"/>
            <a:r>
              <a:rPr lang="en-US" dirty="0"/>
              <a:t>Fully dressed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How to Find Use Cases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Choose system boundary</a:t>
            </a:r>
          </a:p>
          <a:p>
            <a:r>
              <a:rPr lang="en-US"/>
              <a:t>Identify primary actors</a:t>
            </a:r>
          </a:p>
          <a:p>
            <a:r>
              <a:rPr lang="en-US"/>
              <a:t>Identify goals of primary actors</a:t>
            </a:r>
          </a:p>
          <a:p>
            <a:r>
              <a:rPr lang="en-US"/>
              <a:t>Define use cases that satisfy the goals</a:t>
            </a:r>
          </a:p>
          <a:p>
            <a:endParaRPr lang="en-US"/>
          </a:p>
          <a:p>
            <a:r>
              <a:rPr lang="en-US"/>
              <a:t>Use case names should start with a verb!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Tests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Boss test - is the boss happy?</a:t>
            </a:r>
          </a:p>
          <a:p>
            <a:r>
              <a:rPr lang="en-US" dirty="0"/>
              <a:t>Elementary Business Process </a:t>
            </a:r>
          </a:p>
          <a:p>
            <a:pPr lvl="1"/>
            <a:r>
              <a:rPr lang="en-US" dirty="0"/>
              <a:t>One person</a:t>
            </a:r>
          </a:p>
          <a:p>
            <a:pPr lvl="1"/>
            <a:r>
              <a:rPr lang="en-US" dirty="0"/>
              <a:t>One place</a:t>
            </a:r>
          </a:p>
          <a:p>
            <a:pPr lvl="1"/>
            <a:r>
              <a:rPr lang="en-US" dirty="0"/>
              <a:t>Measurable business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/>
              <a:t>Leaves data in consistent state</a:t>
            </a:r>
          </a:p>
          <a:p>
            <a:r>
              <a:rPr lang="en-US" dirty="0"/>
              <a:t>Size test - fully dressed 3 - 10 pages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Fig. 6.1</a:t>
            </a: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2176463" y="1066800"/>
          <a:ext cx="4757737" cy="5105400"/>
        </p:xfrm>
        <a:graphic>
          <a:graphicData uri="http://schemas.openxmlformats.org/presentationml/2006/ole">
            <p:oleObj spid="_x0000_s8195" name="Visio" r:id="rId3" imgW="6720840" imgH="721368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/>
              <a:t>Actors Change At System Boundaries</a:t>
            </a:r>
            <a:endParaRPr lang="en-US" sz="3200" dirty="0"/>
          </a:p>
        </p:txBody>
      </p:sp>
      <p:graphicFrame>
        <p:nvGraphicFramePr>
          <p:cNvPr id="9219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457200" y="1466850"/>
          <a:ext cx="8229600" cy="3943350"/>
        </p:xfrm>
        <a:graphic>
          <a:graphicData uri="http://schemas.openxmlformats.org/presentationml/2006/ole">
            <p:oleObj spid="_x0000_s9219" name="Visio" r:id="rId3" imgW="5373360" imgH="257436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357188"/>
            <a:ext cx="7772400" cy="1143000"/>
          </a:xfrm>
        </p:spPr>
        <p:txBody>
          <a:bodyPr/>
          <a:lstStyle/>
          <a:p>
            <a:r>
              <a:rPr lang="en-US"/>
              <a:t>Fig. 6.3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504950" y="1136650"/>
          <a:ext cx="6115050" cy="5027613"/>
        </p:xfrm>
        <a:graphic>
          <a:graphicData uri="http://schemas.openxmlformats.org/presentationml/2006/ole">
            <p:oleObj spid="_x0000_s10243" name="Visio" r:id="rId3" imgW="5981760" imgH="491760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Fig. 6.4</a:t>
            </a:r>
          </a:p>
        </p:txBody>
      </p:sp>
      <p:graphicFrame>
        <p:nvGraphicFramePr>
          <p:cNvPr id="11267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457200" y="685800"/>
          <a:ext cx="8229600" cy="5595938"/>
        </p:xfrm>
        <a:graphic>
          <a:graphicData uri="http://schemas.openxmlformats.org/presentationml/2006/ole">
            <p:oleObj spid="_x0000_s11267" name="Visio" r:id="rId3" imgW="4727880" imgH="321444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227</Words>
  <Application>Microsoft Office PowerPoint</Application>
  <PresentationFormat>On-screen Show (4:3)</PresentationFormat>
  <Paragraphs>62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Blank Presentation</vt:lpstr>
      <vt:lpstr>Visio</vt:lpstr>
      <vt:lpstr>Chapter 6</vt:lpstr>
      <vt:lpstr>Why Use Cases</vt:lpstr>
      <vt:lpstr>Definitions</vt:lpstr>
      <vt:lpstr>How to Find Use Cases</vt:lpstr>
      <vt:lpstr>Tests</vt:lpstr>
      <vt:lpstr>Fig. 6.1</vt:lpstr>
      <vt:lpstr>Actors Change At System Boundaries</vt:lpstr>
      <vt:lpstr>Fig. 6.3</vt:lpstr>
      <vt:lpstr>Fig. 6.4</vt:lpstr>
      <vt:lpstr>Fig. 6.5</vt:lpstr>
      <vt:lpstr>Fig. 6.6</vt:lpstr>
      <vt:lpstr>Fig. 6.6</vt:lpstr>
      <vt:lpstr>Use cases in iterative methods</vt:lpstr>
      <vt:lpstr>Fig. 6.7</vt:lpstr>
      <vt:lpstr>Reliable Specifications</vt:lpstr>
      <vt:lpstr>Artifacts</vt:lpstr>
    </vt:vector>
  </TitlesOfParts>
  <Company>Ronald Hartung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Ronald Hartung User</dc:creator>
  <cp:lastModifiedBy>JPMorgan Chase &amp; Co.</cp:lastModifiedBy>
  <cp:revision>11</cp:revision>
  <dcterms:created xsi:type="dcterms:W3CDTF">2011-01-01T23:09:52Z</dcterms:created>
  <dcterms:modified xsi:type="dcterms:W3CDTF">2012-09-11T03:13:02Z</dcterms:modified>
</cp:coreProperties>
</file>