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89" r:id="rId2"/>
    <p:sldId id="300" r:id="rId3"/>
    <p:sldId id="301" r:id="rId4"/>
    <p:sldId id="290" r:id="rId5"/>
    <p:sldId id="291" r:id="rId6"/>
    <p:sldId id="292" r:id="rId7"/>
    <p:sldId id="294" r:id="rId8"/>
    <p:sldId id="296" r:id="rId9"/>
    <p:sldId id="297" r:id="rId10"/>
    <p:sldId id="298" r:id="rId11"/>
    <p:sldId id="299" r:id="rId12"/>
    <p:sldId id="256" r:id="rId13"/>
    <p:sldId id="272" r:id="rId14"/>
    <p:sldId id="273" r:id="rId15"/>
    <p:sldId id="274" r:id="rId16"/>
    <p:sldId id="275" r:id="rId17"/>
    <p:sldId id="287" r:id="rId18"/>
    <p:sldId id="276" r:id="rId19"/>
    <p:sldId id="277" r:id="rId20"/>
    <p:sldId id="278" r:id="rId21"/>
    <p:sldId id="288" r:id="rId22"/>
    <p:sldId id="257" r:id="rId23"/>
    <p:sldId id="283" r:id="rId24"/>
    <p:sldId id="286" r:id="rId25"/>
    <p:sldId id="270" r:id="rId26"/>
    <p:sldId id="285" r:id="rId2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 varScale="1">
        <p:scale>
          <a:sx n="78" d="100"/>
          <a:sy n="78" d="100"/>
        </p:scale>
        <p:origin x="-28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093D1-133F-4286-9E02-DC9840649F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82274-8829-4757-99D6-986D57F613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C3C7BF-9420-4FAE-B8B9-491F4EC6B2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513EC-59C4-4B0A-BFB3-868BDE2EDD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F3F3B-F770-4D9E-84F1-65B89AEC30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578B8-A8A3-4836-A247-1DEAD85B29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E7361-C0E6-4550-A099-862BA30861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98B41-5FF4-47DD-8CB6-B595304BE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E68DED-8892-425E-9BB6-31C756B2E6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096C60-B66C-4BC5-85CE-6553F8F3EB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B4539D1-4CDF-4EDD-A848-DD9ADC2F6D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8D8229C-5BA4-43D5-9139-BC2B64F1FF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delcompilers.com/executableuml/downloads/BPModels.zip" TargetMode="External"/><Relationship Id="rId2" Type="http://schemas.openxmlformats.org/officeDocument/2006/relationships/hyperlink" Target="http://www.projtech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ntor.com/products/embedded_software/nucleus_modeling/nucleus_bridgepoint/evaluate.cfm" TargetMode="External"/><Relationship Id="rId5" Type="http://schemas.openxmlformats.org/officeDocument/2006/relationships/hyperlink" Target="http://www.modelcompilers.com/executableuml/RunningModels-BridgePoint5-1.pdf" TargetMode="External"/><Relationship Id="rId4" Type="http://schemas.openxmlformats.org/officeDocument/2006/relationships/hyperlink" Target="http://www.modelcompilers.com/executableuml/UsingBridgePoint5-1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/>
          <a:lstStyle/>
          <a:p>
            <a:r>
              <a:rPr lang="en-US" sz="3600" dirty="0" smtClean="0"/>
              <a:t>Chapter 22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UML </a:t>
            </a:r>
            <a:r>
              <a:rPr lang="en-US" sz="3200" dirty="0" err="1" smtClean="0"/>
              <a:t>Tooks</a:t>
            </a:r>
            <a:r>
              <a:rPr lang="en-US" sz="3200" dirty="0" smtClean="0"/>
              <a:t> and UML as Blueprint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3269633"/>
            <a:ext cx="73404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Model-Driven Architecture (MDA)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Object-Constraint Language (OCL)</a:t>
            </a:r>
          </a:p>
        </p:txBody>
      </p:sp>
    </p:spTree>
    <p:extLst>
      <p:ext uri="{BB962C8B-B14F-4D97-AF65-F5344CB8AC3E}">
        <p14:creationId xmlns:p14="http://schemas.microsoft.com/office/powerpoint/2010/main" xmlns="" val="252007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02336"/>
            <a:ext cx="8229600" cy="114300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The MDA Process </a:t>
            </a:r>
            <a:r>
              <a:rPr lang="en-US" sz="3600" dirty="0" smtClean="0"/>
              <a:t>(2)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848"/>
            <a:ext cx="8229600" cy="5056632"/>
          </a:xfrm>
        </p:spPr>
        <p:txBody>
          <a:bodyPr/>
          <a:lstStyle/>
          <a:p>
            <a:r>
              <a:rPr lang="en-US" dirty="0" smtClean="0"/>
              <a:t>“Compile your Executable UML models into an implementation.”</a:t>
            </a:r>
          </a:p>
          <a:p>
            <a:r>
              <a:rPr lang="en-US" dirty="0" smtClean="0"/>
              <a:t>Choose a compiler, based on statistics and the desired end result.</a:t>
            </a:r>
          </a:p>
          <a:p>
            <a:pPr lvl="1"/>
            <a:r>
              <a:rPr lang="en-US" dirty="0" smtClean="0"/>
              <a:t>Language, performance, repositories</a:t>
            </a:r>
          </a:p>
          <a:p>
            <a:r>
              <a:rPr lang="en-US" dirty="0" smtClean="0"/>
              <a:t>Specialized “model compilers” for specific, well-structure domains (like telecom) have been around for more almost 20 years.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86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02336"/>
            <a:ext cx="8229600" cy="1143000"/>
          </a:xfrm>
        </p:spPr>
        <p:txBody>
          <a:bodyPr anchor="t" anchorCtr="0"/>
          <a:lstStyle/>
          <a:p>
            <a:r>
              <a:rPr lang="en-US" sz="3600" dirty="0" smtClean="0"/>
              <a:t>Object Constraint Language (OCL)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848"/>
            <a:ext cx="8229600" cy="5056632"/>
          </a:xfrm>
        </p:spPr>
        <p:txBody>
          <a:bodyPr/>
          <a:lstStyle/>
          <a:p>
            <a:r>
              <a:rPr lang="en-US" dirty="0" smtClean="0"/>
              <a:t>Formal language of logic to describe what a program should do (not how it does it).</a:t>
            </a:r>
          </a:p>
          <a:p>
            <a:r>
              <a:rPr lang="en-US" dirty="0" smtClean="0"/>
              <a:t>Considered a subset of UML, to add details.</a:t>
            </a:r>
          </a:p>
          <a:p>
            <a:r>
              <a:rPr lang="en-US" dirty="0" smtClean="0"/>
              <a:t>Similar to Operation Contracts, but done with a formal language</a:t>
            </a:r>
          </a:p>
          <a:p>
            <a:r>
              <a:rPr lang="en-US" dirty="0" smtClean="0"/>
              <a:t>A type of pseudo-code as in the book.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463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pPr eaLnBrk="1" hangingPunct="1"/>
            <a:r>
              <a:rPr lang="en-US" sz="4800" dirty="0"/>
              <a:t>Chapter 23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78924" y="2204864"/>
            <a:ext cx="7693546" cy="3456384"/>
          </a:xfrm>
        </p:spPr>
        <p:txBody>
          <a:bodyPr/>
          <a:lstStyle/>
          <a:p>
            <a:pPr eaLnBrk="1" hangingPunct="1"/>
            <a:r>
              <a:rPr lang="en-US" dirty="0"/>
              <a:t>Iteration </a:t>
            </a:r>
            <a:r>
              <a:rPr lang="en-US" dirty="0" smtClean="0"/>
              <a:t>2</a:t>
            </a:r>
          </a:p>
          <a:p>
            <a:pPr eaLnBrk="1" hangingPunct="1"/>
            <a:r>
              <a:rPr lang="en-US" dirty="0" smtClean="0"/>
              <a:t>What is different in the second iteration?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/>
              <a:t>We </a:t>
            </a:r>
            <a:r>
              <a:rPr lang="en-US" dirty="0" smtClean="0"/>
              <a:t>have spent </a:t>
            </a:r>
            <a:r>
              <a:rPr lang="en-US" dirty="0"/>
              <a:t>8 weeks on iteration 1</a:t>
            </a:r>
            <a:r>
              <a:rPr lang="en-US" dirty="0" smtClean="0"/>
              <a:t>. In our fantasy project, what has been accomplished up to now?</a:t>
            </a:r>
            <a:endParaRPr lang="en-US" dirty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advTm="23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9848"/>
            <a:ext cx="8229600" cy="4974754"/>
          </a:xfrm>
        </p:spPr>
        <p:txBody>
          <a:bodyPr/>
          <a:lstStyle/>
          <a:p>
            <a:pPr eaLnBrk="1" hangingPunct="1"/>
            <a:r>
              <a:rPr lang="en-US" dirty="0"/>
              <a:t>All software has been tested!</a:t>
            </a:r>
          </a:p>
          <a:p>
            <a:pPr lvl="1" eaLnBrk="1" hangingPunct="1"/>
            <a:r>
              <a:rPr lang="en-US" dirty="0"/>
              <a:t>Unit</a:t>
            </a:r>
          </a:p>
          <a:p>
            <a:pPr lvl="1" eaLnBrk="1" hangingPunct="1"/>
            <a:r>
              <a:rPr lang="en-US" dirty="0"/>
              <a:t>Acceptance</a:t>
            </a:r>
          </a:p>
          <a:p>
            <a:pPr lvl="1" eaLnBrk="1" hangingPunct="1"/>
            <a:r>
              <a:rPr lang="en-US" dirty="0"/>
              <a:t>Load</a:t>
            </a:r>
          </a:p>
          <a:p>
            <a:pPr lvl="1" eaLnBrk="1" hangingPunct="1"/>
            <a:r>
              <a:rPr lang="en-US" dirty="0"/>
              <a:t>Usability</a:t>
            </a:r>
          </a:p>
          <a:p>
            <a:pPr eaLnBrk="1" hangingPunct="1"/>
            <a:r>
              <a:rPr lang="en-US" dirty="0"/>
              <a:t>Customer engagement</a:t>
            </a:r>
          </a:p>
          <a:p>
            <a:pPr eaLnBrk="1" hangingPunct="1"/>
            <a:r>
              <a:rPr lang="en-US" dirty="0"/>
              <a:t>Integrated </a:t>
            </a:r>
            <a:r>
              <a:rPr lang="en-US" dirty="0" smtClean="0"/>
              <a:t>system</a:t>
            </a:r>
          </a:p>
          <a:p>
            <a:pPr eaLnBrk="1" hangingPunct="1"/>
            <a:r>
              <a:rPr lang="en-US" dirty="0" smtClean="0"/>
              <a:t>We have a partial solution that can be delivered.</a:t>
            </a:r>
            <a:endParaRPr lang="en-US" dirty="0"/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402336"/>
            <a:ext cx="8229600" cy="1143000"/>
          </a:xfrm>
        </p:spPr>
        <p:txBody>
          <a:bodyPr anchor="t" anchorCtr="0"/>
          <a:lstStyle/>
          <a:p>
            <a:pPr eaLnBrk="1" hangingPunct="1"/>
            <a:r>
              <a:rPr lang="en-US" sz="3600" dirty="0"/>
              <a:t>Results of iteration 1</a:t>
            </a:r>
          </a:p>
        </p:txBody>
      </p:sp>
    </p:spTree>
  </p:cSld>
  <p:clrMapOvr>
    <a:masterClrMapping/>
  </p:clrMapOvr>
  <p:transition advTm="61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402336"/>
            <a:ext cx="8229600" cy="1143000"/>
          </a:xfrm>
        </p:spPr>
        <p:txBody>
          <a:bodyPr anchor="t" anchorCtr="0">
            <a:normAutofit/>
          </a:bodyPr>
          <a:lstStyle/>
          <a:p>
            <a:pPr eaLnBrk="1" hangingPunct="1"/>
            <a:r>
              <a:rPr lang="en-US" sz="3600" dirty="0" smtClean="0"/>
              <a:t>Start of Iteration 2 - Not </a:t>
            </a:r>
            <a:r>
              <a:rPr lang="en-US" sz="3600" dirty="0"/>
              <a:t>covered in text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9848"/>
            <a:ext cx="8229600" cy="5056632"/>
          </a:xfrm>
        </p:spPr>
        <p:txBody>
          <a:bodyPr/>
          <a:lstStyle/>
          <a:p>
            <a:pPr eaLnBrk="1" hangingPunct="1"/>
            <a:r>
              <a:rPr lang="en-US" dirty="0"/>
              <a:t>Iteration planning meetings</a:t>
            </a:r>
          </a:p>
          <a:p>
            <a:pPr eaLnBrk="1" hangingPunct="1"/>
            <a:r>
              <a:rPr lang="en-US" dirty="0"/>
              <a:t>Reverse engineering with UML tools</a:t>
            </a:r>
          </a:p>
          <a:p>
            <a:pPr eaLnBrk="1" hangingPunct="1"/>
            <a:r>
              <a:rPr lang="en-US" dirty="0"/>
              <a:t>UI work</a:t>
            </a:r>
          </a:p>
          <a:p>
            <a:pPr eaLnBrk="1" hangingPunct="1"/>
            <a:r>
              <a:rPr lang="en-US" dirty="0"/>
              <a:t>Databases</a:t>
            </a:r>
          </a:p>
          <a:p>
            <a:pPr eaLnBrk="1" hangingPunct="1"/>
            <a:r>
              <a:rPr lang="en-US" dirty="0"/>
              <a:t>Requirements workshop at start of iteration 2</a:t>
            </a:r>
          </a:p>
        </p:txBody>
      </p:sp>
    </p:spTree>
  </p:cSld>
  <p:clrMapOvr>
    <a:masterClrMapping/>
  </p:clrMapOvr>
  <p:transition advTm="64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402336"/>
            <a:ext cx="8229600" cy="1143000"/>
          </a:xfrm>
        </p:spPr>
        <p:txBody>
          <a:bodyPr anchor="t" anchorCtr="0">
            <a:normAutofit/>
          </a:bodyPr>
          <a:lstStyle/>
          <a:p>
            <a:pPr eaLnBrk="1" hangingPunct="1"/>
            <a:r>
              <a:rPr lang="en-US" sz="3600" dirty="0"/>
              <a:t>Risk and Business value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9848"/>
            <a:ext cx="8229600" cy="5056632"/>
          </a:xfrm>
        </p:spPr>
        <p:txBody>
          <a:bodyPr/>
          <a:lstStyle/>
          <a:p>
            <a:pPr eaLnBrk="1" hangingPunct="1"/>
            <a:r>
              <a:rPr lang="en-US" dirty="0"/>
              <a:t>Tools to use in planning iterations</a:t>
            </a:r>
            <a:r>
              <a:rPr lang="en-US" dirty="0" smtClean="0"/>
              <a:t>!</a:t>
            </a:r>
          </a:p>
          <a:p>
            <a:pPr eaLnBrk="1" hangingPunct="1"/>
            <a:r>
              <a:rPr lang="en-US" dirty="0" smtClean="0"/>
              <a:t>Agile must always go back to business values.</a:t>
            </a:r>
          </a:p>
          <a:p>
            <a:pPr eaLnBrk="1" hangingPunct="1"/>
            <a:r>
              <a:rPr lang="en-US" dirty="0" smtClean="0"/>
              <a:t>Risk must be used to identify the most critical areas to implement first.</a:t>
            </a:r>
            <a:endParaRPr lang="en-US" dirty="0"/>
          </a:p>
        </p:txBody>
      </p:sp>
    </p:spTree>
  </p:cSld>
  <p:clrMapOvr>
    <a:masterClrMapping/>
  </p:clrMapOvr>
  <p:transition advTm="59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402336"/>
            <a:ext cx="8229600" cy="1143000"/>
          </a:xfrm>
        </p:spPr>
        <p:txBody>
          <a:bodyPr anchor="t" anchorCtr="0">
            <a:normAutofit/>
          </a:bodyPr>
          <a:lstStyle/>
          <a:p>
            <a:pPr eaLnBrk="1" hangingPunct="1"/>
            <a:r>
              <a:rPr lang="en-US" sz="3600" dirty="0"/>
              <a:t>Iteration 2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9848"/>
            <a:ext cx="8229600" cy="5056632"/>
          </a:xfrm>
        </p:spPr>
        <p:txBody>
          <a:bodyPr/>
          <a:lstStyle/>
          <a:p>
            <a:pPr eaLnBrk="1" hangingPunct="1"/>
            <a:r>
              <a:rPr lang="en-US" dirty="0"/>
              <a:t>Fix misses from iteration 1</a:t>
            </a:r>
          </a:p>
          <a:p>
            <a:pPr eaLnBrk="1" hangingPunct="1"/>
            <a:r>
              <a:rPr lang="en-US" dirty="0"/>
              <a:t>Customer issues</a:t>
            </a:r>
          </a:p>
          <a:p>
            <a:pPr eaLnBrk="1" hangingPunct="1"/>
            <a:r>
              <a:rPr lang="en-US" dirty="0"/>
              <a:t>Better understanding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Add some new requirements for iteration 2</a:t>
            </a:r>
          </a:p>
        </p:txBody>
      </p:sp>
    </p:spTree>
  </p:cSld>
  <p:clrMapOvr>
    <a:masterClrMapping/>
  </p:clrMapOvr>
  <p:transition advTm="62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/>
          <p:cNvSpPr>
            <a:spLocks noGrp="1"/>
          </p:cNvSpPr>
          <p:nvPr>
            <p:ph type="ctrTitle" idx="4294967295"/>
          </p:nvPr>
        </p:nvSpPr>
        <p:spPr>
          <a:xfrm>
            <a:off x="612648" y="402336"/>
            <a:ext cx="7772400" cy="1143000"/>
          </a:xfrm>
        </p:spPr>
        <p:txBody>
          <a:bodyPr anchor="t" anchorCtr="0"/>
          <a:lstStyle/>
          <a:p>
            <a:pPr eaLnBrk="1" hangingPunct="1"/>
            <a:r>
              <a:rPr lang="en-US" sz="3600" dirty="0" smtClean="0"/>
              <a:t>Chapter 24</a:t>
            </a:r>
          </a:p>
        </p:txBody>
      </p:sp>
      <p:sp>
        <p:nvSpPr>
          <p:cNvPr id="33795" name="Subtitle 4"/>
          <p:cNvSpPr>
            <a:spLocks noGrp="1"/>
          </p:cNvSpPr>
          <p:nvPr>
            <p:ph type="subTitle" idx="4294967295"/>
          </p:nvPr>
        </p:nvSpPr>
        <p:spPr>
          <a:xfrm>
            <a:off x="457200" y="1069848"/>
            <a:ext cx="6400800" cy="505663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 smtClean="0"/>
              <a:t>Quick Analysis Update on </a:t>
            </a:r>
          </a:p>
          <a:p>
            <a:pPr eaLnBrk="1" hangingPunct="1"/>
            <a:r>
              <a:rPr lang="en-US" dirty="0" smtClean="0"/>
              <a:t>the POS and </a:t>
            </a:r>
          </a:p>
          <a:p>
            <a:pPr eaLnBrk="1" hangingPunct="1"/>
            <a:r>
              <a:rPr lang="en-US" dirty="0" smtClean="0"/>
              <a:t>the MONOPOLY Game</a:t>
            </a:r>
          </a:p>
        </p:txBody>
      </p:sp>
    </p:spTree>
  </p:cSld>
  <p:clrMapOvr>
    <a:masterClrMapping/>
  </p:clrMapOvr>
  <p:transition advTm="25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1538" y="2557463"/>
            <a:ext cx="74009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9941" y="620688"/>
            <a:ext cx="8229600" cy="108012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ＭＳ Ｐゴシック" pitchFamily="-72" charset="-128"/>
                <a:cs typeface="ＭＳ Ｐゴシック" pitchFamily="-72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9pPr>
          </a:lstStyle>
          <a:p>
            <a:r>
              <a:rPr lang="en-US" dirty="0" err="1" smtClean="0"/>
              <a:t>NextGen</a:t>
            </a:r>
            <a:r>
              <a:rPr lang="en-US" dirty="0" smtClean="0"/>
              <a:t> POS</a:t>
            </a:r>
          </a:p>
          <a:p>
            <a:r>
              <a:rPr lang="en-US" dirty="0" smtClean="0"/>
              <a:t>NEW requirements added in Iteration 2</a:t>
            </a:r>
            <a:endParaRPr lang="en-US" dirty="0"/>
          </a:p>
        </p:txBody>
      </p:sp>
    </p:spTree>
  </p:cSld>
  <p:clrMapOvr>
    <a:masterClrMapping/>
  </p:clrMapOvr>
  <p:transition advTm="39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2700338"/>
            <a:ext cx="77152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9941" y="620688"/>
            <a:ext cx="8229600" cy="108012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ＭＳ Ｐゴシック" pitchFamily="-72" charset="-128"/>
                <a:cs typeface="ＭＳ Ｐゴシック" pitchFamily="-72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9pPr>
          </a:lstStyle>
          <a:p>
            <a:r>
              <a:rPr lang="en-US" dirty="0" err="1" smtClean="0"/>
              <a:t>NextGen</a:t>
            </a:r>
            <a:r>
              <a:rPr lang="en-US" dirty="0" smtClean="0"/>
              <a:t> POS</a:t>
            </a:r>
          </a:p>
          <a:p>
            <a:r>
              <a:rPr lang="en-US" dirty="0" smtClean="0"/>
              <a:t>NEW </a:t>
            </a:r>
            <a:r>
              <a:rPr lang="en-US" i="1" dirty="0" smtClean="0"/>
              <a:t>INTERFACES</a:t>
            </a:r>
            <a:r>
              <a:rPr lang="en-US" dirty="0" smtClean="0"/>
              <a:t> added in Iteration 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03648" y="5589240"/>
            <a:ext cx="5197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Access added to three new systems.</a:t>
            </a:r>
            <a:endParaRPr lang="en-US" dirty="0"/>
          </a:p>
        </p:txBody>
      </p:sp>
    </p:spTree>
  </p:cSld>
  <p:clrMapOvr>
    <a:masterClrMapping/>
  </p:clrMapOvr>
  <p:transition advTm="2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4000" dirty="0" smtClean="0"/>
              <a:t>CASE TOOLS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256584"/>
          </a:xfrm>
        </p:spPr>
        <p:txBody>
          <a:bodyPr/>
          <a:lstStyle/>
          <a:p>
            <a:r>
              <a:rPr lang="en-US" dirty="0" smtClean="0"/>
              <a:t>Forward Engineering</a:t>
            </a:r>
          </a:p>
          <a:p>
            <a:pPr lvl="1"/>
            <a:r>
              <a:rPr lang="en-US" dirty="0" smtClean="0"/>
              <a:t>code from diagrams</a:t>
            </a:r>
          </a:p>
          <a:p>
            <a:r>
              <a:rPr lang="en-US" dirty="0" smtClean="0"/>
              <a:t>Reverse Engineering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iagrams from code</a:t>
            </a:r>
          </a:p>
          <a:p>
            <a:r>
              <a:rPr lang="en-US" dirty="0" smtClean="0"/>
              <a:t>Round-Trip Engineering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ither way – synchronize between code and diagrams</a:t>
            </a:r>
          </a:p>
          <a:p>
            <a:pPr marL="57150" indent="0">
              <a:buNone/>
            </a:pPr>
            <a:r>
              <a:rPr lang="en-US" dirty="0" smtClean="0"/>
              <a:t>Static Diagrams are easy</a:t>
            </a:r>
          </a:p>
          <a:p>
            <a:pPr marL="57150" indent="0">
              <a:buNone/>
            </a:pPr>
            <a:r>
              <a:rPr lang="en-US" dirty="0" smtClean="0"/>
              <a:t>Dynamic Modeling is hard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91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846" y="1700808"/>
            <a:ext cx="77438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9941" y="620688"/>
            <a:ext cx="8229600" cy="108012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ＭＳ Ｐゴシック" pitchFamily="-72" charset="-128"/>
                <a:cs typeface="ＭＳ Ｐゴシック" pitchFamily="-72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  <a:ea typeface="ＭＳ Ｐゴシック" pitchFamily="-72" charset="-128"/>
                <a:cs typeface="ＭＳ Ｐゴシック" pitchFamily="-7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_Futurica" pitchFamily="34" charset="0"/>
              </a:defRPr>
            </a:lvl9pPr>
          </a:lstStyle>
          <a:p>
            <a:r>
              <a:rPr lang="en-US" dirty="0" err="1" smtClean="0"/>
              <a:t>NextGen</a:t>
            </a:r>
            <a:r>
              <a:rPr lang="en-US" dirty="0" smtClean="0"/>
              <a:t> POS</a:t>
            </a:r>
          </a:p>
          <a:p>
            <a:r>
              <a:rPr lang="en-US" dirty="0" smtClean="0"/>
              <a:t>NEW </a:t>
            </a:r>
            <a:r>
              <a:rPr lang="en-US" i="1" dirty="0"/>
              <a:t> </a:t>
            </a:r>
            <a:r>
              <a:rPr lang="en-US" i="1" dirty="0" smtClean="0"/>
              <a:t>Domain Rules</a:t>
            </a:r>
            <a:r>
              <a:rPr lang="en-US" dirty="0" smtClean="0"/>
              <a:t> added in Iteration 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20405" y="5687749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rules come from the Business Domain for implementation.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149080"/>
            <a:ext cx="77247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1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>
          <a:xfrm>
            <a:off x="612648" y="402336"/>
            <a:ext cx="8229600" cy="1143000"/>
          </a:xfrm>
        </p:spPr>
        <p:txBody>
          <a:bodyPr anchor="t" anchorCtr="0">
            <a:normAutofit/>
          </a:bodyPr>
          <a:lstStyle/>
          <a:p>
            <a:pPr eaLnBrk="1" hangingPunct="1"/>
            <a:r>
              <a:rPr lang="en-US" sz="3600" dirty="0" smtClean="0"/>
              <a:t>Next Gen POS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eaLnBrk="1" hangingPunct="1"/>
            <a:r>
              <a:rPr lang="en-US" dirty="0" smtClean="0"/>
              <a:t>Uses cases ok</a:t>
            </a:r>
          </a:p>
          <a:p>
            <a:pPr lvl="1" eaLnBrk="1" hangingPunct="1"/>
            <a:r>
              <a:rPr lang="en-US" dirty="0" smtClean="0"/>
              <a:t>Original “fully dressed” use cases were extensive, covering all scenarios including errors and access.</a:t>
            </a:r>
          </a:p>
          <a:p>
            <a:pPr eaLnBrk="1" hangingPunct="1"/>
            <a:r>
              <a:rPr lang="en-US" dirty="0" smtClean="0"/>
              <a:t>SSD – needs some new external ops!</a:t>
            </a:r>
          </a:p>
          <a:p>
            <a:pPr lvl="1" eaLnBrk="1" hangingPunct="1"/>
            <a:r>
              <a:rPr lang="en-US" dirty="0" smtClean="0"/>
              <a:t>Support external actors!</a:t>
            </a:r>
          </a:p>
          <a:p>
            <a:pPr eaLnBrk="1" hangingPunct="1"/>
            <a:r>
              <a:rPr lang="en-US" dirty="0" smtClean="0"/>
              <a:t>Domain model is ok!</a:t>
            </a:r>
          </a:p>
          <a:p>
            <a:pPr lvl="1" eaLnBrk="1" hangingPunct="1"/>
            <a:r>
              <a:rPr lang="en-US" dirty="0" smtClean="0"/>
              <a:t>All this stuff was included</a:t>
            </a:r>
          </a:p>
        </p:txBody>
      </p:sp>
    </p:spTree>
  </p:cSld>
  <p:clrMapOvr>
    <a:masterClrMapping/>
  </p:clrMapOvr>
  <p:transition advTm="35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>
          <a:xfrm>
            <a:off x="612648" y="402336"/>
            <a:ext cx="8229600" cy="1143000"/>
          </a:xfrm>
        </p:spPr>
        <p:txBody>
          <a:bodyPr anchor="t" anchorCtr="0">
            <a:normAutofit/>
          </a:bodyPr>
          <a:lstStyle/>
          <a:p>
            <a:pPr eaLnBrk="1" hangingPunct="1"/>
            <a:r>
              <a:rPr lang="en-US" sz="3600" dirty="0" smtClean="0"/>
              <a:t>Fig</a:t>
            </a:r>
            <a:r>
              <a:rPr lang="en-US" sz="3600" dirty="0"/>
              <a:t>. 23.1 SSD</a:t>
            </a:r>
          </a:p>
        </p:txBody>
      </p:sp>
      <p:graphicFrame>
        <p:nvGraphicFramePr>
          <p:cNvPr id="1027" name="Object 36"/>
          <p:cNvGraphicFramePr>
            <a:graphicFrameLocks noGrp="1" noChangeAspect="1"/>
          </p:cNvGraphicFramePr>
          <p:nvPr>
            <p:ph idx="1"/>
          </p:nvPr>
        </p:nvGraphicFramePr>
        <p:xfrm>
          <a:off x="1219200" y="1163638"/>
          <a:ext cx="6553200" cy="4968875"/>
        </p:xfrm>
        <a:graphic>
          <a:graphicData uri="http://schemas.openxmlformats.org/presentationml/2006/ole">
            <p:oleObj spid="_x0000_s1041" name="Visio" r:id="rId3" imgW="6553762" imgH="4969027" progId="Visio.Drawing.11">
              <p:embed/>
            </p:oleObj>
          </a:graphicData>
        </a:graphic>
      </p:graphicFrame>
    </p:spTree>
  </p:cSld>
  <p:clrMapOvr>
    <a:masterClrMapping/>
  </p:clrMapOvr>
  <p:transition advTm="78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en-US" sz="4400" dirty="0" smtClean="0"/>
              <a:t>Monopoly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additional requirements</a:t>
            </a:r>
            <a:endParaRPr lang="en-US" sz="3200" dirty="0"/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en-US" dirty="0"/>
              <a:t>Add special square rules</a:t>
            </a:r>
          </a:p>
          <a:p>
            <a:r>
              <a:rPr lang="en-US" dirty="0"/>
              <a:t>Player gets $1500 </a:t>
            </a:r>
          </a:p>
          <a:p>
            <a:r>
              <a:rPr lang="en-US" dirty="0"/>
              <a:t>Bank is unlimited</a:t>
            </a:r>
          </a:p>
          <a:p>
            <a:r>
              <a:rPr lang="en-US" dirty="0"/>
              <a:t>Passing go gives $200</a:t>
            </a:r>
          </a:p>
          <a:p>
            <a:r>
              <a:rPr lang="en-US" dirty="0" err="1"/>
              <a:t>Goto</a:t>
            </a:r>
            <a:r>
              <a:rPr lang="en-US" dirty="0"/>
              <a:t> Jail : but get out next turn.</a:t>
            </a:r>
          </a:p>
          <a:p>
            <a:r>
              <a:rPr lang="en-US" dirty="0"/>
              <a:t>Income Tax - pay min($200, 10% of net)</a:t>
            </a:r>
          </a:p>
        </p:txBody>
      </p:sp>
    </p:spTree>
  </p:cSld>
  <p:clrMapOvr>
    <a:masterClrMapping/>
  </p:clrMapOvr>
  <p:transition advTm="80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>
          <a:xfrm>
            <a:off x="612648" y="402336"/>
            <a:ext cx="8229600" cy="1143000"/>
          </a:xfrm>
        </p:spPr>
        <p:txBody>
          <a:bodyPr anchor="t" anchorCtr="0">
            <a:normAutofit/>
          </a:bodyPr>
          <a:lstStyle/>
          <a:p>
            <a:pPr eaLnBrk="1" hangingPunct="1"/>
            <a:r>
              <a:rPr lang="en-US" sz="3600" dirty="0" smtClean="0"/>
              <a:t>Monopoly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eaLnBrk="1" hangingPunct="1"/>
            <a:r>
              <a:rPr lang="en-US" dirty="0" smtClean="0"/>
              <a:t>Use cases ok</a:t>
            </a:r>
          </a:p>
          <a:p>
            <a:pPr eaLnBrk="1" hangingPunct="1"/>
            <a:r>
              <a:rPr lang="en-US" dirty="0" smtClean="0"/>
              <a:t>No new SSD ops</a:t>
            </a:r>
          </a:p>
          <a:p>
            <a:pPr eaLnBrk="1" hangingPunct="1"/>
            <a:r>
              <a:rPr lang="en-US" dirty="0" smtClean="0"/>
              <a:t>Domain model changes!</a:t>
            </a:r>
          </a:p>
        </p:txBody>
      </p:sp>
    </p:spTree>
  </p:cSld>
  <p:clrMapOvr>
    <a:masterClrMapping/>
  </p:clrMapOvr>
  <p:transition advTm="29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Fig. 23.2 New Domain Model</a:t>
            </a:r>
          </a:p>
        </p:txBody>
      </p:sp>
      <p:pic>
        <p:nvPicPr>
          <p:cNvPr id="29698" name="Picture 4" descr="dm-mo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8305800" cy="29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9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9848"/>
            <a:ext cx="8229600" cy="5056632"/>
          </a:xfrm>
        </p:spPr>
        <p:txBody>
          <a:bodyPr/>
          <a:lstStyle/>
          <a:p>
            <a:r>
              <a:rPr lang="en-US" dirty="0"/>
              <a:t>In both cases - add to functionality</a:t>
            </a:r>
          </a:p>
          <a:p>
            <a:r>
              <a:rPr lang="en-US" dirty="0"/>
              <a:t>Change the required </a:t>
            </a:r>
            <a:r>
              <a:rPr lang="en-US" dirty="0" smtClean="0"/>
              <a:t>artifacts</a:t>
            </a:r>
          </a:p>
          <a:p>
            <a:pPr lvl="1"/>
            <a:r>
              <a:rPr lang="en-US" dirty="0" smtClean="0"/>
              <a:t>Go back to Domain Model, SSDs, Use Cases to see if updates are needed.</a:t>
            </a:r>
          </a:p>
          <a:p>
            <a:pPr lvl="1"/>
            <a:r>
              <a:rPr lang="en-US" dirty="0" smtClean="0"/>
              <a:t>Use a Reverse-Engineering tool to create UML diagrams from code.</a:t>
            </a:r>
          </a:p>
          <a:p>
            <a:pPr lvl="1"/>
            <a:r>
              <a:rPr lang="en-US" dirty="0" smtClean="0"/>
              <a:t>How does the R-E UML compare to the original?</a:t>
            </a:r>
            <a:endParaRPr lang="en-US" dirty="0"/>
          </a:p>
          <a:p>
            <a:r>
              <a:rPr lang="en-US" dirty="0"/>
              <a:t>Keep testing! </a:t>
            </a:r>
          </a:p>
        </p:txBody>
      </p:sp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402336"/>
            <a:ext cx="8229600" cy="1143000"/>
          </a:xfrm>
        </p:spPr>
        <p:txBody>
          <a:bodyPr anchor="t" anchorCtr="0">
            <a:normAutofit/>
          </a:bodyPr>
          <a:lstStyle/>
          <a:p>
            <a:r>
              <a:rPr lang="en-US" sz="3600" dirty="0"/>
              <a:t>Summary</a:t>
            </a:r>
          </a:p>
        </p:txBody>
      </p:sp>
    </p:spTree>
  </p:cSld>
  <p:clrMapOvr>
    <a:masterClrMapping/>
  </p:clrMapOvr>
  <p:transition advTm="48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to implement the process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the free tools first</a:t>
            </a:r>
          </a:p>
          <a:p>
            <a:r>
              <a:rPr lang="en-US" dirty="0" smtClean="0"/>
              <a:t>Use the free tools to identify what you really need to do, and what is missing.</a:t>
            </a:r>
          </a:p>
          <a:p>
            <a:r>
              <a:rPr lang="en-US" dirty="0" smtClean="0"/>
              <a:t>Give it to developers to use in real-life.</a:t>
            </a:r>
          </a:p>
          <a:p>
            <a:r>
              <a:rPr lang="en-US" dirty="0" smtClean="0"/>
              <a:t>Make sure it supports your IDE.</a:t>
            </a:r>
          </a:p>
          <a:p>
            <a:r>
              <a:rPr lang="en-US" dirty="0" smtClean="0"/>
              <a:t>Is the Reverse Engineering “good enough?”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014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Software as Abstraction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history of software development is a history of raising the level of abstraction.”</a:t>
            </a:r>
          </a:p>
          <a:p>
            <a:pPr lvl="1"/>
            <a:r>
              <a:rPr lang="en-US" dirty="0" smtClean="0"/>
              <a:t>Mellor, </a:t>
            </a:r>
            <a:r>
              <a:rPr lang="en-US" dirty="0" err="1" smtClean="0"/>
              <a:t>Balcer</a:t>
            </a:r>
            <a:r>
              <a:rPr lang="en-US" dirty="0" smtClean="0"/>
              <a:t>, </a:t>
            </a:r>
            <a:r>
              <a:rPr lang="en-US" u="sng" dirty="0" smtClean="0"/>
              <a:t>Executable UML.</a:t>
            </a:r>
          </a:p>
          <a:p>
            <a:r>
              <a:rPr lang="en-US" dirty="0" smtClean="0"/>
              <a:t>Machine code =&gt; assembler =&gt; languages (C, Pascal) =&gt; object structure for data and behavior</a:t>
            </a:r>
          </a:p>
          <a:p>
            <a:r>
              <a:rPr lang="en-US" dirty="0" smtClean="0"/>
              <a:t>Each step hides details, and required new tools for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9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Executable UML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2232248"/>
          </a:xfrm>
        </p:spPr>
        <p:txBody>
          <a:bodyPr/>
          <a:lstStyle/>
          <a:p>
            <a:r>
              <a:rPr lang="en-US" dirty="0" smtClean="0"/>
              <a:t>Eliminates programming and data design.</a:t>
            </a:r>
          </a:p>
          <a:p>
            <a:r>
              <a:rPr lang="en-US" dirty="0" smtClean="0"/>
              <a:t>Execution derives from design diagrams.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807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Types of UML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9447467"/>
              </p:ext>
            </p:extLst>
          </p:nvPr>
        </p:nvGraphicFramePr>
        <p:xfrm>
          <a:off x="467544" y="1052736"/>
          <a:ext cx="8229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224136"/>
                <a:gridCol w="2304256"/>
                <a:gridCol w="24689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Modeled</a:t>
                      </a:r>
                      <a:r>
                        <a:rPr lang="en-US" baseline="0" dirty="0" smtClean="0"/>
                        <a:t> 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Expressed As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world of things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Classes</a:t>
                      </a:r>
                    </a:p>
                    <a:p>
                      <a:r>
                        <a:rPr lang="en-US" dirty="0" smtClean="0"/>
                        <a:t>Attributes</a:t>
                      </a:r>
                    </a:p>
                    <a:p>
                      <a:r>
                        <a:rPr lang="en-US" dirty="0" smtClean="0"/>
                        <a:t>Associations</a:t>
                      </a:r>
                    </a:p>
                    <a:p>
                      <a:r>
                        <a:rPr lang="en-US" dirty="0" smtClean="0"/>
                        <a:t>Constraints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UML class diagram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Things have lifecycles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States</a:t>
                      </a:r>
                    </a:p>
                    <a:p>
                      <a:r>
                        <a:rPr lang="en-US" dirty="0" smtClean="0"/>
                        <a:t>Events</a:t>
                      </a:r>
                    </a:p>
                    <a:p>
                      <a:r>
                        <a:rPr lang="en-US" dirty="0" smtClean="0"/>
                        <a:t>Transition</a:t>
                      </a:r>
                    </a:p>
                    <a:p>
                      <a:r>
                        <a:rPr lang="en-US" dirty="0" smtClean="0"/>
                        <a:t>procedures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UML state-flow-chart diagram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Things do things at each stage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Algorithm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 language</a:t>
                      </a:r>
                    </a:p>
                    <a:p>
                      <a:r>
                        <a:rPr lang="en-US" dirty="0" smtClean="0"/>
                        <a:t>State procedures</a:t>
                      </a:r>
                    </a:p>
                    <a:p>
                      <a:r>
                        <a:rPr lang="en-US" dirty="0" smtClean="0"/>
                        <a:t>Methods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7" y="5415607"/>
            <a:ext cx="5799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Mellor and </a:t>
            </a:r>
            <a:r>
              <a:rPr lang="en-US" dirty="0" err="1" smtClean="0"/>
              <a:t>Balcer</a:t>
            </a:r>
            <a:r>
              <a:rPr lang="en-US" dirty="0" smtClean="0"/>
              <a:t>, </a:t>
            </a:r>
            <a:r>
              <a:rPr lang="en-US" u="sng" dirty="0" smtClean="0"/>
              <a:t>Executable UML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xmlns="" val="281889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 anchor="t" anchorCtr="0">
            <a:normAutofit/>
          </a:bodyPr>
          <a:lstStyle/>
          <a:p>
            <a:r>
              <a:rPr lang="en-US" sz="4000" dirty="0"/>
              <a:t>http://www.executableumlbook.com/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/>
              <a:t>Download the Executable UML Models</a:t>
            </a:r>
          </a:p>
          <a:p>
            <a:r>
              <a:rPr lang="en-US" sz="2000" dirty="0"/>
              <a:t>The case study models in </a:t>
            </a:r>
            <a:r>
              <a:rPr lang="en-US" sz="2000" i="1" dirty="0"/>
              <a:t>Executable UML</a:t>
            </a:r>
            <a:r>
              <a:rPr lang="en-US" sz="2000" dirty="0"/>
              <a:t> are currently available for the </a:t>
            </a:r>
            <a:r>
              <a:rPr lang="en-US" sz="2000" dirty="0" err="1"/>
              <a:t>BridgePoint</a:t>
            </a:r>
            <a:r>
              <a:rPr lang="en-US" sz="2000" dirty="0"/>
              <a:t> Development Suite.</a:t>
            </a:r>
          </a:p>
          <a:p>
            <a:r>
              <a:rPr lang="en-US" sz="2000" dirty="0" err="1"/>
              <a:t>BridgePoint</a:t>
            </a:r>
            <a:r>
              <a:rPr lang="en-US" sz="2000" dirty="0"/>
              <a:t>, available from </a:t>
            </a:r>
            <a:r>
              <a:rPr lang="en-US" sz="2000" dirty="0">
                <a:hlinkClick r:id="rId2"/>
              </a:rPr>
              <a:t>Project Technology</a:t>
            </a:r>
            <a:r>
              <a:rPr lang="en-US" sz="2000" dirty="0"/>
              <a:t>, provides a Model Builder for creating Executable UML models, a Model Verifier for executing these models, and a set of model compilers for generating complete system code from these models.</a:t>
            </a:r>
          </a:p>
          <a:p>
            <a:r>
              <a:rPr lang="en-US" sz="2000" b="1" dirty="0"/>
              <a:t>Step 1: Download the models</a:t>
            </a:r>
          </a:p>
          <a:p>
            <a:r>
              <a:rPr lang="en-US" sz="2000" dirty="0">
                <a:hlinkClick r:id="rId3"/>
              </a:rPr>
              <a:t>Download Zip File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b="1" dirty="0" smtClean="0"/>
              <a:t>Step </a:t>
            </a:r>
            <a:r>
              <a:rPr lang="en-US" sz="2000" b="1" dirty="0"/>
              <a:t>2: Download information on </a:t>
            </a:r>
            <a:r>
              <a:rPr lang="en-US" sz="2000" b="1" dirty="0" err="1"/>
              <a:t>BridgePoint</a:t>
            </a:r>
            <a:r>
              <a:rPr lang="en-US" sz="2000" b="1" dirty="0"/>
              <a:t>:</a:t>
            </a:r>
          </a:p>
          <a:p>
            <a:r>
              <a:rPr lang="en-US" sz="2000" dirty="0">
                <a:hlinkClick r:id="rId4"/>
              </a:rPr>
              <a:t>Using </a:t>
            </a:r>
            <a:r>
              <a:rPr lang="en-US" sz="2000" dirty="0" err="1">
                <a:hlinkClick r:id="rId4"/>
              </a:rPr>
              <a:t>BridgePoint</a:t>
            </a:r>
            <a:r>
              <a:rPr lang="en-US" sz="2000" dirty="0">
                <a:hlinkClick r:id="rId4"/>
              </a:rPr>
              <a:t> for Executable UML</a:t>
            </a:r>
            <a:r>
              <a:rPr lang="en-US" sz="2000" dirty="0"/>
              <a:t> (PDF)</a:t>
            </a:r>
            <a:br>
              <a:rPr lang="en-US" sz="2000" dirty="0"/>
            </a:br>
            <a:r>
              <a:rPr lang="en-US" sz="2000" dirty="0">
                <a:hlinkClick r:id="rId5"/>
              </a:rPr>
              <a:t>Running the Case Study Models in </a:t>
            </a:r>
            <a:r>
              <a:rPr lang="en-US" sz="2000" dirty="0" err="1">
                <a:hlinkClick r:id="rId5"/>
              </a:rPr>
              <a:t>BridgePoint</a:t>
            </a:r>
            <a:r>
              <a:rPr lang="en-US" sz="2000" dirty="0"/>
              <a:t> (PDF)</a:t>
            </a:r>
            <a:br>
              <a:rPr lang="en-US" sz="2000" dirty="0"/>
            </a:br>
            <a:r>
              <a:rPr lang="en-US" sz="2000" dirty="0"/>
              <a:t>Note that this information is also contained within the Zip file above. </a:t>
            </a:r>
            <a:r>
              <a:rPr lang="en-US" sz="2000" b="1" dirty="0"/>
              <a:t>Step 3: Request an evaluation copy of the </a:t>
            </a:r>
            <a:r>
              <a:rPr lang="en-US" sz="2000" b="1" dirty="0" err="1"/>
              <a:t>BridgePoint</a:t>
            </a:r>
            <a:r>
              <a:rPr lang="en-US" sz="2000" b="1" dirty="0"/>
              <a:t> Suite</a:t>
            </a:r>
          </a:p>
          <a:p>
            <a:r>
              <a:rPr lang="en-US" sz="2000" dirty="0">
                <a:hlinkClick r:id="rId6"/>
              </a:rPr>
              <a:t>Go to Request Form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Note that this link takes you out of the Executable UML Book site. </a:t>
            </a:r>
          </a:p>
        </p:txBody>
      </p:sp>
    </p:spTree>
    <p:extLst>
      <p:ext uri="{BB962C8B-B14F-4D97-AF65-F5344CB8AC3E}">
        <p14:creationId xmlns:p14="http://schemas.microsoft.com/office/powerpoint/2010/main" xmlns="" val="244747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Model Driven Architecture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Uses Model Compilers</a:t>
            </a:r>
          </a:p>
          <a:p>
            <a:pPr marL="0" indent="0">
              <a:buNone/>
            </a:pPr>
            <a:r>
              <a:rPr lang="en-US" dirty="0" smtClean="0"/>
              <a:t>Is built on</a:t>
            </a:r>
          </a:p>
          <a:p>
            <a:r>
              <a:rPr lang="en-US" dirty="0" smtClean="0"/>
              <a:t>Platform Independent Model (PIM)</a:t>
            </a:r>
          </a:p>
          <a:p>
            <a:r>
              <a:rPr lang="en-US" dirty="0" smtClean="0"/>
              <a:t>Executable UML</a:t>
            </a:r>
          </a:p>
          <a:p>
            <a:r>
              <a:rPr lang="en-US" dirty="0" smtClean="0"/>
              <a:t>Still under definition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171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63272" cy="5059363"/>
          </a:xfrm>
        </p:spPr>
        <p:txBody>
          <a:bodyPr>
            <a:normAutofit/>
          </a:bodyPr>
          <a:lstStyle/>
          <a:p>
            <a:r>
              <a:rPr lang="en-US" dirty="0"/>
              <a:t>Separate the problem into multiple </a:t>
            </a:r>
            <a:r>
              <a:rPr lang="en-US" dirty="0" smtClean="0"/>
              <a:t>domains</a:t>
            </a:r>
          </a:p>
          <a:p>
            <a:pPr lvl="1"/>
            <a:r>
              <a:rPr lang="en-US" dirty="0" smtClean="0"/>
              <a:t>“Semantically autonomous”</a:t>
            </a:r>
            <a:endParaRPr lang="en-US" dirty="0"/>
          </a:p>
          <a:p>
            <a:r>
              <a:rPr lang="en-US" dirty="0" smtClean="0"/>
              <a:t>Build a model for the domain</a:t>
            </a:r>
          </a:p>
          <a:p>
            <a:pPr lvl="1"/>
            <a:r>
              <a:rPr lang="en-US" dirty="0" smtClean="0"/>
              <a:t>Based on use cases</a:t>
            </a:r>
          </a:p>
          <a:p>
            <a:pPr lvl="1"/>
            <a:r>
              <a:rPr lang="en-US" dirty="0" smtClean="0"/>
              <a:t>Find the classes</a:t>
            </a:r>
          </a:p>
          <a:p>
            <a:pPr lvl="1"/>
            <a:r>
              <a:rPr lang="en-US" dirty="0" smtClean="0"/>
              <a:t>Understand the life-cycle (state machine)</a:t>
            </a:r>
          </a:p>
          <a:p>
            <a:r>
              <a:rPr lang="en-US" dirty="0" smtClean="0"/>
              <a:t>etc.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Does this sound familiar?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 anchor="t" anchorCtr="0"/>
          <a:lstStyle/>
          <a:p>
            <a:r>
              <a:rPr lang="en-US" sz="3600" dirty="0" smtClean="0"/>
              <a:t>The MDA Process (1)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56230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3337</TotalTime>
  <Words>829</Words>
  <Application>Microsoft Office PowerPoint</Application>
  <PresentationFormat>On-screen Show (4:3)</PresentationFormat>
  <Paragraphs>155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Flow</vt:lpstr>
      <vt:lpstr>Visio</vt:lpstr>
      <vt:lpstr>Chapter 22  UML Tooks and UML as Blueprint</vt:lpstr>
      <vt:lpstr>CASE TOOLS</vt:lpstr>
      <vt:lpstr>How to implement the process</vt:lpstr>
      <vt:lpstr>Software as Abstraction</vt:lpstr>
      <vt:lpstr>Executable UML</vt:lpstr>
      <vt:lpstr>Types of UML</vt:lpstr>
      <vt:lpstr>http://www.executableumlbook.com/</vt:lpstr>
      <vt:lpstr>Model Driven Architecture</vt:lpstr>
      <vt:lpstr>The MDA Process (1)</vt:lpstr>
      <vt:lpstr>The MDA Process (2)</vt:lpstr>
      <vt:lpstr>Object Constraint Language (OCL)</vt:lpstr>
      <vt:lpstr>Chapter 23</vt:lpstr>
      <vt:lpstr>Results of iteration 1</vt:lpstr>
      <vt:lpstr>Start of Iteration 2 - Not covered in text</vt:lpstr>
      <vt:lpstr>Risk and Business value</vt:lpstr>
      <vt:lpstr>Iteration 2</vt:lpstr>
      <vt:lpstr>Chapter 24</vt:lpstr>
      <vt:lpstr>Slide 18</vt:lpstr>
      <vt:lpstr>Slide 19</vt:lpstr>
      <vt:lpstr>Slide 20</vt:lpstr>
      <vt:lpstr>Next Gen POS</vt:lpstr>
      <vt:lpstr>Fig. 23.1 SSD</vt:lpstr>
      <vt:lpstr>Monopoly additional requirements</vt:lpstr>
      <vt:lpstr>Monopoly</vt:lpstr>
      <vt:lpstr>Fig. 23.2 New Domain Model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Dmitri Korzh</dc:creator>
  <cp:lastModifiedBy>JPMorgan Chase &amp; Co.</cp:lastModifiedBy>
  <cp:revision>119</cp:revision>
  <dcterms:created xsi:type="dcterms:W3CDTF">2004-11-24T03:27:20Z</dcterms:created>
  <dcterms:modified xsi:type="dcterms:W3CDTF">2012-10-22T21:47:36Z</dcterms:modified>
</cp:coreProperties>
</file>