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sldIdLst>
    <p:sldId id="257" r:id="rId2"/>
    <p:sldId id="282" r:id="rId3"/>
    <p:sldId id="269" r:id="rId4"/>
    <p:sldId id="270" r:id="rId5"/>
    <p:sldId id="258" r:id="rId6"/>
    <p:sldId id="279" r:id="rId7"/>
    <p:sldId id="259" r:id="rId8"/>
    <p:sldId id="260" r:id="rId9"/>
    <p:sldId id="261" r:id="rId10"/>
    <p:sldId id="262" r:id="rId11"/>
    <p:sldId id="263" r:id="rId12"/>
    <p:sldId id="264" r:id="rId13"/>
    <p:sldId id="272" r:id="rId14"/>
    <p:sldId id="273" r:id="rId15"/>
    <p:sldId id="271" r:id="rId16"/>
    <p:sldId id="274" r:id="rId17"/>
    <p:sldId id="275" r:id="rId18"/>
    <p:sldId id="265" r:id="rId19"/>
    <p:sldId id="266" r:id="rId20"/>
    <p:sldId id="276" r:id="rId21"/>
    <p:sldId id="277" r:id="rId22"/>
    <p:sldId id="268" r:id="rId23"/>
    <p:sldId id="280" r:id="rId24"/>
    <p:sldId id="281" r:id="rId25"/>
    <p:sldId id="27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65" autoAdjust="0"/>
  </p:normalViewPr>
  <p:slideViewPr>
    <p:cSldViewPr>
      <p:cViewPr varScale="1">
        <p:scale>
          <a:sx n="72" d="100"/>
          <a:sy n="72" d="100"/>
        </p:scale>
        <p:origin x="-8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D18DB-57A7-406B-A951-9CAA36A316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CBED5-E161-49E1-9E04-40C508C23D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D663A-CA08-49A0-8BC6-CC058E654F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D19C8-3906-46EA-A2D1-4A3B1D24CA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61C01-BF62-416F-BC87-5623CC3948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59788-E380-49D1-8A2E-68D6A69B9B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6E6C3-A221-431E-BCA1-D9890658C3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3847B-6104-4B7A-9A36-68CD0FE34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AF05E-1554-4133-AD8B-831B4AFF95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8A8EA-3B14-4E93-A18F-80DBD0ABB4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513AF19-A1E0-460C-8D03-6A9292AFCC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8F11627-F33C-4D57-9C75-D65FFA1C6C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8286" y="404664"/>
            <a:ext cx="7772400" cy="1470025"/>
          </a:xfrm>
        </p:spPr>
        <p:txBody>
          <a:bodyPr/>
          <a:lstStyle/>
          <a:p>
            <a:pPr eaLnBrk="1" hangingPunct="1"/>
            <a:r>
              <a:rPr lang="en-US" sz="8000" dirty="0"/>
              <a:t>Chapter 25</a:t>
            </a:r>
          </a:p>
        </p:txBody>
      </p:sp>
      <p:sp>
        <p:nvSpPr>
          <p:cNvPr id="13314" name="Placeholder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132856"/>
            <a:ext cx="7261498" cy="3312368"/>
          </a:xfrm>
        </p:spPr>
        <p:txBody>
          <a:bodyPr/>
          <a:lstStyle/>
          <a:p>
            <a:pPr eaLnBrk="1" hangingPunct="1"/>
            <a:r>
              <a:rPr lang="en-US" sz="4000" dirty="0"/>
              <a:t>GRASP</a:t>
            </a:r>
          </a:p>
          <a:p>
            <a:pPr eaLnBrk="1" hangingPunct="1"/>
            <a:r>
              <a:rPr lang="en-US" dirty="0"/>
              <a:t>The other </a:t>
            </a:r>
            <a:r>
              <a:rPr lang="en-US" dirty="0" smtClean="0"/>
              <a:t>four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What are the first five?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What is the goal/purpose of using patterns?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Autofit/>
          </a:bodyPr>
          <a:lstStyle/>
          <a:p>
            <a:pPr eaLnBrk="1" hangingPunct="1"/>
            <a:r>
              <a:rPr lang="en-US" sz="4500" dirty="0"/>
              <a:t>Fig. 25.5 Regular Square</a:t>
            </a:r>
          </a:p>
        </p:txBody>
      </p:sp>
      <p:pic>
        <p:nvPicPr>
          <p:cNvPr id="18434" name="Picture 3" descr="sqd-landedOn-r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9900"/>
            <a:ext cx="8229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25.6 Income Tax</a:t>
            </a:r>
          </a:p>
        </p:txBody>
      </p:sp>
      <p:pic>
        <p:nvPicPr>
          <p:cNvPr id="19458" name="Picture 3" descr="sqd-landedOn-inc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54163"/>
            <a:ext cx="822960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25.7 </a:t>
            </a:r>
            <a:r>
              <a:rPr lang="en-US" dirty="0" err="1"/>
              <a:t>Goto</a:t>
            </a:r>
            <a:r>
              <a:rPr lang="en-US" dirty="0"/>
              <a:t> Jail</a:t>
            </a:r>
          </a:p>
        </p:txBody>
      </p:sp>
      <p:pic>
        <p:nvPicPr>
          <p:cNvPr id="20482" name="Picture 3" descr="sqd-landedOn-gotoj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7225"/>
            <a:ext cx="8229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Improving coupling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87450" y="1628800"/>
            <a:ext cx="7772400" cy="4114800"/>
          </a:xfrm>
        </p:spPr>
        <p:txBody>
          <a:bodyPr/>
          <a:lstStyle/>
          <a:p>
            <a:r>
              <a:rPr lang="en-US" dirty="0"/>
              <a:t>Piece knows square, player does not</a:t>
            </a:r>
          </a:p>
          <a:p>
            <a:r>
              <a:rPr lang="en-US" dirty="0"/>
              <a:t>Therefore player needs to use piece </a:t>
            </a:r>
            <a:r>
              <a:rPr lang="en-US" dirty="0" smtClean="0"/>
              <a:t>too </a:t>
            </a:r>
            <a:r>
              <a:rPr lang="en-US" dirty="0"/>
              <a:t>often</a:t>
            </a:r>
          </a:p>
          <a:p>
            <a:endParaRPr lang="en-US" dirty="0"/>
          </a:p>
          <a:p>
            <a:r>
              <a:rPr lang="en-US" dirty="0" err="1" smtClean="0"/>
              <a:t>Refactor</a:t>
            </a:r>
            <a:endParaRPr lang="en-US" dirty="0" smtClean="0"/>
          </a:p>
          <a:p>
            <a:r>
              <a:rPr lang="en-US" dirty="0" smtClean="0"/>
              <a:t>In a simulation “piece” does not have a real purpose.</a:t>
            </a:r>
            <a:endParaRPr lang="en-US" dirty="0"/>
          </a:p>
        </p:txBody>
      </p:sp>
    </p:spTree>
  </p:cSld>
  <p:clrMapOvr>
    <a:masterClrMapping/>
  </p:clrMapOvr>
  <p:transition advTm="5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12648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/>
              <a:t>Interfaces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r>
              <a:rPr lang="en-US" dirty="0"/>
              <a:t>Choosing interfaces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 smtClean="0"/>
              <a:t>polymoprhism</a:t>
            </a:r>
            <a:endParaRPr lang="en-US" dirty="0" smtClean="0"/>
          </a:p>
          <a:p>
            <a:r>
              <a:rPr lang="en-US" dirty="0" smtClean="0"/>
              <a:t>An interface allows coupling without a specific class hierarchy.</a:t>
            </a:r>
          </a:p>
          <a:p>
            <a:r>
              <a:rPr lang="en-US" dirty="0" smtClean="0"/>
              <a:t>With single-inheritance this can be too limiting.</a:t>
            </a:r>
          </a:p>
          <a:p>
            <a:r>
              <a:rPr lang="en-US" dirty="0" smtClean="0"/>
              <a:t>Tradeoff near-term efforts with the possibility of future extensions.</a:t>
            </a:r>
            <a:endParaRPr lang="en-US" dirty="0"/>
          </a:p>
        </p:txBody>
      </p:sp>
    </p:spTree>
  </p:cSld>
  <p:clrMapOvr>
    <a:masterClrMapping/>
  </p:clrMapOvr>
  <p:transition advTm="6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r>
              <a:rPr lang="en-US" dirty="0"/>
              <a:t>Pure Fabrication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 a responsibility to avoid violations of High Cohesion and Low </a:t>
            </a:r>
            <a:r>
              <a:rPr lang="en-US" dirty="0" smtClean="0"/>
              <a:t>Coupling</a:t>
            </a:r>
            <a:endParaRPr lang="en-US" dirty="0"/>
          </a:p>
          <a:p>
            <a:r>
              <a:rPr lang="en-US" i="1" u="sng" dirty="0"/>
              <a:t>Make up an object </a:t>
            </a:r>
            <a:r>
              <a:rPr lang="en-US" dirty="0"/>
              <a:t>to assign a highly cohesive set of responsibilities</a:t>
            </a:r>
          </a:p>
        </p:txBody>
      </p:sp>
      <p:pic>
        <p:nvPicPr>
          <p:cNvPr id="4" name="~PP1765.WAV">
            <a:hlinkClick r:id="" action="ppaction://media"/>
          </p:cNvPr>
          <p:cNvPicPr>
            <a:picLocks noRot="1" noChangeAspect="1"/>
          </p:cNvPicPr>
          <p:nvPr>
            <a:wavAudioFile r:embed="rId1" name="~PP1765.WAV"/>
          </p:nvPr>
        </p:nvPicPr>
        <p:blipFill>
          <a:blip r:embed="rId3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Databases and Sale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7772400" cy="3672408"/>
          </a:xfrm>
        </p:spPr>
        <p:txBody>
          <a:bodyPr/>
          <a:lstStyle/>
          <a:p>
            <a:r>
              <a:rPr lang="en-US" sz="2800" dirty="0"/>
              <a:t>Saving to database requires:</a:t>
            </a:r>
          </a:p>
          <a:p>
            <a:pPr lvl="1"/>
            <a:r>
              <a:rPr lang="en-US" sz="2400" dirty="0"/>
              <a:t>DB Task requires a large number of support operations, unrelated to main class</a:t>
            </a:r>
          </a:p>
          <a:p>
            <a:pPr lvl="1"/>
            <a:r>
              <a:rPr lang="en-US" sz="2400" dirty="0"/>
              <a:t>Sale Class has to be coupled to </a:t>
            </a:r>
            <a:r>
              <a:rPr lang="en-US" sz="2400" dirty="0" err="1"/>
              <a:t>db</a:t>
            </a:r>
            <a:r>
              <a:rPr lang="en-US" sz="2400" dirty="0"/>
              <a:t> connector</a:t>
            </a:r>
          </a:p>
          <a:p>
            <a:pPr lvl="1"/>
            <a:r>
              <a:rPr lang="en-US" sz="2400" dirty="0"/>
              <a:t>Saving in DB is a general task using many support classes</a:t>
            </a:r>
          </a:p>
          <a:p>
            <a:r>
              <a:rPr lang="en-US" sz="2800" dirty="0"/>
              <a:t>Fabricate DB persistence </a:t>
            </a:r>
            <a:r>
              <a:rPr lang="en-US" sz="2800" dirty="0" smtClean="0"/>
              <a:t>object</a:t>
            </a:r>
          </a:p>
          <a:p>
            <a:r>
              <a:rPr lang="en-US" sz="2800" dirty="0" smtClean="0"/>
              <a:t>Database is NOT part of the Object Model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475654" y="5076926"/>
            <a:ext cx="2954655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Persistent Storage</a:t>
            </a:r>
          </a:p>
          <a:p>
            <a:r>
              <a:rPr lang="en-US" dirty="0" smtClean="0"/>
              <a:t>---------------------------</a:t>
            </a:r>
          </a:p>
          <a:p>
            <a:r>
              <a:rPr lang="en-US" dirty="0"/>
              <a:t>i</a:t>
            </a:r>
            <a:r>
              <a:rPr lang="en-US" dirty="0" smtClean="0"/>
              <a:t>nsert(Object)</a:t>
            </a:r>
          </a:p>
          <a:p>
            <a:r>
              <a:rPr lang="en-US" dirty="0" smtClean="0"/>
              <a:t>Update(Object)</a:t>
            </a:r>
            <a:endParaRPr lang="en-US" dirty="0"/>
          </a:p>
        </p:txBody>
      </p:sp>
    </p:spTree>
  </p:cSld>
  <p:clrMapOvr>
    <a:masterClrMapping/>
  </p:clrMapOvr>
  <p:transition advTm="5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/>
              <a:t>Dice in Monopoly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20738" y="1556792"/>
            <a:ext cx="7772400" cy="4114800"/>
          </a:xfrm>
        </p:spPr>
        <p:txBody>
          <a:bodyPr/>
          <a:lstStyle/>
          <a:p>
            <a:r>
              <a:rPr lang="en-US" dirty="0"/>
              <a:t>Dice can be more general that just in monopoly</a:t>
            </a:r>
          </a:p>
          <a:p>
            <a:r>
              <a:rPr lang="en-US" dirty="0"/>
              <a:t>Some games have a dice </a:t>
            </a:r>
            <a:r>
              <a:rPr lang="en-US" dirty="0" smtClean="0"/>
              <a:t>cup</a:t>
            </a:r>
          </a:p>
          <a:p>
            <a:r>
              <a:rPr lang="en-US" dirty="0" smtClean="0"/>
              <a:t>Created with a number of dice</a:t>
            </a:r>
          </a:p>
          <a:p>
            <a:r>
              <a:rPr lang="en-US" dirty="0" smtClean="0"/>
              <a:t>Created with dice having different number of sides (6, 12, 25,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ransition advTm="3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25.8 </a:t>
            </a:r>
          </a:p>
        </p:txBody>
      </p:sp>
      <p:pic>
        <p:nvPicPr>
          <p:cNvPr id="21506" name="Picture 3" descr="dcd-c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82296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sqd-taketurn-c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8" y="98072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7772400" cy="587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25.9</a:t>
            </a:r>
          </a:p>
        </p:txBody>
      </p:sp>
    </p:spTree>
  </p:cSld>
  <p:clrMapOvr>
    <a:masterClrMapping/>
  </p:clrMapOvr>
  <p:transition advTm="3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use patterns?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772400" cy="4896544"/>
          </a:xfrm>
        </p:spPr>
        <p:txBody>
          <a:bodyPr/>
          <a:lstStyle/>
          <a:p>
            <a:r>
              <a:rPr lang="en-US" dirty="0" smtClean="0"/>
              <a:t>Decide how to divide responsibilities across objects.</a:t>
            </a:r>
          </a:p>
          <a:p>
            <a:pPr lvl="1"/>
            <a:r>
              <a:rPr lang="en-US" dirty="0" smtClean="0"/>
              <a:t>Data structures</a:t>
            </a:r>
          </a:p>
          <a:p>
            <a:pPr lvl="1"/>
            <a:r>
              <a:rPr lang="en-US" dirty="0" smtClean="0"/>
              <a:t>Methods</a:t>
            </a:r>
          </a:p>
          <a:p>
            <a:r>
              <a:rPr lang="en-US" dirty="0" smtClean="0"/>
              <a:t>Common, shorthand terms to discuss design.</a:t>
            </a:r>
          </a:p>
          <a:p>
            <a:r>
              <a:rPr lang="en-US" dirty="0" smtClean="0"/>
              <a:t>Get a feel for the underlying reasoning.</a:t>
            </a:r>
          </a:p>
          <a:p>
            <a:r>
              <a:rPr lang="en-US" dirty="0" smtClean="0"/>
              <a:t>GRASP and </a:t>
            </a:r>
            <a:r>
              <a:rPr lang="en-US" dirty="0" err="1" smtClean="0"/>
              <a:t>GoF</a:t>
            </a:r>
            <a:r>
              <a:rPr lang="en-US" dirty="0" smtClean="0"/>
              <a:t> are similar (if not identical).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58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of objects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25178" y="1340768"/>
            <a:ext cx="7772400" cy="4680520"/>
          </a:xfrm>
        </p:spPr>
        <p:txBody>
          <a:bodyPr/>
          <a:lstStyle/>
          <a:p>
            <a:r>
              <a:rPr lang="en-US" dirty="0" err="1"/>
              <a:t>Representaional</a:t>
            </a:r>
            <a:r>
              <a:rPr lang="en-US" dirty="0"/>
              <a:t> </a:t>
            </a:r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What the thing is in the domain</a:t>
            </a:r>
            <a:endParaRPr lang="en-US" dirty="0"/>
          </a:p>
          <a:p>
            <a:r>
              <a:rPr lang="en-US" dirty="0"/>
              <a:t>Behavioral </a:t>
            </a:r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Algorithm in a “made up” object</a:t>
            </a:r>
          </a:p>
          <a:p>
            <a:pPr lvl="1"/>
            <a:r>
              <a:rPr lang="en-US" dirty="0" smtClean="0"/>
              <a:t>Overuse turns into functional programming</a:t>
            </a:r>
          </a:p>
          <a:p>
            <a:r>
              <a:rPr lang="en-US" dirty="0" smtClean="0"/>
              <a:t>An Object is ….</a:t>
            </a:r>
          </a:p>
          <a:p>
            <a:r>
              <a:rPr lang="en-US" dirty="0" smtClean="0"/>
              <a:t>Pay attention to the data flows across objects.</a:t>
            </a:r>
            <a:endParaRPr lang="en-US" dirty="0"/>
          </a:p>
        </p:txBody>
      </p:sp>
    </p:spTree>
  </p:cSld>
  <p:clrMapOvr>
    <a:masterClrMapping/>
  </p:clrMapOvr>
  <p:transition advTm="9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r>
              <a:rPr lang="en-US" dirty="0"/>
              <a:t>Indirection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direct </a:t>
            </a:r>
            <a:r>
              <a:rPr lang="en-US" dirty="0" smtClean="0"/>
              <a:t>coupling by adding another object.</a:t>
            </a:r>
          </a:p>
          <a:p>
            <a:r>
              <a:rPr lang="en-US" dirty="0" smtClean="0"/>
              <a:t>Supports re-use and future extensions.</a:t>
            </a:r>
          </a:p>
          <a:p>
            <a:r>
              <a:rPr lang="en-US" dirty="0" smtClean="0"/>
              <a:t>Indirection and polymorphism can create an adapter object “to protect the inner design.”</a:t>
            </a:r>
          </a:p>
          <a:p>
            <a:endParaRPr lang="en-US" dirty="0"/>
          </a:p>
        </p:txBody>
      </p:sp>
    </p:spTree>
  </p:cSld>
  <p:clrMapOvr>
    <a:masterClrMapping/>
  </p:clrMapOvr>
  <p:transition advTm="3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25.10</a:t>
            </a:r>
          </a:p>
        </p:txBody>
      </p:sp>
      <p:pic>
        <p:nvPicPr>
          <p:cNvPr id="23554" name="Picture 3" descr="SQD-Indirection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57200" y="2022475"/>
            <a:ext cx="82296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3608" y="5106809"/>
            <a:ext cx="619268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TaxMaster</a:t>
            </a:r>
            <a:r>
              <a:rPr lang="en-US" dirty="0" smtClean="0"/>
              <a:t> is swapped out, or new Tax program added, the new code is isolated in the adapter.</a:t>
            </a:r>
            <a:endParaRPr lang="en-US" dirty="0"/>
          </a:p>
        </p:txBody>
      </p:sp>
    </p:spTree>
  </p:cSld>
  <p:clrMapOvr>
    <a:masterClrMapping/>
  </p:clrMapOvr>
  <p:transition advTm="7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Persistent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a good use of indirection</a:t>
            </a:r>
          </a:p>
          <a:p>
            <a:r>
              <a:rPr lang="en-US" dirty="0" smtClean="0"/>
              <a:t>Collect all the database operations together in one place.</a:t>
            </a:r>
          </a:p>
          <a:p>
            <a:r>
              <a:rPr lang="en-US" dirty="0" smtClean="0"/>
              <a:t>Compare with </a:t>
            </a:r>
            <a:r>
              <a:rPr lang="en-US" dirty="0" err="1" smtClean="0"/>
              <a:t>GoF</a:t>
            </a:r>
            <a:r>
              <a:rPr lang="en-US" dirty="0" smtClean="0"/>
              <a:t> patterns coming up.</a:t>
            </a:r>
            <a:endParaRPr lang="en-US" dirty="0"/>
          </a:p>
        </p:txBody>
      </p:sp>
    </p:spTree>
  </p:cSld>
  <p:clrMapOvr>
    <a:masterClrMapping/>
  </p:clrMapOvr>
  <p:transition advTm="2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12648"/>
            <a:ext cx="7772400" cy="585216"/>
          </a:xfrm>
        </p:spPr>
        <p:txBody>
          <a:bodyPr>
            <a:noAutofit/>
          </a:bodyPr>
          <a:lstStyle/>
          <a:p>
            <a:r>
              <a:rPr lang="en-US" sz="4500" dirty="0" smtClean="0"/>
              <a:t>Protected Variations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16" y="1188368"/>
            <a:ext cx="8205986" cy="5192960"/>
          </a:xfrm>
        </p:spPr>
        <p:txBody>
          <a:bodyPr/>
          <a:lstStyle/>
          <a:p>
            <a:r>
              <a:rPr lang="en-US" sz="2800" dirty="0" smtClean="0"/>
              <a:t>Design object, subsystems or systems to reduce instability</a:t>
            </a:r>
          </a:p>
          <a:p>
            <a:r>
              <a:rPr lang="en-US" sz="2800" dirty="0" smtClean="0"/>
              <a:t>Identify predicated points of variation and create a stable interface around them</a:t>
            </a:r>
          </a:p>
          <a:p>
            <a:r>
              <a:rPr lang="en-US" sz="2800" dirty="0" smtClean="0"/>
              <a:t>Indirection, polymorphism, interfaces, adapter, encapsulation, information hiding, etc.</a:t>
            </a:r>
          </a:p>
          <a:p>
            <a:r>
              <a:rPr lang="en-US" sz="2800" dirty="0" smtClean="0"/>
              <a:t>Hide structure and information in Data-driven design, Service lookups, uniform access, etc.</a:t>
            </a:r>
          </a:p>
          <a:p>
            <a:r>
              <a:rPr lang="en-US" sz="2800" dirty="0" smtClean="0"/>
              <a:t>Replaces the pattern “Don’t Talk to Strangers.”</a:t>
            </a:r>
          </a:p>
          <a:p>
            <a:r>
              <a:rPr lang="en-US" sz="2800" dirty="0" smtClean="0"/>
              <a:t>The farther the data, the more fragile the design.</a:t>
            </a:r>
          </a:p>
        </p:txBody>
      </p:sp>
    </p:spTree>
  </p:cSld>
  <p:clrMapOvr>
    <a:masterClrMapping/>
  </p:clrMapOvr>
  <p:transition advTm="7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3795" name="Placeholder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use patterns?</a:t>
            </a:r>
          </a:p>
          <a:p>
            <a:r>
              <a:rPr lang="en-US" dirty="0" smtClean="0"/>
              <a:t>What is the goal?</a:t>
            </a:r>
          </a:p>
          <a:p>
            <a:r>
              <a:rPr lang="en-US" dirty="0" smtClean="0"/>
              <a:t>What is an object?</a:t>
            </a:r>
          </a:p>
          <a:p>
            <a:r>
              <a:rPr lang="en-US" dirty="0" smtClean="0"/>
              <a:t>What are the 9 GRASP patterns? Where can you find the summary?</a:t>
            </a:r>
            <a:endParaRPr lang="en-US" dirty="0"/>
          </a:p>
        </p:txBody>
      </p:sp>
    </p:spTree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sz="4500" dirty="0"/>
              <a:t>GRASP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772400" cy="4114800"/>
          </a:xfrm>
        </p:spPr>
        <p:txBody>
          <a:bodyPr/>
          <a:lstStyle/>
          <a:p>
            <a:r>
              <a:rPr lang="en-US" sz="3600" dirty="0"/>
              <a:t>Polymorphism</a:t>
            </a:r>
          </a:p>
          <a:p>
            <a:r>
              <a:rPr lang="en-US" sz="3600" dirty="0"/>
              <a:t>Indirection</a:t>
            </a:r>
          </a:p>
          <a:p>
            <a:r>
              <a:rPr lang="en-US" sz="3600" dirty="0"/>
              <a:t>Pure Fabrication</a:t>
            </a:r>
          </a:p>
          <a:p>
            <a:r>
              <a:rPr lang="en-US" sz="3600" dirty="0"/>
              <a:t>Protected Variations</a:t>
            </a:r>
          </a:p>
        </p:txBody>
      </p:sp>
    </p:spTree>
  </p:cSld>
  <p:clrMapOvr>
    <a:masterClrMapping/>
  </p:clrMapOvr>
  <p:transition advTm="3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/>
              <a:t>Polymorphism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20738" y="1556792"/>
            <a:ext cx="7772400" cy="3456384"/>
          </a:xfrm>
        </p:spPr>
        <p:txBody>
          <a:bodyPr/>
          <a:lstStyle/>
          <a:p>
            <a:r>
              <a:rPr lang="en-US" dirty="0"/>
              <a:t>Handle alternatives based on </a:t>
            </a:r>
            <a:r>
              <a:rPr lang="en-US" dirty="0" smtClean="0"/>
              <a:t>type</a:t>
            </a:r>
          </a:p>
          <a:p>
            <a:r>
              <a:rPr lang="en-US" dirty="0" smtClean="0"/>
              <a:t>Simplify methods by removing if-then-else and case statements</a:t>
            </a:r>
          </a:p>
          <a:p>
            <a:r>
              <a:rPr lang="en-US" dirty="0" smtClean="0"/>
              <a:t>Easier extension to a new type, across multiple areas.</a:t>
            </a:r>
          </a:p>
          <a:p>
            <a:r>
              <a:rPr lang="en-US" dirty="0" smtClean="0"/>
              <a:t>All methods can be put in one object.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5157192"/>
            <a:ext cx="698139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aka Choosing Message or “Don’t ask ‘What Kind’”</a:t>
            </a:r>
          </a:p>
          <a:p>
            <a:endParaRPr lang="en-US" dirty="0"/>
          </a:p>
        </p:txBody>
      </p:sp>
    </p:spTree>
  </p:cSld>
  <p:clrMapOvr>
    <a:masterClrMapping/>
  </p:clrMapOvr>
  <p:transition advTm="3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CD-TaxCalcAdapter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838200" y="1071563"/>
            <a:ext cx="7391400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77724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25.1</a:t>
            </a:r>
          </a:p>
        </p:txBody>
      </p:sp>
    </p:spTree>
  </p:cSld>
  <p:clrMapOvr>
    <a:masterClrMapping/>
  </p:clrMapOvr>
  <p:transition advTm="3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Implementation in Monopoly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squares require different behavior/actions/methods.</a:t>
            </a:r>
          </a:p>
          <a:p>
            <a:endParaRPr lang="en-US" sz="2000" dirty="0"/>
          </a:p>
          <a:p>
            <a:r>
              <a:rPr lang="en-US" dirty="0" smtClean="0"/>
              <a:t>Switch on </a:t>
            </a:r>
            <a:r>
              <a:rPr lang="en-US" dirty="0" err="1" smtClean="0"/>
              <a:t>square.type</a:t>
            </a:r>
            <a:endParaRPr lang="en-US" dirty="0" smtClean="0"/>
          </a:p>
          <a:p>
            <a:r>
              <a:rPr lang="en-US" sz="2800" dirty="0" smtClean="0"/>
              <a:t>CASE </a:t>
            </a:r>
            <a:r>
              <a:rPr lang="en-US" sz="2800" dirty="0" err="1" smtClean="0"/>
              <a:t>GoSquare</a:t>
            </a:r>
            <a:r>
              <a:rPr lang="en-US" sz="2800" dirty="0" smtClean="0"/>
              <a:t>: player receives $200</a:t>
            </a:r>
          </a:p>
          <a:p>
            <a:r>
              <a:rPr lang="en-US" sz="2800" dirty="0" smtClean="0"/>
              <a:t>Case </a:t>
            </a:r>
            <a:r>
              <a:rPr lang="en-US" sz="2800" dirty="0" err="1" smtClean="0"/>
              <a:t>IncomeTaxSquare</a:t>
            </a:r>
            <a:r>
              <a:rPr lang="en-US" sz="2800" dirty="0" smtClean="0"/>
              <a:t>: play pays tax</a:t>
            </a:r>
          </a:p>
          <a:p>
            <a:r>
              <a:rPr lang="en-US" sz="2800" dirty="0" smtClean="0"/>
              <a:t>Etc.</a:t>
            </a:r>
          </a:p>
          <a:p>
            <a:r>
              <a:rPr lang="en-US" sz="2800" dirty="0" smtClean="0"/>
              <a:t>What is the action that triggers this?</a:t>
            </a:r>
            <a:endParaRPr lang="en-US" sz="2800" dirty="0"/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25.2</a:t>
            </a:r>
          </a:p>
        </p:txBody>
      </p:sp>
      <p:pic>
        <p:nvPicPr>
          <p:cNvPr id="15362" name="Picture 3" descr="dcd-mono-landed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0038"/>
            <a:ext cx="82296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55576" y="5661248"/>
            <a:ext cx="712970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Each square type has it’s own “landed-on” method.</a:t>
            </a:r>
            <a:endParaRPr lang="en-US" dirty="0"/>
          </a:p>
        </p:txBody>
      </p:sp>
    </p:spTree>
  </p:cSld>
  <p:clrMapOvr>
    <a:masterClrMapping/>
  </p:clrMapOvr>
  <p:transition advTm="2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8229600" cy="585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Fig. 25.3 </a:t>
            </a:r>
          </a:p>
        </p:txBody>
      </p:sp>
      <p:pic>
        <p:nvPicPr>
          <p:cNvPr id="16386" name="Picture 3" descr="sqd-landed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84300"/>
            <a:ext cx="82296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3568" y="5259209"/>
            <a:ext cx="3576620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i.e. </a:t>
            </a:r>
          </a:p>
          <a:p>
            <a:r>
              <a:rPr lang="en-US" dirty="0" err="1" smtClean="0"/>
              <a:t>loc</a:t>
            </a:r>
            <a:r>
              <a:rPr lang="en-US" dirty="0" smtClean="0"/>
              <a:t> = square_12;</a:t>
            </a:r>
          </a:p>
          <a:p>
            <a:r>
              <a:rPr lang="en-US" dirty="0" smtClean="0"/>
              <a:t>Square_12.landedOn(p);</a:t>
            </a:r>
            <a:endParaRPr lang="en-US" dirty="0"/>
          </a:p>
        </p:txBody>
      </p:sp>
    </p:spTree>
  </p:cSld>
  <p:clrMapOvr>
    <a:masterClrMapping/>
  </p:clrMapOvr>
  <p:transition advTm="4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48"/>
            <a:ext cx="7772400" cy="585216"/>
          </a:xfrm>
        </p:spPr>
        <p:txBody>
          <a:bodyPr>
            <a:noAutofit/>
          </a:bodyPr>
          <a:lstStyle/>
          <a:p>
            <a:pPr eaLnBrk="1" hangingPunct="1"/>
            <a:r>
              <a:rPr lang="en-US" sz="4500" dirty="0"/>
              <a:t>Fig. 25.4 Go Square</a:t>
            </a:r>
          </a:p>
        </p:txBody>
      </p:sp>
      <p:pic>
        <p:nvPicPr>
          <p:cNvPr id="17410" name="Picture 3" descr="sqd-landedOn-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27138"/>
            <a:ext cx="822960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27584" y="5943600"/>
            <a:ext cx="248016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p.addCash</a:t>
            </a:r>
            <a:r>
              <a:rPr lang="en-US" dirty="0" smtClean="0"/>
              <a:t>(200);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1095</TotalTime>
  <Words>622</Words>
  <Application>Microsoft Office PowerPoint</Application>
  <PresentationFormat>On-screen Show (4:3)</PresentationFormat>
  <Paragraphs>105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Chapter 25</vt:lpstr>
      <vt:lpstr>Why use patterns?</vt:lpstr>
      <vt:lpstr>GRASP</vt:lpstr>
      <vt:lpstr>Polymorphism</vt:lpstr>
      <vt:lpstr>Fig. 25.1</vt:lpstr>
      <vt:lpstr>Implementation in Monopoly</vt:lpstr>
      <vt:lpstr>Fig. 25.2</vt:lpstr>
      <vt:lpstr>Fig. 25.3 </vt:lpstr>
      <vt:lpstr>Fig. 25.4 Go Square</vt:lpstr>
      <vt:lpstr>Fig. 25.5 Regular Square</vt:lpstr>
      <vt:lpstr>Fig. 25.6 Income Tax</vt:lpstr>
      <vt:lpstr>Fig. 25.7 Goto Jail</vt:lpstr>
      <vt:lpstr>Improving coupling</vt:lpstr>
      <vt:lpstr>Interfaces</vt:lpstr>
      <vt:lpstr>Pure Fabrication</vt:lpstr>
      <vt:lpstr>Example: Databases and Sale</vt:lpstr>
      <vt:lpstr>Dice in Monopoly</vt:lpstr>
      <vt:lpstr>Fig. 25.8 </vt:lpstr>
      <vt:lpstr>Fig. 25.9</vt:lpstr>
      <vt:lpstr>Design of objects</vt:lpstr>
      <vt:lpstr>Indirection</vt:lpstr>
      <vt:lpstr>Fig. 25.10</vt:lpstr>
      <vt:lpstr>Persistent Storage</vt:lpstr>
      <vt:lpstr>Protected Variations</vt:lpstr>
      <vt:lpstr>Summary</vt:lpstr>
    </vt:vector>
  </TitlesOfParts>
  <Company>Ronald Hartung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</dc:title>
  <dc:creator>Ronald Hartung User</dc:creator>
  <cp:lastModifiedBy>JPMorgan Chase &amp; Co.</cp:lastModifiedBy>
  <cp:revision>46</cp:revision>
  <dcterms:created xsi:type="dcterms:W3CDTF">2011-02-24T23:44:34Z</dcterms:created>
  <dcterms:modified xsi:type="dcterms:W3CDTF">2012-10-29T17:43:35Z</dcterms:modified>
</cp:coreProperties>
</file>