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sldIdLst>
    <p:sldId id="311" r:id="rId2"/>
    <p:sldId id="312" r:id="rId3"/>
    <p:sldId id="257" r:id="rId4"/>
    <p:sldId id="259" r:id="rId5"/>
    <p:sldId id="319" r:id="rId6"/>
    <p:sldId id="261" r:id="rId7"/>
    <p:sldId id="263" r:id="rId8"/>
    <p:sldId id="313" r:id="rId9"/>
    <p:sldId id="320" r:id="rId10"/>
    <p:sldId id="265" r:id="rId11"/>
    <p:sldId id="314" r:id="rId12"/>
    <p:sldId id="267" r:id="rId13"/>
    <p:sldId id="269" r:id="rId14"/>
    <p:sldId id="271" r:id="rId15"/>
    <p:sldId id="315" r:id="rId16"/>
    <p:sldId id="273" r:id="rId17"/>
    <p:sldId id="275" r:id="rId18"/>
    <p:sldId id="277" r:id="rId19"/>
    <p:sldId id="281" r:id="rId20"/>
    <p:sldId id="316" r:id="rId21"/>
    <p:sldId id="283" r:id="rId22"/>
    <p:sldId id="285" r:id="rId23"/>
    <p:sldId id="287" r:id="rId24"/>
    <p:sldId id="289" r:id="rId25"/>
    <p:sldId id="291" r:id="rId26"/>
    <p:sldId id="293" r:id="rId27"/>
    <p:sldId id="317" r:id="rId28"/>
    <p:sldId id="295" r:id="rId29"/>
    <p:sldId id="321" r:id="rId30"/>
    <p:sldId id="297" r:id="rId31"/>
    <p:sldId id="299" r:id="rId32"/>
    <p:sldId id="301" r:id="rId33"/>
    <p:sldId id="303" r:id="rId34"/>
    <p:sldId id="305" r:id="rId35"/>
    <p:sldId id="307" r:id="rId36"/>
    <p:sldId id="309" r:id="rId37"/>
    <p:sldId id="318" r:id="rId3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2787"/>
    <p:restoredTop sz="90929"/>
  </p:normalViewPr>
  <p:slideViewPr>
    <p:cSldViewPr>
      <p:cViewPr varScale="1">
        <p:scale>
          <a:sx n="87" d="100"/>
          <a:sy n="87" d="100"/>
        </p:scale>
        <p:origin x="-514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23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2475B-460E-46DA-8392-DE33F8C2B0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41CF6-2DF3-44E7-AC6C-A952A9756B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39FCAB-252A-45DD-8CCB-1B27CC3558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B4333-BF17-437C-9242-C83F73E6C6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9D568E-41BD-48FF-A61C-9FA547D557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7F76C2-78E1-4796-80E2-67FF212DAF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BD444E-4A8A-4E20-AAC7-BC6B57DF7B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C8CAE-0170-486A-9B44-DD9F868B91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47509-2372-4799-9DC0-02B114CB39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02D0F3-1824-4B9D-AC4C-D8BE87C314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D613A8E9-8725-4C8E-BEEC-457A30E735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EAF748C6-6F99-463C-BF6C-4D8E739FF8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00026" y="908720"/>
            <a:ext cx="7772400" cy="1008112"/>
          </a:xfrm>
        </p:spPr>
        <p:txBody>
          <a:bodyPr/>
          <a:lstStyle/>
          <a:p>
            <a:pPr eaLnBrk="1" hangingPunct="1"/>
            <a:r>
              <a:rPr lang="en-US" dirty="0"/>
              <a:t>Chapter 26</a:t>
            </a:r>
          </a:p>
        </p:txBody>
      </p:sp>
      <p:sp>
        <p:nvSpPr>
          <p:cNvPr id="22530" name="Placeholder 3"/>
          <p:cNvSpPr>
            <a:spLocks noGrp="1" noChangeArrowheads="1"/>
          </p:cNvSpPr>
          <p:nvPr>
            <p:ph type="subTitle" idx="1"/>
          </p:nvPr>
        </p:nvSpPr>
        <p:spPr>
          <a:xfrm>
            <a:off x="827584" y="2276872"/>
            <a:ext cx="7765554" cy="3096344"/>
          </a:xfrm>
        </p:spPr>
        <p:txBody>
          <a:bodyPr/>
          <a:lstStyle/>
          <a:p>
            <a:pPr eaLnBrk="1" hangingPunct="1"/>
            <a:r>
              <a:rPr lang="en-US" sz="3600" dirty="0" smtClean="0"/>
              <a:t>Gang of Four Patterns</a:t>
            </a:r>
          </a:p>
          <a:p>
            <a:pPr algn="l" eaLnBrk="1" hangingPunct="1"/>
            <a:r>
              <a:rPr lang="en-US" dirty="0" smtClean="0"/>
              <a:t>23 total</a:t>
            </a:r>
          </a:p>
          <a:p>
            <a:pPr algn="l" eaLnBrk="1" hangingPunct="1"/>
            <a:r>
              <a:rPr lang="en-US" dirty="0" smtClean="0"/>
              <a:t>15 useful</a:t>
            </a:r>
          </a:p>
          <a:p>
            <a:pPr algn="l" eaLnBrk="1" hangingPunct="1"/>
            <a:r>
              <a:rPr lang="en-US" dirty="0" smtClean="0"/>
              <a:t>How are they different from GRASP Patterns?</a:t>
            </a:r>
            <a:endParaRPr lang="en-US" dirty="0"/>
          </a:p>
        </p:txBody>
      </p:sp>
    </p:spTree>
  </p:cSld>
  <p:clrMapOvr>
    <a:masterClrMapping/>
  </p:clrMapOvr>
  <p:transition advTm="18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8521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The Factory Pattern</a:t>
            </a:r>
            <a:endParaRPr lang="en-US" dirty="0"/>
          </a:p>
        </p:txBody>
      </p:sp>
      <p:graphicFrame>
        <p:nvGraphicFramePr>
          <p:cNvPr id="11267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94630472"/>
              </p:ext>
            </p:extLst>
          </p:nvPr>
        </p:nvGraphicFramePr>
        <p:xfrm>
          <a:off x="1593850" y="1341438"/>
          <a:ext cx="5951538" cy="3906837"/>
        </p:xfrm>
        <a:graphic>
          <a:graphicData uri="http://schemas.openxmlformats.org/presentationml/2006/ole">
            <p:oleObj spid="_x0000_s11276" name="Visio" r:id="rId3" imgW="5508894" imgH="3617110" progId="Visio.Drawing.11">
              <p:embed/>
            </p:oleObj>
          </a:graphicData>
        </a:graphic>
      </p:graphicFrame>
      <p:cxnSp>
        <p:nvCxnSpPr>
          <p:cNvPr id="3" name="Straight Arrow Connector 2"/>
          <p:cNvCxnSpPr/>
          <p:nvPr/>
        </p:nvCxnSpPr>
        <p:spPr bwMode="auto">
          <a:xfrm>
            <a:off x="276784" y="3645024"/>
            <a:ext cx="792088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</p:spTree>
  </p:cSld>
  <p:clrMapOvr>
    <a:masterClrMapping/>
  </p:clrMapOvr>
  <p:transition advTm="5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87152"/>
          </a:xfrm>
        </p:spPr>
        <p:txBody>
          <a:bodyPr>
            <a:normAutofit fontScale="90000"/>
          </a:bodyPr>
          <a:lstStyle/>
          <a:p>
            <a:r>
              <a:rPr lang="en-US" dirty="0"/>
              <a:t>Singleton</a:t>
            </a:r>
          </a:p>
        </p:txBody>
      </p:sp>
      <p:sp>
        <p:nvSpPr>
          <p:cNvPr id="59395" name="Placeholder 3"/>
          <p:cNvSpPr>
            <a:spLocks noGrp="1" noChangeArrowheads="1"/>
          </p:cNvSpPr>
          <p:nvPr>
            <p:ph idx="1"/>
          </p:nvPr>
        </p:nvSpPr>
        <p:spPr>
          <a:xfrm>
            <a:off x="755576" y="1412776"/>
            <a:ext cx="7992888" cy="2448272"/>
          </a:xfrm>
        </p:spPr>
        <p:txBody>
          <a:bodyPr/>
          <a:lstStyle/>
          <a:p>
            <a:r>
              <a:rPr lang="en-US" dirty="0" smtClean="0"/>
              <a:t>Some class should only have one object instance at runtime</a:t>
            </a:r>
          </a:p>
          <a:p>
            <a:r>
              <a:rPr lang="en-US" dirty="0" smtClean="0"/>
              <a:t>Usual implementation is a static method</a:t>
            </a:r>
          </a:p>
          <a:p>
            <a:r>
              <a:rPr lang="en-US" dirty="0" smtClean="0"/>
              <a:t>Supports global visibility </a:t>
            </a:r>
          </a:p>
          <a:p>
            <a:r>
              <a:rPr lang="en-US" dirty="0" smtClean="0"/>
              <a:t>Supports single access point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4293096"/>
            <a:ext cx="6652783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If </a:t>
            </a:r>
            <a:r>
              <a:rPr lang="en-US" i="1" dirty="0" smtClean="0"/>
              <a:t>instance</a:t>
            </a:r>
            <a:r>
              <a:rPr lang="en-US" dirty="0" smtClean="0"/>
              <a:t> == null  ….</a:t>
            </a:r>
          </a:p>
          <a:p>
            <a:endParaRPr lang="en-US" dirty="0" smtClean="0"/>
          </a:p>
          <a:p>
            <a:r>
              <a:rPr lang="en-US" dirty="0" smtClean="0"/>
              <a:t>If not null, then use the existing </a:t>
            </a:r>
            <a:r>
              <a:rPr lang="en-US" i="1" dirty="0" smtClean="0"/>
              <a:t>instance </a:t>
            </a:r>
            <a:r>
              <a:rPr lang="en-US" dirty="0" smtClean="0"/>
              <a:t>object.</a:t>
            </a:r>
            <a:endParaRPr lang="en-US" dirty="0"/>
          </a:p>
        </p:txBody>
      </p:sp>
    </p:spTree>
  </p:cSld>
  <p:clrMapOvr>
    <a:masterClrMapping/>
  </p:clrMapOvr>
  <p:transition advTm="46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12648"/>
            <a:ext cx="8458200" cy="58521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Singleton Pattern</a:t>
            </a:r>
            <a:endParaRPr lang="en-US" dirty="0"/>
          </a:p>
        </p:txBody>
      </p:sp>
      <p:graphicFrame>
        <p:nvGraphicFramePr>
          <p:cNvPr id="13315" name="Object 102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31411198"/>
              </p:ext>
            </p:extLst>
          </p:nvPr>
        </p:nvGraphicFramePr>
        <p:xfrm>
          <a:off x="1066800" y="1155700"/>
          <a:ext cx="7008813" cy="4989513"/>
        </p:xfrm>
        <a:graphic>
          <a:graphicData uri="http://schemas.openxmlformats.org/presentationml/2006/ole">
            <p:oleObj spid="_x0000_s13324" name="Visio" r:id="rId3" imgW="6297325" imgH="4483147" progId="Visio.Drawing.11">
              <p:embed/>
            </p:oleObj>
          </a:graphicData>
        </a:graphic>
      </p:graphicFrame>
    </p:spTree>
  </p:cSld>
  <p:clrMapOvr>
    <a:masterClrMapping/>
  </p:clrMapOvr>
  <p:transition advTm="37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12648"/>
            <a:ext cx="8229600" cy="58521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Implicit </a:t>
            </a:r>
            <a:r>
              <a:rPr lang="en-US" i="1" dirty="0" err="1" smtClean="0"/>
              <a:t>getInstance</a:t>
            </a:r>
            <a:r>
              <a:rPr lang="en-US" dirty="0" smtClean="0"/>
              <a:t> Singleton </a:t>
            </a:r>
            <a:r>
              <a:rPr lang="en-US" dirty="0" err="1" smtClean="0"/>
              <a:t>Msg</a:t>
            </a:r>
            <a:endParaRPr lang="en-US" dirty="0"/>
          </a:p>
        </p:txBody>
      </p:sp>
      <p:graphicFrame>
        <p:nvGraphicFramePr>
          <p:cNvPr id="1536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231900" y="2849563"/>
          <a:ext cx="6680200" cy="2066925"/>
        </p:xfrm>
        <a:graphic>
          <a:graphicData uri="http://schemas.openxmlformats.org/presentationml/2006/ole">
            <p:oleObj spid="_x0000_s15371" name="Visio" r:id="rId3" imgW="5505520" imgH="1703956" progId="Visio.Drawing.11">
              <p:embed/>
            </p:oleObj>
          </a:graphicData>
        </a:graphic>
      </p:graphicFrame>
    </p:spTree>
  </p:cSld>
  <p:clrMapOvr>
    <a:masterClrMapping/>
  </p:clrMapOvr>
  <p:transition advTm="18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12648"/>
            <a:ext cx="7772400" cy="58521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Fig. </a:t>
            </a:r>
            <a:r>
              <a:rPr lang="en-US" dirty="0" smtClean="0"/>
              <a:t>26.8 Final design</a:t>
            </a:r>
            <a:endParaRPr lang="en-US" dirty="0"/>
          </a:p>
        </p:txBody>
      </p:sp>
      <p:graphicFrame>
        <p:nvGraphicFramePr>
          <p:cNvPr id="17411" name="Object 1027"/>
          <p:cNvGraphicFramePr>
            <a:graphicFrameLocks noGrp="1" noChangeAspect="1"/>
          </p:cNvGraphicFramePr>
          <p:nvPr>
            <p:ph idx="1"/>
          </p:nvPr>
        </p:nvGraphicFramePr>
        <p:xfrm>
          <a:off x="685800" y="1150938"/>
          <a:ext cx="7772400" cy="4989512"/>
        </p:xfrm>
        <a:graphic>
          <a:graphicData uri="http://schemas.openxmlformats.org/presentationml/2006/ole">
            <p:oleObj spid="_x0000_s17419" name="Visio" r:id="rId3" imgW="6872059" imgH="4412289" progId="Visio.Drawing.11">
              <p:embed/>
            </p:oleObj>
          </a:graphicData>
        </a:graphic>
      </p:graphicFrame>
    </p:spTree>
  </p:cSld>
  <p:clrMapOvr>
    <a:masterClrMapping/>
  </p:clrMapOvr>
  <p:transition advTm="36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87152"/>
          </a:xfrm>
        </p:spPr>
        <p:txBody>
          <a:bodyPr>
            <a:normAutofit fontScale="90000"/>
          </a:bodyPr>
          <a:lstStyle/>
          <a:p>
            <a:r>
              <a:rPr lang="en-US" dirty="0"/>
              <a:t>Strategy</a:t>
            </a:r>
          </a:p>
        </p:txBody>
      </p:sp>
      <p:sp>
        <p:nvSpPr>
          <p:cNvPr id="60419" name="Placeholder 3"/>
          <p:cNvSpPr>
            <a:spLocks noGrp="1" noChangeArrowheads="1"/>
          </p:cNvSpPr>
          <p:nvPr>
            <p:ph idx="1"/>
          </p:nvPr>
        </p:nvSpPr>
        <p:spPr>
          <a:xfrm>
            <a:off x="611560" y="1412776"/>
            <a:ext cx="8133978" cy="4114800"/>
          </a:xfrm>
        </p:spPr>
        <p:txBody>
          <a:bodyPr/>
          <a:lstStyle/>
          <a:p>
            <a:r>
              <a:rPr lang="en-US" dirty="0" smtClean="0"/>
              <a:t>Design for varying but related algorithms or policies</a:t>
            </a:r>
          </a:p>
          <a:p>
            <a:r>
              <a:rPr lang="en-US" dirty="0" smtClean="0"/>
              <a:t>Design to change/ swap them out.</a:t>
            </a:r>
          </a:p>
          <a:p>
            <a:endParaRPr lang="en-US" dirty="0" smtClean="0"/>
          </a:p>
          <a:p>
            <a:r>
              <a:rPr lang="en-US" dirty="0" smtClean="0"/>
              <a:t>Make each a separate class, but with a common interface.</a:t>
            </a:r>
            <a:endParaRPr lang="en-US" dirty="0"/>
          </a:p>
        </p:txBody>
      </p:sp>
    </p:spTree>
  </p:cSld>
  <p:clrMapOvr>
    <a:masterClrMapping/>
  </p:clrMapOvr>
  <p:transition advTm="18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12648"/>
            <a:ext cx="7772400" cy="58521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Fig. 26.9</a:t>
            </a:r>
          </a:p>
        </p:txBody>
      </p:sp>
      <p:graphicFrame>
        <p:nvGraphicFramePr>
          <p:cNvPr id="19459" name="Object 102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04831207"/>
              </p:ext>
            </p:extLst>
          </p:nvPr>
        </p:nvGraphicFramePr>
        <p:xfrm>
          <a:off x="323850" y="981075"/>
          <a:ext cx="7770813" cy="5040313"/>
        </p:xfrm>
        <a:graphic>
          <a:graphicData uri="http://schemas.openxmlformats.org/presentationml/2006/ole">
            <p:oleObj spid="_x0000_s19468" name="Visio" r:id="rId3" imgW="6469408" imgH="4196342" progId="Visio.Drawing.11">
              <p:embed/>
            </p:oleObj>
          </a:graphicData>
        </a:graphic>
      </p:graphicFrame>
    </p:spTree>
  </p:cSld>
  <p:clrMapOvr>
    <a:masterClrMapping/>
  </p:clrMapOvr>
  <p:transition advTm="32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8521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Strategy in Collaboration</a:t>
            </a:r>
            <a:endParaRPr lang="en-US" dirty="0"/>
          </a:p>
        </p:txBody>
      </p:sp>
      <p:graphicFrame>
        <p:nvGraphicFramePr>
          <p:cNvPr id="21507" name="Object 102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56931925"/>
              </p:ext>
            </p:extLst>
          </p:nvPr>
        </p:nvGraphicFramePr>
        <p:xfrm>
          <a:off x="1227138" y="1412875"/>
          <a:ext cx="6686550" cy="2478088"/>
        </p:xfrm>
        <a:graphic>
          <a:graphicData uri="http://schemas.openxmlformats.org/presentationml/2006/ole">
            <p:oleObj spid="_x0000_s21516" name="Visio" r:id="rId3" imgW="6146613" imgH="2277565" progId="Visio.Drawing.11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43608" y="4309645"/>
            <a:ext cx="5256584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Context object </a:t>
            </a:r>
            <a:r>
              <a:rPr lang="en-US" dirty="0" smtClean="0"/>
              <a:t>passes a reference to itself (this) to the </a:t>
            </a:r>
            <a:r>
              <a:rPr lang="en-US" i="1" dirty="0" smtClean="0"/>
              <a:t>Strategy Object.</a:t>
            </a:r>
            <a:endParaRPr lang="en-US" i="1" dirty="0"/>
          </a:p>
        </p:txBody>
      </p:sp>
    </p:spTree>
  </p:cSld>
  <p:clrMapOvr>
    <a:masterClrMapping/>
  </p:clrMapOvr>
  <p:transition advTm="39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12648"/>
            <a:ext cx="7772400" cy="58715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Fig. 26.11</a:t>
            </a:r>
            <a:endParaRPr lang="en-US" dirty="0"/>
          </a:p>
        </p:txBody>
      </p:sp>
      <p:graphicFrame>
        <p:nvGraphicFramePr>
          <p:cNvPr id="23555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27297578"/>
              </p:ext>
            </p:extLst>
          </p:nvPr>
        </p:nvGraphicFramePr>
        <p:xfrm>
          <a:off x="1149350" y="1268413"/>
          <a:ext cx="6694488" cy="4049712"/>
        </p:xfrm>
        <a:graphic>
          <a:graphicData uri="http://schemas.openxmlformats.org/presentationml/2006/ole">
            <p:oleObj spid="_x0000_s23564" name="Visio" r:id="rId3" imgW="5763082" imgH="3485517" progId="Visio.Drawing.11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43608" y="5805264"/>
            <a:ext cx="7221849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pricingStrategy</a:t>
            </a:r>
            <a:r>
              <a:rPr lang="en-US" dirty="0" smtClean="0"/>
              <a:t>” association is a method invocation</a:t>
            </a:r>
            <a:endParaRPr lang="en-US" dirty="0"/>
          </a:p>
        </p:txBody>
      </p:sp>
    </p:spTree>
  </p:cSld>
  <p:clrMapOvr>
    <a:masterClrMapping/>
  </p:clrMapOvr>
  <p:transition advTm="27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12648"/>
            <a:ext cx="8229600" cy="58521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Fig. 26.13</a:t>
            </a:r>
          </a:p>
        </p:txBody>
      </p:sp>
      <p:graphicFrame>
        <p:nvGraphicFramePr>
          <p:cNvPr id="27651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78532355"/>
              </p:ext>
            </p:extLst>
          </p:nvPr>
        </p:nvGraphicFramePr>
        <p:xfrm>
          <a:off x="1352550" y="1844675"/>
          <a:ext cx="6677025" cy="1833563"/>
        </p:xfrm>
        <a:graphic>
          <a:graphicData uri="http://schemas.openxmlformats.org/presentationml/2006/ole">
            <p:oleObj spid="_x0000_s27660" name="Visio" r:id="rId3" imgW="6821446" imgH="1872664" progId="Visio.Drawing.11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59632" y="4581128"/>
            <a:ext cx="5729454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How is this different from Adapter?</a:t>
            </a:r>
          </a:p>
          <a:p>
            <a:r>
              <a:rPr lang="en-US" dirty="0" smtClean="0"/>
              <a:t>Factory decides which adapter to create.</a:t>
            </a:r>
            <a:endParaRPr lang="en-US" dirty="0"/>
          </a:p>
        </p:txBody>
      </p:sp>
    </p:spTree>
  </p:cSld>
  <p:clrMapOvr>
    <a:masterClrMapping/>
  </p:clrMapOvr>
  <p:transition advTm="14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12648"/>
            <a:ext cx="8229600" cy="585216"/>
          </a:xfrm>
        </p:spPr>
        <p:txBody>
          <a:bodyPr>
            <a:normAutofit fontScale="90000"/>
          </a:bodyPr>
          <a:lstStyle/>
          <a:p>
            <a:r>
              <a:rPr lang="en-US" dirty="0"/>
              <a:t>Adaptor</a:t>
            </a:r>
          </a:p>
        </p:txBody>
      </p:sp>
      <p:sp>
        <p:nvSpPr>
          <p:cNvPr id="57347" name="Placeholder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Resolve incompatible interfaces</a:t>
            </a:r>
          </a:p>
          <a:p>
            <a:pPr lvl="1"/>
            <a:r>
              <a:rPr lang="en-US" dirty="0" smtClean="0"/>
              <a:t>i.e. use an existing interface that cannot be changed, a third party</a:t>
            </a:r>
          </a:p>
          <a:p>
            <a:endParaRPr lang="en-US" dirty="0" smtClean="0"/>
          </a:p>
          <a:p>
            <a:r>
              <a:rPr lang="en-US" dirty="0" smtClean="0"/>
              <a:t>“Use a level of indirection to create a consistent interface.”</a:t>
            </a:r>
            <a:endParaRPr lang="en-US" dirty="0"/>
          </a:p>
        </p:txBody>
      </p:sp>
    </p:spTree>
  </p:cSld>
  <p:clrMapOvr>
    <a:masterClrMapping/>
  </p:clrMapOvr>
  <p:transition advTm="24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12648"/>
            <a:ext cx="7772400" cy="585216"/>
          </a:xfrm>
        </p:spPr>
        <p:txBody>
          <a:bodyPr>
            <a:normAutofit fontScale="90000"/>
          </a:bodyPr>
          <a:lstStyle/>
          <a:p>
            <a:r>
              <a:rPr lang="en-US" dirty="0"/>
              <a:t>Composite</a:t>
            </a:r>
          </a:p>
        </p:txBody>
      </p:sp>
      <p:sp>
        <p:nvSpPr>
          <p:cNvPr id="61443" name="Placeholder 3"/>
          <p:cNvSpPr>
            <a:spLocks noGrp="1" noChangeArrowheads="1"/>
          </p:cNvSpPr>
          <p:nvPr>
            <p:ph idx="1"/>
          </p:nvPr>
        </p:nvSpPr>
        <p:spPr>
          <a:xfrm>
            <a:off x="531168" y="1268760"/>
            <a:ext cx="8061970" cy="5112568"/>
          </a:xfrm>
        </p:spPr>
        <p:txBody>
          <a:bodyPr/>
          <a:lstStyle/>
          <a:p>
            <a:r>
              <a:rPr lang="en-US" dirty="0" smtClean="0"/>
              <a:t>How to treat a group of objects the same as an atomic object</a:t>
            </a:r>
          </a:p>
          <a:p>
            <a:r>
              <a:rPr lang="en-US" dirty="0" smtClean="0"/>
              <a:t>Use the same interface</a:t>
            </a:r>
          </a:p>
          <a:p>
            <a:r>
              <a:rPr lang="en-US" dirty="0" smtClean="0"/>
              <a:t>Implement composite object to hold a list of atomic objects</a:t>
            </a:r>
          </a:p>
          <a:p>
            <a:r>
              <a:rPr lang="en-US" dirty="0" smtClean="0"/>
              <a:t>Best discount by:</a:t>
            </a:r>
          </a:p>
          <a:p>
            <a:pPr lvl="1"/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Customer type</a:t>
            </a:r>
          </a:p>
          <a:p>
            <a:pPr lvl="1"/>
            <a:r>
              <a:rPr lang="en-US" dirty="0" smtClean="0"/>
              <a:t>product</a:t>
            </a:r>
            <a:endParaRPr lang="en-US" dirty="0"/>
          </a:p>
        </p:txBody>
      </p:sp>
    </p:spTree>
  </p:cSld>
  <p:clrMapOvr>
    <a:masterClrMapping/>
  </p:clrMapOvr>
  <p:transition advTm="39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12648"/>
            <a:ext cx="7772400" cy="58715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The Composite Pattern</a:t>
            </a:r>
            <a:endParaRPr lang="en-US" dirty="0"/>
          </a:p>
        </p:txBody>
      </p:sp>
      <p:graphicFrame>
        <p:nvGraphicFramePr>
          <p:cNvPr id="29699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15247892"/>
              </p:ext>
            </p:extLst>
          </p:nvPr>
        </p:nvGraphicFramePr>
        <p:xfrm>
          <a:off x="1187624" y="1118160"/>
          <a:ext cx="5093121" cy="5739840"/>
        </p:xfrm>
        <a:graphic>
          <a:graphicData uri="http://schemas.openxmlformats.org/presentationml/2006/ole">
            <p:oleObj spid="_x0000_s29709" name="Visio" r:id="rId3" imgW="6565010" imgH="7397305" progId="Visio.Drawing.11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444208" y="2190055"/>
            <a:ext cx="1928733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Outer Object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46068" y="3731840"/>
            <a:ext cx="2015295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Inner Objects</a:t>
            </a:r>
            <a:endParaRPr lang="en-US" dirty="0"/>
          </a:p>
        </p:txBody>
      </p:sp>
    </p:spTree>
  </p:cSld>
  <p:clrMapOvr>
    <a:masterClrMapping/>
  </p:clrMapOvr>
  <p:transition advTm="21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12648"/>
            <a:ext cx="7772400" cy="58521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Collaboration with a Composite</a:t>
            </a:r>
            <a:endParaRPr lang="en-US" dirty="0"/>
          </a:p>
        </p:txBody>
      </p:sp>
      <p:graphicFrame>
        <p:nvGraphicFramePr>
          <p:cNvPr id="31747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15977694"/>
              </p:ext>
            </p:extLst>
          </p:nvPr>
        </p:nvGraphicFramePr>
        <p:xfrm>
          <a:off x="899592" y="1556792"/>
          <a:ext cx="7362804" cy="3947790"/>
        </p:xfrm>
        <a:graphic>
          <a:graphicData uri="http://schemas.openxmlformats.org/presentationml/2006/ole">
            <p:oleObj spid="_x0000_s31756" name="Visio" r:id="rId3" imgW="6990155" imgH="3747578" progId="Visio.Drawing.11">
              <p:embed/>
            </p:oleObj>
          </a:graphicData>
        </a:graphic>
      </p:graphicFrame>
    </p:spTree>
  </p:cSld>
  <p:clrMapOvr>
    <a:masterClrMapping/>
  </p:clrMapOvr>
  <p:transition advTm="58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12648"/>
            <a:ext cx="7772400" cy="58521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Inheritance Relationships</a:t>
            </a:r>
            <a:endParaRPr lang="en-US" dirty="0"/>
          </a:p>
        </p:txBody>
      </p:sp>
      <p:graphicFrame>
        <p:nvGraphicFramePr>
          <p:cNvPr id="33795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83245085"/>
              </p:ext>
            </p:extLst>
          </p:nvPr>
        </p:nvGraphicFramePr>
        <p:xfrm>
          <a:off x="1223963" y="1484313"/>
          <a:ext cx="6691312" cy="3659187"/>
        </p:xfrm>
        <a:graphic>
          <a:graphicData uri="http://schemas.openxmlformats.org/presentationml/2006/ole">
            <p:oleObj spid="_x0000_s33804" name="Visio" r:id="rId3" imgW="5280576" imgH="2887165" progId="Visio.Drawing.11">
              <p:embed/>
            </p:oleObj>
          </a:graphicData>
        </a:graphic>
      </p:graphicFrame>
    </p:spTree>
  </p:cSld>
  <p:clrMapOvr>
    <a:masterClrMapping/>
  </p:clrMapOvr>
  <p:transition advTm="34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12648"/>
            <a:ext cx="7772400" cy="58521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Fig. 26.17</a:t>
            </a:r>
          </a:p>
        </p:txBody>
      </p:sp>
      <p:graphicFrame>
        <p:nvGraphicFramePr>
          <p:cNvPr id="35843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35953744"/>
              </p:ext>
            </p:extLst>
          </p:nvPr>
        </p:nvGraphicFramePr>
        <p:xfrm>
          <a:off x="1352550" y="1412875"/>
          <a:ext cx="6691313" cy="3413125"/>
        </p:xfrm>
        <a:graphic>
          <a:graphicData uri="http://schemas.openxmlformats.org/presentationml/2006/ole">
            <p:oleObj spid="_x0000_s35852" name="Visio" r:id="rId3" imgW="6833818" imgH="3485517" progId="Visio.Drawing.11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99592" y="5661248"/>
            <a:ext cx="6245621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Store-defined discount, when sale is created</a:t>
            </a:r>
            <a:endParaRPr lang="en-US" dirty="0"/>
          </a:p>
        </p:txBody>
      </p:sp>
    </p:spTree>
  </p:cSld>
  <p:clrMapOvr>
    <a:masterClrMapping/>
  </p:clrMapOvr>
  <p:transition advTm="25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8715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Fig. 26.18</a:t>
            </a:r>
          </a:p>
        </p:txBody>
      </p:sp>
      <p:graphicFrame>
        <p:nvGraphicFramePr>
          <p:cNvPr id="37891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78924865"/>
              </p:ext>
            </p:extLst>
          </p:nvPr>
        </p:nvGraphicFramePr>
        <p:xfrm>
          <a:off x="1360488" y="1484313"/>
          <a:ext cx="6691312" cy="2943225"/>
        </p:xfrm>
        <a:graphic>
          <a:graphicData uri="http://schemas.openxmlformats.org/presentationml/2006/ole">
            <p:oleObj spid="_x0000_s37900" name="Visio" r:id="rId3" imgW="7225222" imgH="3178468" progId="Visio.Drawing.11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99592" y="5661248"/>
            <a:ext cx="7611379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Customer-type discount, when customer ID is entered.</a:t>
            </a:r>
            <a:endParaRPr lang="en-US" dirty="0"/>
          </a:p>
        </p:txBody>
      </p:sp>
    </p:spTree>
  </p:cSld>
  <p:clrMapOvr>
    <a:masterClrMapping/>
  </p:clrMapOvr>
  <p:transition advTm="53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12648"/>
            <a:ext cx="3147206" cy="587152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dirty="0"/>
              <a:t>Fig. 26.19</a:t>
            </a:r>
          </a:p>
        </p:txBody>
      </p:sp>
      <p:graphicFrame>
        <p:nvGraphicFramePr>
          <p:cNvPr id="39939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10426098"/>
              </p:ext>
            </p:extLst>
          </p:nvPr>
        </p:nvGraphicFramePr>
        <p:xfrm>
          <a:off x="1617663" y="1123950"/>
          <a:ext cx="6232525" cy="4929188"/>
        </p:xfrm>
        <a:graphic>
          <a:graphicData uri="http://schemas.openxmlformats.org/presentationml/2006/ole">
            <p:oleObj spid="_x0000_s39948" name="Visio" r:id="rId3" imgW="6787705" imgH="5368304" progId="Visio.Drawing.11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3608" y="6008292"/>
            <a:ext cx="5574332" cy="8439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How customer-type discount is applied. An alternative to Fig. 26.17.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761915" y="483081"/>
            <a:ext cx="4382085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Passes the customer </a:t>
            </a:r>
            <a:r>
              <a:rPr lang="en-US" b="1" dirty="0" smtClean="0"/>
              <a:t>object</a:t>
            </a:r>
            <a:r>
              <a:rPr lang="en-US" dirty="0" smtClean="0"/>
              <a:t>, rather than the customer </a:t>
            </a:r>
            <a:r>
              <a:rPr lang="en-US" b="1" dirty="0" smtClean="0"/>
              <a:t>ID</a:t>
            </a:r>
            <a:r>
              <a:rPr lang="en-US" dirty="0" smtClean="0"/>
              <a:t>.</a:t>
            </a:r>
          </a:p>
          <a:p>
            <a:pPr algn="ctr"/>
            <a:r>
              <a:rPr lang="en-US" dirty="0" smtClean="0"/>
              <a:t>Why?</a:t>
            </a:r>
            <a:endParaRPr lang="en-US" dirty="0"/>
          </a:p>
        </p:txBody>
      </p:sp>
    </p:spTree>
  </p:cSld>
  <p:clrMapOvr>
    <a:masterClrMapping/>
  </p:clrMapOvr>
  <p:transition advTm="23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12648"/>
            <a:ext cx="7772400" cy="585216"/>
          </a:xfrm>
        </p:spPr>
        <p:txBody>
          <a:bodyPr>
            <a:normAutofit fontScale="90000"/>
          </a:bodyPr>
          <a:lstStyle/>
          <a:p>
            <a:r>
              <a:rPr lang="en-US" dirty="0"/>
              <a:t>Facade</a:t>
            </a:r>
          </a:p>
        </p:txBody>
      </p:sp>
      <p:sp>
        <p:nvSpPr>
          <p:cNvPr id="62467" name="Placeholder 3"/>
          <p:cNvSpPr>
            <a:spLocks noGrp="1" noChangeArrowheads="1"/>
          </p:cNvSpPr>
          <p:nvPr>
            <p:ph idx="1"/>
          </p:nvPr>
        </p:nvSpPr>
        <p:spPr>
          <a:xfrm>
            <a:off x="812478" y="1412776"/>
            <a:ext cx="7772400" cy="4114800"/>
          </a:xfrm>
        </p:spPr>
        <p:txBody>
          <a:bodyPr/>
          <a:lstStyle/>
          <a:p>
            <a:r>
              <a:rPr lang="en-US" dirty="0" smtClean="0"/>
              <a:t>Common unified interface</a:t>
            </a:r>
          </a:p>
          <a:p>
            <a:r>
              <a:rPr lang="en-US" dirty="0" smtClean="0"/>
              <a:t>Allows for easy customization</a:t>
            </a:r>
          </a:p>
          <a:p>
            <a:r>
              <a:rPr lang="en-US" dirty="0" smtClean="0"/>
              <a:t>Make a single point of contact to wrap the subsystem</a:t>
            </a:r>
            <a:endParaRPr lang="en-US" dirty="0"/>
          </a:p>
        </p:txBody>
      </p:sp>
    </p:spTree>
  </p:cSld>
  <p:clrMapOvr>
    <a:masterClrMapping/>
  </p:clrMapOvr>
  <p:transition advTm="23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12648"/>
            <a:ext cx="7772400" cy="58521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Fig. 26.20</a:t>
            </a:r>
          </a:p>
        </p:txBody>
      </p:sp>
      <p:graphicFrame>
        <p:nvGraphicFramePr>
          <p:cNvPr id="4198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990600" y="1116013"/>
          <a:ext cx="7162800" cy="5065712"/>
        </p:xfrm>
        <a:graphic>
          <a:graphicData uri="http://schemas.openxmlformats.org/presentationml/2006/ole">
            <p:oleObj spid="_x0000_s41995" name="Visio" r:id="rId3" imgW="5737213" imgH="4058001" progId="Visio.Drawing.11">
              <p:embed/>
            </p:oleObj>
          </a:graphicData>
        </a:graphic>
      </p:graphicFrame>
    </p:spTree>
  </p:cSld>
  <p:clrMapOvr>
    <a:masterClrMapping/>
  </p:clrMapOvr>
  <p:transition advTm="35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852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Observer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Publish – Subscribe</a:t>
            </a:r>
          </a:p>
          <a:p>
            <a:r>
              <a:rPr lang="en-US" dirty="0" smtClean="0"/>
              <a:t>Delegation Event</a:t>
            </a:r>
          </a:p>
          <a:p>
            <a:r>
              <a:rPr lang="en-US" dirty="0" smtClean="0"/>
              <a:t>Standard stuff, but from the OOD POV.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Update the GUI window when the sale total changes.</a:t>
            </a:r>
            <a:endParaRPr lang="en-US" dirty="0"/>
          </a:p>
        </p:txBody>
      </p:sp>
    </p:spTree>
  </p:cSld>
  <p:clrMapOvr>
    <a:masterClrMapping/>
  </p:clrMapOvr>
  <p:transition advTm="59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12648"/>
            <a:ext cx="7772400" cy="58521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Fig. 26.1 </a:t>
            </a:r>
            <a:r>
              <a:rPr lang="en-US" dirty="0" smtClean="0"/>
              <a:t>Adaptor</a:t>
            </a:r>
            <a:endParaRPr lang="en-US" dirty="0"/>
          </a:p>
        </p:txBody>
      </p:sp>
      <p:graphicFrame>
        <p:nvGraphicFramePr>
          <p:cNvPr id="3075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0693765"/>
              </p:ext>
            </p:extLst>
          </p:nvPr>
        </p:nvGraphicFramePr>
        <p:xfrm>
          <a:off x="1790700" y="1125538"/>
          <a:ext cx="5678488" cy="4114800"/>
        </p:xfrm>
        <a:graphic>
          <a:graphicData uri="http://schemas.openxmlformats.org/presentationml/2006/ole">
            <p:oleObj spid="_x0000_s3083" name="Visio" r:id="rId3" imgW="7054264" imgH="5111867" progId="Visio.Drawing.11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87624" y="5733256"/>
            <a:ext cx="518457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How is this different from Fig. 25.1? </a:t>
            </a:r>
            <a:endParaRPr lang="en-US" dirty="0"/>
          </a:p>
        </p:txBody>
      </p:sp>
    </p:spTree>
  </p:cSld>
  <p:clrMapOvr>
    <a:masterClrMapping/>
  </p:clrMapOvr>
  <p:transition advTm="31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12648"/>
            <a:ext cx="8229600" cy="58521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Fig. 26.21</a:t>
            </a:r>
          </a:p>
        </p:txBody>
      </p:sp>
      <p:graphicFrame>
        <p:nvGraphicFramePr>
          <p:cNvPr id="4403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225550" y="2166938"/>
          <a:ext cx="6691313" cy="3408362"/>
        </p:xfrm>
        <a:graphic>
          <a:graphicData uri="http://schemas.openxmlformats.org/presentationml/2006/ole">
            <p:oleObj spid="_x0000_s44043" name="Visio" r:id="rId3" imgW="4633860" imgH="2360794" progId="Visio.Drawing.11">
              <p:embed/>
            </p:oleObj>
          </a:graphicData>
        </a:graphic>
      </p:graphicFrame>
    </p:spTree>
  </p:cSld>
  <p:clrMapOvr>
    <a:masterClrMapping/>
  </p:clrMapOvr>
  <p:transition advTm="26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12648"/>
            <a:ext cx="7772400" cy="58521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Fig. 26.22</a:t>
            </a:r>
          </a:p>
        </p:txBody>
      </p:sp>
      <p:graphicFrame>
        <p:nvGraphicFramePr>
          <p:cNvPr id="46083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44512162"/>
              </p:ext>
            </p:extLst>
          </p:nvPr>
        </p:nvGraphicFramePr>
        <p:xfrm>
          <a:off x="539750" y="1114425"/>
          <a:ext cx="5829300" cy="4776788"/>
        </p:xfrm>
        <a:graphic>
          <a:graphicData uri="http://schemas.openxmlformats.org/presentationml/2006/ole">
            <p:oleObj spid="_x0000_s46092" name="Visio" r:id="rId3" imgW="6919297" imgH="5670855" progId="Visio.Drawing.11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244258" y="1700807"/>
            <a:ext cx="334888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How are the various methods invoked?</a:t>
            </a:r>
            <a:endParaRPr lang="en-US" dirty="0"/>
          </a:p>
        </p:txBody>
      </p:sp>
    </p:spTree>
  </p:cSld>
  <p:clrMapOvr>
    <a:masterClrMapping/>
  </p:clrMapOvr>
  <p:transition advTm="21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12648"/>
            <a:ext cx="7772400" cy="58715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Fig. 26.23</a:t>
            </a:r>
          </a:p>
        </p:txBody>
      </p:sp>
      <p:graphicFrame>
        <p:nvGraphicFramePr>
          <p:cNvPr id="48131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28561722"/>
              </p:ext>
            </p:extLst>
          </p:nvPr>
        </p:nvGraphicFramePr>
        <p:xfrm>
          <a:off x="684213" y="1450975"/>
          <a:ext cx="7772400" cy="2616200"/>
        </p:xfrm>
        <a:graphic>
          <a:graphicData uri="http://schemas.openxmlformats.org/presentationml/2006/ole">
            <p:oleObj spid="_x0000_s48140" name="Visio" r:id="rId3" imgW="4931911" imgH="1660092" progId="Visio.Drawing.11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55576" y="5013176"/>
            <a:ext cx="7306808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SSD explains how the various methods are invoked.</a:t>
            </a:r>
          </a:p>
          <a:p>
            <a:r>
              <a:rPr lang="en-US" dirty="0" smtClean="0"/>
              <a:t>Follow the data flows.</a:t>
            </a:r>
            <a:endParaRPr lang="en-US" dirty="0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8521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Fig. 26.24</a:t>
            </a:r>
          </a:p>
        </p:txBody>
      </p:sp>
      <p:graphicFrame>
        <p:nvGraphicFramePr>
          <p:cNvPr id="50179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93339617"/>
              </p:ext>
            </p:extLst>
          </p:nvPr>
        </p:nvGraphicFramePr>
        <p:xfrm>
          <a:off x="685800" y="1784350"/>
          <a:ext cx="7772400" cy="3327400"/>
        </p:xfrm>
        <a:graphic>
          <a:graphicData uri="http://schemas.openxmlformats.org/presentationml/2006/ole">
            <p:oleObj spid="_x0000_s50188" name="Visio" r:id="rId3" imgW="4594494" imgH="1967141" progId="Visio.Drawing.11">
              <p:embed/>
            </p:oleObj>
          </a:graphicData>
        </a:graphic>
      </p:graphicFrame>
    </p:spTree>
  </p:cSld>
  <p:clrMapOvr>
    <a:masterClrMapping/>
  </p:clrMapOvr>
  <p:transition advTm="23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8521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Fig. 26.25</a:t>
            </a:r>
          </a:p>
        </p:txBody>
      </p:sp>
      <p:graphicFrame>
        <p:nvGraphicFramePr>
          <p:cNvPr id="52227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37334036"/>
              </p:ext>
            </p:extLst>
          </p:nvPr>
        </p:nvGraphicFramePr>
        <p:xfrm>
          <a:off x="1349375" y="1628775"/>
          <a:ext cx="6683375" cy="2232025"/>
        </p:xfrm>
        <a:graphic>
          <a:graphicData uri="http://schemas.openxmlformats.org/presentationml/2006/ole">
            <p:oleObj spid="_x0000_s52236" name="Visio" r:id="rId3" imgW="6325444" imgH="2112230" progId="Visio.Drawing.11">
              <p:embed/>
            </p:oleObj>
          </a:graphicData>
        </a:graphic>
      </p:graphicFrame>
    </p:spTree>
  </p:cSld>
  <p:clrMapOvr>
    <a:masterClrMapping/>
  </p:clrMapOvr>
  <p:transition advTm="25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8715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Fig. 26.26</a:t>
            </a:r>
          </a:p>
        </p:txBody>
      </p:sp>
      <p:graphicFrame>
        <p:nvGraphicFramePr>
          <p:cNvPr id="54275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4294755"/>
              </p:ext>
            </p:extLst>
          </p:nvPr>
        </p:nvGraphicFramePr>
        <p:xfrm>
          <a:off x="1343025" y="1341438"/>
          <a:ext cx="6692900" cy="3954462"/>
        </p:xfrm>
        <a:graphic>
          <a:graphicData uri="http://schemas.openxmlformats.org/presentationml/2006/ole">
            <p:oleObj spid="_x0000_s54284" name="Visio" r:id="rId3" imgW="6784331" imgH="4008514" progId="Visio.Drawing.11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00088" y="5829945"/>
            <a:ext cx="5191678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How is this different from Fig. 26.22?</a:t>
            </a:r>
            <a:endParaRPr lang="en-US" dirty="0"/>
          </a:p>
        </p:txBody>
      </p:sp>
    </p:spTree>
  </p:cSld>
  <p:clrMapOvr>
    <a:masterClrMapping/>
  </p:clrMapOvr>
  <p:transition advTm="21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12648"/>
            <a:ext cx="7772400" cy="58715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Fig. 26.27</a:t>
            </a:r>
          </a:p>
        </p:txBody>
      </p:sp>
      <p:graphicFrame>
        <p:nvGraphicFramePr>
          <p:cNvPr id="56323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53465486"/>
              </p:ext>
            </p:extLst>
          </p:nvPr>
        </p:nvGraphicFramePr>
        <p:xfrm>
          <a:off x="1800225" y="1123950"/>
          <a:ext cx="5829300" cy="4946650"/>
        </p:xfrm>
        <a:graphic>
          <a:graphicData uri="http://schemas.openxmlformats.org/presentationml/2006/ole">
            <p:oleObj spid="_x0000_s56331" name="Visio" r:id="rId3" imgW="6333317" imgH="5373928" progId="Visio.Drawing.11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7544" y="6236643"/>
            <a:ext cx="4817344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Publish-Subscribe example: alarm clock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 advTm="23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87152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63491" name="Placeholder 3"/>
          <p:cNvSpPr>
            <a:spLocks noGrp="1" noChangeArrowheads="1"/>
          </p:cNvSpPr>
          <p:nvPr>
            <p:ph idx="1"/>
          </p:nvPr>
        </p:nvSpPr>
        <p:spPr>
          <a:xfrm>
            <a:off x="817042" y="1484784"/>
            <a:ext cx="7772400" cy="4114800"/>
          </a:xfrm>
        </p:spPr>
        <p:txBody>
          <a:bodyPr/>
          <a:lstStyle/>
          <a:p>
            <a:r>
              <a:rPr lang="en-US" dirty="0" smtClean="0"/>
              <a:t>Why are patterns </a:t>
            </a:r>
            <a:r>
              <a:rPr lang="en-US" smtClean="0"/>
              <a:t>used</a:t>
            </a:r>
            <a:r>
              <a:rPr lang="en-US" smtClean="0"/>
              <a:t>?</a:t>
            </a:r>
            <a:endParaRPr lang="en-US" dirty="0" smtClean="0"/>
          </a:p>
          <a:p>
            <a:r>
              <a:rPr lang="en-US" dirty="0" smtClean="0"/>
              <a:t>What is the designers goal?</a:t>
            </a:r>
          </a:p>
          <a:p>
            <a:r>
              <a:rPr lang="en-US" dirty="0" smtClean="0"/>
              <a:t>How do you follow the data flows?</a:t>
            </a:r>
          </a:p>
          <a:p>
            <a:r>
              <a:rPr lang="en-US" dirty="0" smtClean="0"/>
              <a:t>How many core patterns </a:t>
            </a:r>
            <a:r>
              <a:rPr lang="en-US" b="1" u="sng" dirty="0" smtClean="0"/>
              <a:t>do you think </a:t>
            </a:r>
            <a:r>
              <a:rPr lang="en-US" dirty="0" smtClean="0"/>
              <a:t>there are?</a:t>
            </a:r>
            <a:endParaRPr lang="en-US" dirty="0"/>
          </a:p>
        </p:txBody>
      </p:sp>
    </p:spTree>
  </p:cSld>
  <p:clrMapOvr>
    <a:masterClrMapping/>
  </p:clrMapOvr>
  <p:transition advTm="44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12648"/>
            <a:ext cx="8229600" cy="58521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Fig. </a:t>
            </a:r>
            <a:r>
              <a:rPr lang="en-US" dirty="0" smtClean="0"/>
              <a:t>26.2 Using the adapter</a:t>
            </a:r>
            <a:endParaRPr lang="en-US" dirty="0"/>
          </a:p>
        </p:txBody>
      </p:sp>
      <p:graphicFrame>
        <p:nvGraphicFramePr>
          <p:cNvPr id="5123" name="Object 1027"/>
          <p:cNvGraphicFramePr>
            <a:graphicFrameLocks noGrp="1" noChangeAspect="1"/>
          </p:cNvGraphicFramePr>
          <p:nvPr>
            <p:ph idx="1"/>
          </p:nvPr>
        </p:nvGraphicFramePr>
        <p:xfrm>
          <a:off x="1223963" y="2600325"/>
          <a:ext cx="6694487" cy="2565400"/>
        </p:xfrm>
        <a:graphic>
          <a:graphicData uri="http://schemas.openxmlformats.org/presentationml/2006/ole">
            <p:oleObj spid="_x0000_s5131" name="Visio" r:id="rId3" imgW="5927292" imgH="2271941" progId="Visio.Drawing.11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43608" y="5589240"/>
            <a:ext cx="3248005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Compare to Fig. 25.10</a:t>
            </a:r>
            <a:endParaRPr lang="en-US" dirty="0"/>
          </a:p>
        </p:txBody>
      </p:sp>
    </p:spTree>
  </p:cSld>
  <p:clrMapOvr>
    <a:masterClrMapping/>
  </p:clrMapOvr>
  <p:transition advTm="36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12648"/>
            <a:ext cx="8229600" cy="5852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GRASP vs. </a:t>
            </a:r>
            <a:r>
              <a:rPr lang="en-US" dirty="0" err="1" smtClean="0"/>
              <a:t>GoF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GRASP is at work in other patterns</a:t>
            </a:r>
          </a:p>
          <a:p>
            <a:r>
              <a:rPr lang="en-US" dirty="0" smtClean="0"/>
              <a:t>Look for underlying principles, such as “Façade Object”</a:t>
            </a:r>
            <a:endParaRPr lang="en-US" dirty="0"/>
          </a:p>
        </p:txBody>
      </p:sp>
    </p:spTree>
  </p:cSld>
  <p:clrMapOvr>
    <a:masterClrMapping/>
  </p:clrMapOvr>
  <p:transition advTm="14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12648"/>
            <a:ext cx="7772400" cy="58521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Fig. 26.3</a:t>
            </a:r>
          </a:p>
        </p:txBody>
      </p:sp>
      <p:graphicFrame>
        <p:nvGraphicFramePr>
          <p:cNvPr id="7171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69696402"/>
              </p:ext>
            </p:extLst>
          </p:nvPr>
        </p:nvGraphicFramePr>
        <p:xfrm>
          <a:off x="1152525" y="1268413"/>
          <a:ext cx="6689725" cy="3217862"/>
        </p:xfrm>
        <a:graphic>
          <a:graphicData uri="http://schemas.openxmlformats.org/presentationml/2006/ole">
            <p:oleObj spid="_x0000_s7179" name="Visio" r:id="rId3" imgW="6471658" imgH="3113234" progId="Visio.Drawing.11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55576" y="4761467"/>
            <a:ext cx="3849131" cy="107721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The Goals: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Protection at a variation point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Low Coupling</a:t>
            </a:r>
            <a:endParaRPr lang="en-US" sz="2000" dirty="0"/>
          </a:p>
        </p:txBody>
      </p:sp>
    </p:spTree>
  </p:cSld>
  <p:clrMapOvr>
    <a:masterClrMapping/>
  </p:clrMapOvr>
  <p:transition advTm="4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12648"/>
            <a:ext cx="8229600" cy="58521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Fig. 26.4 Updated Domain Model</a:t>
            </a:r>
          </a:p>
        </p:txBody>
      </p:sp>
      <p:graphicFrame>
        <p:nvGraphicFramePr>
          <p:cNvPr id="9219" name="Object 1027"/>
          <p:cNvGraphicFramePr>
            <a:graphicFrameLocks noGrp="1" noChangeAspect="1"/>
          </p:cNvGraphicFramePr>
          <p:nvPr>
            <p:ph idx="1"/>
          </p:nvPr>
        </p:nvGraphicFramePr>
        <p:xfrm>
          <a:off x="1468438" y="2025650"/>
          <a:ext cx="6132512" cy="4067175"/>
        </p:xfrm>
        <a:graphic>
          <a:graphicData uri="http://schemas.openxmlformats.org/presentationml/2006/ole">
            <p:oleObj spid="_x0000_s9227" name="Visio" r:id="rId3" imgW="3831932" imgH="2541875" progId="Visio.Drawing.11">
              <p:embed/>
            </p:oleObj>
          </a:graphicData>
        </a:graphic>
      </p:graphicFrame>
    </p:spTree>
  </p:cSld>
  <p:clrMapOvr>
    <a:masterClrMapping/>
  </p:clrMapOvr>
  <p:transition advTm="66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12648"/>
            <a:ext cx="7772400" cy="5852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Factory Pattern</a:t>
            </a:r>
            <a:endParaRPr lang="en-US" dirty="0"/>
          </a:p>
        </p:txBody>
      </p:sp>
      <p:sp>
        <p:nvSpPr>
          <p:cNvPr id="58371" name="Placeholder 3"/>
          <p:cNvSpPr>
            <a:spLocks noGrp="1" noChangeArrowheads="1"/>
          </p:cNvSpPr>
          <p:nvPr>
            <p:ph idx="1"/>
          </p:nvPr>
        </p:nvSpPr>
        <p:spPr>
          <a:xfrm>
            <a:off x="820738" y="1412776"/>
            <a:ext cx="7772400" cy="28803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Object Creation issues</a:t>
            </a:r>
          </a:p>
          <a:p>
            <a:r>
              <a:rPr lang="en-US" sz="2800" dirty="0" smtClean="0"/>
              <a:t>Who creates the adapter or interface?</a:t>
            </a:r>
          </a:p>
          <a:p>
            <a:r>
              <a:rPr lang="en-US" sz="2800" dirty="0" smtClean="0"/>
              <a:t>How do you know which adapter/interface to create?</a:t>
            </a:r>
          </a:p>
          <a:p>
            <a:r>
              <a:rPr lang="en-US" sz="2800" dirty="0" smtClean="0"/>
              <a:t>How to maintain High Cohesion?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971600" y="4539237"/>
            <a:ext cx="4824536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Who should be responsible for creating </a:t>
            </a:r>
            <a:r>
              <a:rPr lang="en-US" b="1" dirty="0" smtClean="0"/>
              <a:t>complex</a:t>
            </a:r>
            <a:r>
              <a:rPr lang="en-US" dirty="0" smtClean="0"/>
              <a:t> objects?</a:t>
            </a:r>
            <a:endParaRPr lang="en-US" dirty="0"/>
          </a:p>
        </p:txBody>
      </p:sp>
    </p:spTree>
  </p:cSld>
  <p:clrMapOvr>
    <a:masterClrMapping/>
  </p:clrMapOvr>
  <p:transition advTm="44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12648"/>
            <a:ext cx="8229600" cy="5852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Factory is a Common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00808"/>
            <a:ext cx="7772400" cy="4114800"/>
          </a:xfrm>
        </p:spPr>
        <p:txBody>
          <a:bodyPr/>
          <a:lstStyle/>
          <a:p>
            <a:r>
              <a:rPr lang="en-US" dirty="0" smtClean="0"/>
              <a:t>Pure Fabrication</a:t>
            </a:r>
          </a:p>
          <a:p>
            <a:pPr lvl="1"/>
            <a:r>
              <a:rPr lang="en-US" dirty="0" smtClean="0"/>
              <a:t>Hide complex creation logic</a:t>
            </a:r>
          </a:p>
          <a:p>
            <a:pPr lvl="1"/>
            <a:r>
              <a:rPr lang="en-US" dirty="0" smtClean="0"/>
              <a:t>Separate responsibilities into a cohesive helper</a:t>
            </a:r>
          </a:p>
          <a:p>
            <a:pPr lvl="1"/>
            <a:r>
              <a:rPr lang="en-US" dirty="0" smtClean="0"/>
              <a:t>Memory management</a:t>
            </a:r>
          </a:p>
          <a:p>
            <a:pPr lvl="1"/>
            <a:r>
              <a:rPr lang="en-US" dirty="0" smtClean="0"/>
              <a:t>Performance management</a:t>
            </a:r>
            <a:endParaRPr lang="en-US" dirty="0"/>
          </a:p>
        </p:txBody>
      </p:sp>
    </p:spTree>
  </p:cSld>
  <p:clrMapOvr>
    <a:masterClrMapping/>
  </p:clrMapOvr>
  <p:transition advTm="40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1256</TotalTime>
  <Words>535</Words>
  <Application>Microsoft Office PowerPoint</Application>
  <PresentationFormat>On-screen Show (4:3)</PresentationFormat>
  <Paragraphs>108</Paragraphs>
  <Slides>37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Flow</vt:lpstr>
      <vt:lpstr>Visio</vt:lpstr>
      <vt:lpstr>Chapter 26</vt:lpstr>
      <vt:lpstr>Adaptor</vt:lpstr>
      <vt:lpstr>Fig. 26.1 Adaptor</vt:lpstr>
      <vt:lpstr>Fig. 26.2 Using the adapter</vt:lpstr>
      <vt:lpstr>GRASP vs. GoF</vt:lpstr>
      <vt:lpstr>Fig. 26.3</vt:lpstr>
      <vt:lpstr>Fig. 26.4 Updated Domain Model</vt:lpstr>
      <vt:lpstr>Factory Pattern</vt:lpstr>
      <vt:lpstr>Factory is a Common Solution</vt:lpstr>
      <vt:lpstr>The Factory Pattern</vt:lpstr>
      <vt:lpstr>Singleton</vt:lpstr>
      <vt:lpstr>Singleton Pattern</vt:lpstr>
      <vt:lpstr>Implicit getInstance Singleton Msg</vt:lpstr>
      <vt:lpstr>Fig. 26.8 Final design</vt:lpstr>
      <vt:lpstr>Strategy</vt:lpstr>
      <vt:lpstr>Fig. 26.9</vt:lpstr>
      <vt:lpstr>Strategy in Collaboration</vt:lpstr>
      <vt:lpstr>Fig. 26.11</vt:lpstr>
      <vt:lpstr>Fig. 26.13</vt:lpstr>
      <vt:lpstr>Composite</vt:lpstr>
      <vt:lpstr>The Composite Pattern</vt:lpstr>
      <vt:lpstr>Collaboration with a Composite</vt:lpstr>
      <vt:lpstr>Inheritance Relationships</vt:lpstr>
      <vt:lpstr>Fig. 26.17</vt:lpstr>
      <vt:lpstr>Fig. 26.18</vt:lpstr>
      <vt:lpstr>Fig. 26.19</vt:lpstr>
      <vt:lpstr>Facade</vt:lpstr>
      <vt:lpstr>Fig. 26.20</vt:lpstr>
      <vt:lpstr>Observer</vt:lpstr>
      <vt:lpstr>Fig. 26.21</vt:lpstr>
      <vt:lpstr>Fig. 26.22</vt:lpstr>
      <vt:lpstr>Fig. 26.23</vt:lpstr>
      <vt:lpstr>Fig. 26.24</vt:lpstr>
      <vt:lpstr>Fig. 26.25</vt:lpstr>
      <vt:lpstr>Fig. 26.26</vt:lpstr>
      <vt:lpstr>Fig. 26.27</vt:lpstr>
      <vt:lpstr>Summary</vt:lpstr>
    </vt:vector>
  </TitlesOfParts>
  <Company>Ronald Hartung 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26</dc:title>
  <dc:creator>Ronald Hartung User</dc:creator>
  <cp:lastModifiedBy>JPMorgan Chase &amp; Co.</cp:lastModifiedBy>
  <cp:revision>59</cp:revision>
  <dcterms:created xsi:type="dcterms:W3CDTF">2011-02-24T23:46:32Z</dcterms:created>
  <dcterms:modified xsi:type="dcterms:W3CDTF">2012-10-30T20:51:04Z</dcterms:modified>
</cp:coreProperties>
</file>