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3" r:id="rId6"/>
    <p:sldId id="262" r:id="rId7"/>
    <p:sldId id="261" r:id="rId8"/>
    <p:sldId id="260" r:id="rId9"/>
    <p:sldId id="259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1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4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739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588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635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20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91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060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5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98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6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8E9A-1724-4637-8C01-1695C0D006D2}" type="datetimeFigureOut">
              <a:rPr lang="en-US" smtClean="0"/>
              <a:t>11/17/2013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19434-3397-40F0-B8D4-22AE5038B35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152650"/>
          </a:xfrm>
        </p:spPr>
        <p:txBody>
          <a:bodyPr/>
          <a:lstStyle/>
          <a:p>
            <a:r>
              <a:rPr lang="en-US" dirty="0" smtClean="0"/>
              <a:t>How to insert equation symbols in Microsoft Word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By: Kristi Ryder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13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457200"/>
            <a:ext cx="9067800" cy="5853545"/>
          </a:xfrm>
          <a:prstGeom prst="rect">
            <a:avLst/>
          </a:prstGeom>
        </p:spPr>
      </p:pic>
      <p:sp>
        <p:nvSpPr>
          <p:cNvPr id="3" name="Oval Callout 2"/>
          <p:cNvSpPr/>
          <p:nvPr/>
        </p:nvSpPr>
        <p:spPr>
          <a:xfrm>
            <a:off x="460664" y="2703802"/>
            <a:ext cx="3733800" cy="2062162"/>
          </a:xfrm>
          <a:prstGeom prst="wedgeEllipseCallout">
            <a:avLst>
              <a:gd name="adj1" fmla="val 53949"/>
              <a:gd name="adj2" fmla="val -5198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When placing your cursor in the fraction it will become blue.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5181600" y="1828800"/>
            <a:ext cx="2038350" cy="2138362"/>
          </a:xfrm>
          <a:prstGeom prst="wedgeEllipseCallout">
            <a:avLst>
              <a:gd name="adj1" fmla="val 66098"/>
              <a:gd name="adj2" fmla="val -7392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Accent symbols are found here.</a:t>
            </a:r>
          </a:p>
        </p:txBody>
      </p:sp>
    </p:spTree>
    <p:extLst>
      <p:ext uri="{BB962C8B-B14F-4D97-AF65-F5344CB8AC3E}">
        <p14:creationId xmlns:p14="http://schemas.microsoft.com/office/powerpoint/2010/main" val="945266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effectLst/>
                <a:latin typeface="Times New Roman"/>
                <a:ea typeface="Calibri"/>
                <a:cs typeface="Times New Roman"/>
              </a:rPr>
              <a:t>Gurak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, L. J., &amp; Hocks M. E. (2009). 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The 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i="1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en-US" i="1" dirty="0" smtClean="0">
                <a:effectLst/>
                <a:latin typeface="Times New Roman"/>
                <a:ea typeface="Calibri"/>
                <a:cs typeface="Times New Roman"/>
              </a:rPr>
              <a:t>Technical Communication Handbook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. Upper 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Calibri"/>
                <a:cs typeface="Times New Roman"/>
              </a:rPr>
              <a:t>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    </a:t>
            </a:r>
            <a:r>
              <a:rPr lang="en-US" dirty="0" smtClean="0">
                <a:effectLst/>
                <a:latin typeface="Times New Roman"/>
                <a:ea typeface="Calibri"/>
                <a:cs typeface="Times New Roman"/>
              </a:rPr>
              <a:t>Saddle River, NJ: Pearson Education Inc.</a:t>
            </a:r>
            <a:endParaRPr lang="en-US" sz="28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56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There are many symbols that are used in Discrete Math that </a:t>
            </a:r>
            <a:r>
              <a:rPr lang="en-US" dirty="0" smtClean="0"/>
              <a:t>some students may not have </a:t>
            </a:r>
            <a:r>
              <a:rPr lang="en-US" dirty="0"/>
              <a:t>used </a:t>
            </a:r>
            <a:r>
              <a:rPr lang="en-US" dirty="0" smtClean="0"/>
              <a:t>or seen before</a:t>
            </a:r>
            <a:r>
              <a:rPr lang="en-US" dirty="0"/>
              <a:t>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Examples </a:t>
            </a:r>
            <a:r>
              <a:rPr lang="en-US" dirty="0"/>
              <a:t>of these symbols include but are not limited to: ∃(</a:t>
            </a:r>
            <a:r>
              <a:rPr lang="en-US" dirty="0" err="1"/>
              <a:t>p→q</a:t>
            </a:r>
            <a:r>
              <a:rPr lang="en-US" dirty="0"/>
              <a:t>)↔¬p</a:t>
            </a:r>
            <a:r>
              <a:rPr lang="en-US" dirty="0" smtClean="0"/>
              <a:t>≡∀(</a:t>
            </a:r>
            <a:r>
              <a:rPr lang="en-US" dirty="0"/>
              <a:t>p ̅∨</a:t>
            </a:r>
            <a:r>
              <a:rPr lang="en-US" dirty="0" smtClean="0"/>
              <a:t>p).  </a:t>
            </a:r>
            <a:r>
              <a:rPr lang="en-US" dirty="0"/>
              <a:t>Finding these symbols </a:t>
            </a:r>
            <a:r>
              <a:rPr lang="en-US" dirty="0" smtClean="0"/>
              <a:t>in Microsoft Word can </a:t>
            </a:r>
            <a:r>
              <a:rPr lang="en-US" dirty="0"/>
              <a:t>be frustrating, but </a:t>
            </a:r>
            <a:r>
              <a:rPr lang="en-US" dirty="0" smtClean="0"/>
              <a:t>this presentation </a:t>
            </a:r>
            <a:r>
              <a:rPr lang="en-US" dirty="0"/>
              <a:t>should help </a:t>
            </a:r>
            <a:r>
              <a:rPr lang="en-US" dirty="0" smtClean="0"/>
              <a:t>alleviate some of that frustration.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414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One – Open Microsoft Word.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+mj-lt"/>
              </a:rPr>
              <a:t>Step Two – Click on the insert tab.</a:t>
            </a:r>
          </a:p>
          <a:p>
            <a:pPr marL="0" indent="0">
              <a:buNone/>
            </a:pPr>
            <a:endParaRPr lang="en-US" sz="4400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152400" y="2362200"/>
            <a:ext cx="8839199" cy="441960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2743200" y="4128656"/>
            <a:ext cx="4191000" cy="2195944"/>
          </a:xfrm>
          <a:prstGeom prst="wedgeEllipseCallout">
            <a:avLst>
              <a:gd name="adj1" fmla="val -86337"/>
              <a:gd name="adj2" fmla="val 2267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ffectLst/>
                <a:ea typeface="Calibri"/>
                <a:cs typeface="Times New Roman"/>
              </a:rPr>
              <a:t>The Insert Tab is located at the top of the window, where the blue arrow is pointing</a:t>
            </a:r>
            <a:r>
              <a:rPr lang="en-US" sz="1100" dirty="0">
                <a:effectLst/>
                <a:ea typeface="Calibri"/>
                <a:cs typeface="Times New Roman"/>
              </a:rPr>
              <a:t>.   </a:t>
            </a:r>
          </a:p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effectLst/>
                <a:ea typeface="Calibri"/>
                <a:cs typeface="Times New Roman"/>
              </a:rPr>
              <a:t> </a:t>
            </a:r>
          </a:p>
        </p:txBody>
      </p:sp>
      <p:sp>
        <p:nvSpPr>
          <p:cNvPr id="7" name="Up Arrow 6"/>
          <p:cNvSpPr/>
          <p:nvPr/>
        </p:nvSpPr>
        <p:spPr>
          <a:xfrm>
            <a:off x="990600" y="2662237"/>
            <a:ext cx="304800" cy="30527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00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Step Three - Click on the equation Pi symbol or press the Alt and the = buttons at the same time.  This will insert the space to write your equation and brings up several symbols you can use.</a:t>
            </a:r>
            <a:endParaRPr lang="en-US" sz="22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1" y="1371600"/>
            <a:ext cx="8915399" cy="5410200"/>
          </a:xfrm>
          <a:prstGeom prst="rect">
            <a:avLst/>
          </a:prstGeom>
        </p:spPr>
      </p:pic>
      <p:sp>
        <p:nvSpPr>
          <p:cNvPr id="6" name="Oval Callout 5"/>
          <p:cNvSpPr/>
          <p:nvPr/>
        </p:nvSpPr>
        <p:spPr>
          <a:xfrm>
            <a:off x="2438400" y="2819399"/>
            <a:ext cx="4567237" cy="3429001"/>
          </a:xfrm>
          <a:prstGeom prst="wedgeEllipseCallout">
            <a:avLst>
              <a:gd name="adj1" fmla="val 59976"/>
              <a:gd name="adj2" fmla="val 1777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Calibri"/>
                <a:cs typeface="Times New Roman"/>
              </a:rPr>
              <a:t>The equation symbol is located </a:t>
            </a:r>
            <a:r>
              <a:rPr lang="en-US" sz="2400" dirty="0" smtClean="0">
                <a:effectLst/>
                <a:ea typeface="Calibri"/>
                <a:cs typeface="Times New Roman"/>
              </a:rPr>
              <a:t>here. Where the blue arrow is pointing.</a:t>
            </a: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7391400" y="2133600"/>
            <a:ext cx="304800" cy="30527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14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four – place your cursor inside the blue space on the page.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905000"/>
            <a:ext cx="88392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25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five -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983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Choose </a:t>
            </a:r>
            <a:r>
              <a:rPr lang="en-US" dirty="0"/>
              <a:t>the symbol that you </a:t>
            </a:r>
            <a:r>
              <a:rPr lang="en-US" dirty="0" smtClean="0"/>
              <a:t>need by </a:t>
            </a:r>
            <a:r>
              <a:rPr lang="en-US" dirty="0"/>
              <a:t>either </a:t>
            </a:r>
            <a:r>
              <a:rPr lang="en-US" dirty="0" smtClean="0"/>
              <a:t>clicking on </a:t>
            </a:r>
            <a:r>
              <a:rPr lang="en-US" dirty="0"/>
              <a:t>one that you see at the top of the </a:t>
            </a:r>
            <a:r>
              <a:rPr lang="en-US" dirty="0" smtClean="0"/>
              <a:t>page, </a:t>
            </a:r>
            <a:r>
              <a:rPr lang="en-US" dirty="0"/>
              <a:t>or if you do not see the symbol that you need click on the more symbol (in the symbols pane on the right side, it is the bottom button (it looks like a line above a down arrow)) This will bring up the basic math equation symbols</a:t>
            </a:r>
            <a:r>
              <a:rPr lang="en-US" dirty="0" smtClean="0"/>
              <a:t>.  </a:t>
            </a:r>
          </a:p>
          <a:p>
            <a:pPr marL="0" indent="0">
              <a:buNone/>
            </a:pPr>
            <a:r>
              <a:rPr lang="en-US" dirty="0" smtClean="0"/>
              <a:t>(The screen shot is shown on the next slide.)</a:t>
            </a:r>
          </a:p>
          <a:p>
            <a:pPr marL="0" indent="0">
              <a:buNone/>
            </a:pPr>
            <a:r>
              <a:rPr lang="en-US" dirty="0" smtClean="0"/>
              <a:t>There </a:t>
            </a:r>
            <a:r>
              <a:rPr lang="en-US" dirty="0"/>
              <a:t>are additional </a:t>
            </a:r>
            <a:r>
              <a:rPr lang="en-US" dirty="0" smtClean="0"/>
              <a:t>symbols, </a:t>
            </a:r>
            <a:r>
              <a:rPr lang="en-US" dirty="0"/>
              <a:t>to obtain these continue on with these instructions. </a:t>
            </a:r>
          </a:p>
        </p:txBody>
      </p:sp>
    </p:spTree>
    <p:extLst>
      <p:ext uri="{BB962C8B-B14F-4D97-AF65-F5344CB8AC3E}">
        <p14:creationId xmlns:p14="http://schemas.microsoft.com/office/powerpoint/2010/main" val="282826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342899"/>
            <a:ext cx="8839200" cy="6172200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533400" y="2424545"/>
            <a:ext cx="2438400" cy="2895600"/>
          </a:xfrm>
          <a:prstGeom prst="wedgeEllipseCallout">
            <a:avLst>
              <a:gd name="adj1" fmla="val 62689"/>
              <a:gd name="adj2" fmla="val -1247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Equation Symbols are here.</a:t>
            </a:r>
          </a:p>
        </p:txBody>
      </p:sp>
      <p:sp>
        <p:nvSpPr>
          <p:cNvPr id="6" name="Oval Callout 5"/>
          <p:cNvSpPr/>
          <p:nvPr/>
        </p:nvSpPr>
        <p:spPr>
          <a:xfrm>
            <a:off x="6477000" y="2438400"/>
            <a:ext cx="2209800" cy="2895600"/>
          </a:xfrm>
          <a:prstGeom prst="wedgeEllipseCallout">
            <a:avLst>
              <a:gd name="adj1" fmla="val -70515"/>
              <a:gd name="adj2" fmla="val -2098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The more symbol is located here.</a:t>
            </a:r>
          </a:p>
        </p:txBody>
      </p:sp>
      <p:cxnSp>
        <p:nvCxnSpPr>
          <p:cNvPr id="7" name="Straight Arrow Connector 6"/>
          <p:cNvCxnSpPr>
            <a:endCxn id="6" idx="8"/>
          </p:cNvCxnSpPr>
          <p:nvPr/>
        </p:nvCxnSpPr>
        <p:spPr>
          <a:xfrm>
            <a:off x="5105401" y="1219200"/>
            <a:ext cx="918259" cy="2059329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Up Arrow 9"/>
          <p:cNvSpPr/>
          <p:nvPr/>
        </p:nvSpPr>
        <p:spPr>
          <a:xfrm>
            <a:off x="3200400" y="1524001"/>
            <a:ext cx="304800" cy="1981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14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68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Step six - </a:t>
            </a:r>
            <a:r>
              <a:rPr lang="en-US" dirty="0"/>
              <a:t>Click on the </a:t>
            </a:r>
            <a:r>
              <a:rPr lang="en-US" dirty="0" smtClean="0"/>
              <a:t>down arrow, a </a:t>
            </a:r>
            <a:r>
              <a:rPr lang="en-US" dirty="0"/>
              <a:t>menu of different types of symbols will appear.  </a:t>
            </a:r>
            <a:r>
              <a:rPr lang="en-US" dirty="0" smtClean="0"/>
              <a:t>Find the </a:t>
            </a:r>
            <a:r>
              <a:rPr lang="en-US" dirty="0"/>
              <a:t>symbol you </a:t>
            </a:r>
            <a:r>
              <a:rPr lang="en-US" dirty="0" smtClean="0"/>
              <a:t>need and click on it.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2667000"/>
            <a:ext cx="7848600" cy="4191000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4572000" y="4572000"/>
            <a:ext cx="3757613" cy="1828799"/>
          </a:xfrm>
          <a:prstGeom prst="wedgeEllipseCallout">
            <a:avLst>
              <a:gd name="adj1" fmla="val -60833"/>
              <a:gd name="adj2" fmla="val -39628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effectLst/>
                <a:ea typeface="Calibri"/>
                <a:cs typeface="Times New Roman"/>
              </a:rPr>
              <a:t>Basic math down arrow is located here.</a:t>
            </a:r>
          </a:p>
        </p:txBody>
      </p:sp>
      <p:cxnSp>
        <p:nvCxnSpPr>
          <p:cNvPr id="6" name="Straight Connector 5"/>
          <p:cNvCxnSpPr>
            <a:endCxn id="5" idx="8"/>
          </p:cNvCxnSpPr>
          <p:nvPr/>
        </p:nvCxnSpPr>
        <p:spPr>
          <a:xfrm>
            <a:off x="2133600" y="3048000"/>
            <a:ext cx="2031338" cy="1713683"/>
          </a:xfrm>
          <a:prstGeom prst="line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590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There will also be a need for a nested equation symbol.  </a:t>
            </a:r>
            <a:r>
              <a:rPr lang="en-US" dirty="0" smtClean="0"/>
              <a:t>Begin by inserting </a:t>
            </a:r>
            <a:r>
              <a:rPr lang="en-US" dirty="0"/>
              <a:t>an accent or fraction into an equation </a:t>
            </a:r>
            <a:endParaRPr lang="en-US" dirty="0" smtClean="0"/>
          </a:p>
          <a:p>
            <a:pPr lvl="0"/>
            <a:r>
              <a:rPr lang="en-US" dirty="0" smtClean="0"/>
              <a:t>Click </a:t>
            </a:r>
            <a:r>
              <a:rPr lang="en-US" dirty="0"/>
              <a:t>the down arrow beneath the accent or fraction symbol.  Choose the type that you need and it will be placed into the equation. </a:t>
            </a:r>
          </a:p>
          <a:p>
            <a:r>
              <a:rPr lang="en-US" dirty="0"/>
              <a:t>Then you may need to insert a symbol into the accent or fraction.  </a:t>
            </a:r>
            <a:r>
              <a:rPr lang="en-US" dirty="0" smtClean="0"/>
              <a:t>Do this by simply placing </a:t>
            </a:r>
            <a:r>
              <a:rPr lang="en-US" dirty="0"/>
              <a:t>your cursor inside the dotted square and </a:t>
            </a:r>
            <a:r>
              <a:rPr lang="en-US" dirty="0" smtClean="0"/>
              <a:t>inserting </a:t>
            </a:r>
            <a:r>
              <a:rPr lang="en-US" dirty="0"/>
              <a:t>the symbol needed. </a:t>
            </a:r>
            <a:endParaRPr lang="en-US" dirty="0" smtClean="0"/>
          </a:p>
          <a:p>
            <a:r>
              <a:rPr lang="en-US" dirty="0" smtClean="0"/>
              <a:t>See the screen shot on the next page.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71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475</Words>
  <Application>Microsoft Office PowerPoint</Application>
  <PresentationFormat>On-screen Show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How to insert equation symbols in Microsoft Word</vt:lpstr>
      <vt:lpstr>Purpose</vt:lpstr>
      <vt:lpstr>Step One – Open Microsoft Word.</vt:lpstr>
      <vt:lpstr>Step Three - Click on the equation Pi symbol or press the Alt and the = buttons at the same time.  This will insert the space to write your equation and brings up several symbols you can use.</vt:lpstr>
      <vt:lpstr>Step four – place your cursor inside the blue space on the page.</vt:lpstr>
      <vt:lpstr>Step five - </vt:lpstr>
      <vt:lpstr>PowerPoint Presentation</vt:lpstr>
      <vt:lpstr>Step six - Click on the down arrow, a menu of different types of symbols will appear.  Find the symbol you need and click on it.</vt:lpstr>
      <vt:lpstr>Additional Information</vt:lpstr>
      <vt:lpstr>PowerPoint Presentation</vt:lpstr>
      <vt:lpstr>References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</dc:creator>
  <cp:lastModifiedBy>Kristi</cp:lastModifiedBy>
  <cp:revision>8</cp:revision>
  <dcterms:created xsi:type="dcterms:W3CDTF">2013-11-17T19:56:09Z</dcterms:created>
  <dcterms:modified xsi:type="dcterms:W3CDTF">2013-11-17T22:12:04Z</dcterms:modified>
</cp:coreProperties>
</file>